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 id="2147483693" r:id="rId6"/>
    <p:sldMasterId id="2147483720" r:id="rId7"/>
    <p:sldMasterId id="2147483748" r:id="rId8"/>
  </p:sldMasterIdLst>
  <p:notesMasterIdLst>
    <p:notesMasterId r:id="rId128"/>
  </p:notesMasterIdLst>
  <p:sldIdLst>
    <p:sldId id="261" r:id="rId9"/>
    <p:sldId id="264" r:id="rId10"/>
    <p:sldId id="270" r:id="rId11"/>
    <p:sldId id="274" r:id="rId12"/>
    <p:sldId id="277" r:id="rId13"/>
    <p:sldId id="262" r:id="rId14"/>
    <p:sldId id="543" r:id="rId15"/>
    <p:sldId id="267" r:id="rId16"/>
    <p:sldId id="275" r:id="rId17"/>
    <p:sldId id="287" r:id="rId18"/>
    <p:sldId id="507" r:id="rId19"/>
    <p:sldId id="508" r:id="rId20"/>
    <p:sldId id="506" r:id="rId21"/>
    <p:sldId id="1377" r:id="rId22"/>
    <p:sldId id="1379" r:id="rId23"/>
    <p:sldId id="1402" r:id="rId24"/>
    <p:sldId id="1403" r:id="rId25"/>
    <p:sldId id="1404" r:id="rId26"/>
    <p:sldId id="1405" r:id="rId27"/>
    <p:sldId id="271" r:id="rId28"/>
    <p:sldId id="1416" r:id="rId29"/>
    <p:sldId id="1417" r:id="rId30"/>
    <p:sldId id="1418" r:id="rId31"/>
    <p:sldId id="1419" r:id="rId32"/>
    <p:sldId id="1420" r:id="rId33"/>
    <p:sldId id="286" r:id="rId34"/>
    <p:sldId id="1421" r:id="rId35"/>
    <p:sldId id="1422" r:id="rId36"/>
    <p:sldId id="1423" r:id="rId37"/>
    <p:sldId id="1424" r:id="rId38"/>
    <p:sldId id="288" r:id="rId39"/>
    <p:sldId id="289" r:id="rId40"/>
    <p:sldId id="290" r:id="rId41"/>
    <p:sldId id="291" r:id="rId42"/>
    <p:sldId id="292" r:id="rId43"/>
    <p:sldId id="1386" r:id="rId44"/>
    <p:sldId id="1387" r:id="rId45"/>
    <p:sldId id="1391" r:id="rId46"/>
    <p:sldId id="1388" r:id="rId47"/>
    <p:sldId id="268" r:id="rId48"/>
    <p:sldId id="1389" r:id="rId49"/>
    <p:sldId id="1392" r:id="rId50"/>
    <p:sldId id="558" r:id="rId51"/>
    <p:sldId id="1394" r:id="rId52"/>
    <p:sldId id="1393" r:id="rId53"/>
    <p:sldId id="280" r:id="rId54"/>
    <p:sldId id="272" r:id="rId55"/>
    <p:sldId id="1395" r:id="rId56"/>
    <p:sldId id="1396" r:id="rId57"/>
    <p:sldId id="494" r:id="rId58"/>
    <p:sldId id="1398" r:id="rId59"/>
    <p:sldId id="1399" r:id="rId60"/>
    <p:sldId id="285" r:id="rId61"/>
    <p:sldId id="1400" r:id="rId62"/>
    <p:sldId id="1401" r:id="rId63"/>
    <p:sldId id="535" r:id="rId64"/>
    <p:sldId id="509" r:id="rId65"/>
    <p:sldId id="269" r:id="rId66"/>
    <p:sldId id="534" r:id="rId67"/>
    <p:sldId id="533" r:id="rId68"/>
    <p:sldId id="319" r:id="rId69"/>
    <p:sldId id="311" r:id="rId70"/>
    <p:sldId id="257" r:id="rId71"/>
    <p:sldId id="445" r:id="rId72"/>
    <p:sldId id="320" r:id="rId73"/>
    <p:sldId id="444" r:id="rId74"/>
    <p:sldId id="322" r:id="rId75"/>
    <p:sldId id="450" r:id="rId76"/>
    <p:sldId id="321" r:id="rId77"/>
    <p:sldId id="328" r:id="rId78"/>
    <p:sldId id="326" r:id="rId79"/>
    <p:sldId id="1410" r:id="rId80"/>
    <p:sldId id="293" r:id="rId81"/>
    <p:sldId id="446" r:id="rId82"/>
    <p:sldId id="337" r:id="rId83"/>
    <p:sldId id="276" r:id="rId84"/>
    <p:sldId id="338" r:id="rId85"/>
    <p:sldId id="341" r:id="rId86"/>
    <p:sldId id="282" r:id="rId87"/>
    <p:sldId id="1411" r:id="rId88"/>
    <p:sldId id="283" r:id="rId89"/>
    <p:sldId id="278" r:id="rId90"/>
    <p:sldId id="279" r:id="rId91"/>
    <p:sldId id="1412" r:id="rId92"/>
    <p:sldId id="284" r:id="rId93"/>
    <p:sldId id="451" r:id="rId94"/>
    <p:sldId id="349" r:id="rId95"/>
    <p:sldId id="350" r:id="rId96"/>
    <p:sldId id="343" r:id="rId97"/>
    <p:sldId id="348" r:id="rId98"/>
    <p:sldId id="342" r:id="rId99"/>
    <p:sldId id="307" r:id="rId100"/>
    <p:sldId id="355" r:id="rId101"/>
    <p:sldId id="352" r:id="rId102"/>
    <p:sldId id="351" r:id="rId103"/>
    <p:sldId id="353" r:id="rId104"/>
    <p:sldId id="354" r:id="rId105"/>
    <p:sldId id="309" r:id="rId106"/>
    <p:sldId id="447" r:id="rId107"/>
    <p:sldId id="315" r:id="rId108"/>
    <p:sldId id="312" r:id="rId109"/>
    <p:sldId id="313" r:id="rId110"/>
    <p:sldId id="314" r:id="rId111"/>
    <p:sldId id="331" r:id="rId112"/>
    <p:sldId id="442" r:id="rId113"/>
    <p:sldId id="1413" r:id="rId114"/>
    <p:sldId id="448" r:id="rId115"/>
    <p:sldId id="329" r:id="rId116"/>
    <p:sldId id="449" r:id="rId117"/>
    <p:sldId id="330" r:id="rId118"/>
    <p:sldId id="335" r:id="rId119"/>
    <p:sldId id="263" r:id="rId120"/>
    <p:sldId id="333" r:id="rId121"/>
    <p:sldId id="443" r:id="rId122"/>
    <p:sldId id="452" r:id="rId123"/>
    <p:sldId id="1414" r:id="rId124"/>
    <p:sldId id="1415" r:id="rId125"/>
    <p:sldId id="260" r:id="rId126"/>
    <p:sldId id="265"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genda, Leg. Update" id="{BE774C34-4929-41E4-BBCE-49B65E9EF7CD}">
          <p14:sldIdLst>
            <p14:sldId id="261"/>
            <p14:sldId id="264"/>
            <p14:sldId id="270"/>
            <p14:sldId id="274"/>
          </p14:sldIdLst>
        </p14:section>
        <p14:section name="Property Tax Overview" id="{9629CBE3-03D9-4298-B4B1-A8D2F80A0836}">
          <p14:sldIdLst>
            <p14:sldId id="277"/>
            <p14:sldId id="262"/>
            <p14:sldId id="543"/>
            <p14:sldId id="267"/>
            <p14:sldId id="275"/>
            <p14:sldId id="287"/>
            <p14:sldId id="507"/>
            <p14:sldId id="508"/>
            <p14:sldId id="506"/>
            <p14:sldId id="1377"/>
            <p14:sldId id="1379"/>
          </p14:sldIdLst>
        </p14:section>
        <p14:section name="Simple Levy Process" id="{3B3003EA-D0C3-4D97-A2EB-7C92A5A2EA37}">
          <p14:sldIdLst>
            <p14:sldId id="1402"/>
            <p14:sldId id="1403"/>
            <p14:sldId id="1404"/>
            <p14:sldId id="1405"/>
          </p14:sldIdLst>
        </p14:section>
        <p14:section name="Assessor's Office Overview" id="{A3313177-5CC9-4B4A-A471-949CDECDDB44}">
          <p14:sldIdLst>
            <p14:sldId id="271"/>
            <p14:sldId id="1416"/>
            <p14:sldId id="1417"/>
            <p14:sldId id="1418"/>
            <p14:sldId id="1419"/>
            <p14:sldId id="1420"/>
            <p14:sldId id="286"/>
            <p14:sldId id="1421"/>
            <p14:sldId id="1422"/>
            <p14:sldId id="1423"/>
            <p14:sldId id="1424"/>
            <p14:sldId id="288"/>
            <p14:sldId id="289"/>
            <p14:sldId id="290"/>
            <p14:sldId id="291"/>
            <p14:sldId id="292"/>
          </p14:sldIdLst>
        </p14:section>
        <p14:section name="Avenues of Appeal" id="{104CB824-AEEE-44DA-8021-0D74281B6743}">
          <p14:sldIdLst>
            <p14:sldId id="1386"/>
            <p14:sldId id="1387"/>
            <p14:sldId id="1391"/>
            <p14:sldId id="1388"/>
            <p14:sldId id="268"/>
            <p14:sldId id="1389"/>
            <p14:sldId id="1392"/>
            <p14:sldId id="558"/>
            <p14:sldId id="1394"/>
            <p14:sldId id="1393"/>
            <p14:sldId id="280"/>
          </p14:sldIdLst>
        </p14:section>
        <p14:section name="Appeals &amp; Hearing Processes" id="{DCAD7CC3-1E35-45DA-8D2C-555DF9FD3127}">
          <p14:sldIdLst>
            <p14:sldId id="272"/>
            <p14:sldId id="1395"/>
            <p14:sldId id="1396"/>
            <p14:sldId id="494"/>
            <p14:sldId id="1398"/>
            <p14:sldId id="1399"/>
            <p14:sldId id="285"/>
            <p14:sldId id="1400"/>
            <p14:sldId id="1401"/>
          </p14:sldIdLst>
        </p14:section>
        <p14:section name="Board Reviews" id="{0254431E-AA76-4391-A97D-530BC2C38845}">
          <p14:sldIdLst>
            <p14:sldId id="535"/>
            <p14:sldId id="509"/>
            <p14:sldId id="269"/>
            <p14:sldId id="534"/>
            <p14:sldId id="533"/>
          </p14:sldIdLst>
        </p14:section>
        <p14:section name="Laws, Standards, &amp; Ethics" id="{2693ACDD-BA51-4DEF-8010-26149942C596}">
          <p14:sldIdLst>
            <p14:sldId id="319"/>
            <p14:sldId id="311"/>
          </p14:sldIdLst>
        </p14:section>
        <p14:section name="Authority" id="{7B200377-6EAF-444F-9B42-76461BCD38B2}">
          <p14:sldIdLst>
            <p14:sldId id="257"/>
            <p14:sldId id="445"/>
            <p14:sldId id="320"/>
            <p14:sldId id="444"/>
            <p14:sldId id="322"/>
            <p14:sldId id="450"/>
            <p14:sldId id="321"/>
            <p14:sldId id="328"/>
            <p14:sldId id="326"/>
            <p14:sldId id="1410"/>
            <p14:sldId id="293"/>
            <p14:sldId id="446"/>
          </p14:sldIdLst>
        </p14:section>
        <p14:section name="Doing the Job" id="{AB20F423-CF53-4FBB-97AA-761B26287749}">
          <p14:sldIdLst>
            <p14:sldId id="337"/>
            <p14:sldId id="276"/>
            <p14:sldId id="338"/>
            <p14:sldId id="341"/>
            <p14:sldId id="282"/>
            <p14:sldId id="1411"/>
            <p14:sldId id="283"/>
            <p14:sldId id="278"/>
            <p14:sldId id="279"/>
            <p14:sldId id="1412"/>
            <p14:sldId id="284"/>
            <p14:sldId id="451"/>
            <p14:sldId id="349"/>
            <p14:sldId id="350"/>
            <p14:sldId id="343"/>
            <p14:sldId id="348"/>
            <p14:sldId id="342"/>
            <p14:sldId id="307"/>
          </p14:sldIdLst>
        </p14:section>
        <p14:section name="Ethics" id="{0BEF7EE6-24D9-42D5-B61B-F710930807F9}">
          <p14:sldIdLst>
            <p14:sldId id="355"/>
            <p14:sldId id="352"/>
            <p14:sldId id="351"/>
            <p14:sldId id="353"/>
            <p14:sldId id="354"/>
          </p14:sldIdLst>
        </p14:section>
        <p14:section name="Hearing Tips" id="{2B731223-5B22-4E85-AF71-C3945CF5D04B}">
          <p14:sldIdLst>
            <p14:sldId id="309"/>
            <p14:sldId id="447"/>
            <p14:sldId id="315"/>
            <p14:sldId id="312"/>
            <p14:sldId id="313"/>
            <p14:sldId id="314"/>
          </p14:sldIdLst>
        </p14:section>
        <p14:section name="Laws and Rules" id="{F0324FC1-D5B3-4ABF-A421-A11D8C4A15E2}">
          <p14:sldIdLst>
            <p14:sldId id="331"/>
            <p14:sldId id="442"/>
            <p14:sldId id="1413"/>
            <p14:sldId id="448"/>
            <p14:sldId id="329"/>
            <p14:sldId id="449"/>
            <p14:sldId id="330"/>
            <p14:sldId id="335"/>
            <p14:sldId id="263"/>
            <p14:sldId id="333"/>
            <p14:sldId id="443"/>
            <p14:sldId id="452"/>
            <p14:sldId id="1414"/>
            <p14:sldId id="1415"/>
          </p14:sldIdLst>
        </p14:section>
        <p14:section name="End of Day" id="{E7C3EF5D-7D0C-4950-8EAC-C454AF8D6E0E}">
          <p14:sldIdLst>
            <p14:sldId id="260"/>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3AC73-B336-4BAF-A74B-518AA3976573}" v="7" dt="2025-05-29T17:36:04.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84" autoAdjust="0"/>
    <p:restoredTop sz="67117" autoAdjust="0"/>
  </p:normalViewPr>
  <p:slideViewPr>
    <p:cSldViewPr snapToGrid="0">
      <p:cViewPr varScale="1">
        <p:scale>
          <a:sx n="51" d="100"/>
          <a:sy n="51" d="100"/>
        </p:scale>
        <p:origin x="108" y="264"/>
      </p:cViewPr>
      <p:guideLst/>
    </p:cSldViewPr>
  </p:slideViewPr>
  <p:notesTextViewPr>
    <p:cViewPr>
      <p:scale>
        <a:sx n="1" d="1"/>
        <a:sy n="1" d="1"/>
      </p:scale>
      <p:origin x="0" y="0"/>
    </p:cViewPr>
  </p:notesTextViewPr>
  <p:notesViewPr>
    <p:cSldViewPr snapToGrid="0">
      <p:cViewPr varScale="1">
        <p:scale>
          <a:sx n="68" d="100"/>
          <a:sy n="68" d="100"/>
        </p:scale>
        <p:origin x="1446"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microsoft.com/office/2015/10/relationships/revisionInfo" Target="revisionInfo.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d, Rikki (DOR)" userId="af159c17-f42e-4fbb-8cdb-9bd1cbf2ff29" providerId="ADAL" clId="{6433AC73-B336-4BAF-A74B-518AA3976573}"/>
    <pc:docChg chg="undo redo custSel addSld delSld modSld modSection modNotesMaster">
      <pc:chgData name="Bland, Rikki (DOR)" userId="af159c17-f42e-4fbb-8cdb-9bd1cbf2ff29" providerId="ADAL" clId="{6433AC73-B336-4BAF-A74B-518AA3976573}" dt="2025-05-29T17:36:40.194" v="985" actId="6549"/>
      <pc:docMkLst>
        <pc:docMk/>
      </pc:docMkLst>
      <pc:sldChg chg="modNotes modNotesTx">
        <pc:chgData name="Bland, Rikki (DOR)" userId="af159c17-f42e-4fbb-8cdb-9bd1cbf2ff29" providerId="ADAL" clId="{6433AC73-B336-4BAF-A74B-518AA3976573}" dt="2025-05-29T16:04:34.469" v="645" actId="947"/>
        <pc:sldMkLst>
          <pc:docMk/>
          <pc:sldMk cId="1696660206" sldId="257"/>
        </pc:sldMkLst>
      </pc:sldChg>
      <pc:sldChg chg="modSp mod modNotes">
        <pc:chgData name="Bland, Rikki (DOR)" userId="af159c17-f42e-4fbb-8cdb-9bd1cbf2ff29" providerId="ADAL" clId="{6433AC73-B336-4BAF-A74B-518AA3976573}" dt="2025-05-29T16:10:59.281" v="883" actId="20577"/>
        <pc:sldMkLst>
          <pc:docMk/>
          <pc:sldMk cId="888705544" sldId="260"/>
        </pc:sldMkLst>
        <pc:spChg chg="mod">
          <ac:chgData name="Bland, Rikki (DOR)" userId="af159c17-f42e-4fbb-8cdb-9bd1cbf2ff29" providerId="ADAL" clId="{6433AC73-B336-4BAF-A74B-518AA3976573}" dt="2025-05-29T16:10:59.281" v="883" actId="20577"/>
          <ac:spMkLst>
            <pc:docMk/>
            <pc:sldMk cId="888705544" sldId="260"/>
            <ac:spMk id="9" creationId="{69CCC7F7-4CB2-8C63-9B29-D0FCDB0CD88F}"/>
          </ac:spMkLst>
        </pc:spChg>
      </pc:sldChg>
      <pc:sldChg chg="modNotes modNotesTx">
        <pc:chgData name="Bland, Rikki (DOR)" userId="af159c17-f42e-4fbb-8cdb-9bd1cbf2ff29" providerId="ADAL" clId="{6433AC73-B336-4BAF-A74B-518AA3976573}" dt="2025-05-29T16:04:34.089" v="383" actId="947"/>
        <pc:sldMkLst>
          <pc:docMk/>
          <pc:sldMk cId="737657642" sldId="261"/>
        </pc:sldMkLst>
      </pc:sldChg>
      <pc:sldChg chg="modNotes modNotesTx">
        <pc:chgData name="Bland, Rikki (DOR)" userId="af159c17-f42e-4fbb-8cdb-9bd1cbf2ff29" providerId="ADAL" clId="{6433AC73-B336-4BAF-A74B-518AA3976573}" dt="2025-05-29T16:43:50.212" v="899" actId="6549"/>
        <pc:sldMkLst>
          <pc:docMk/>
          <pc:sldMk cId="2183916461" sldId="262"/>
        </pc:sldMkLst>
      </pc:sldChg>
      <pc:sldChg chg="modNotes modNotesTx">
        <pc:chgData name="Bland, Rikki (DOR)" userId="af159c17-f42e-4fbb-8cdb-9bd1cbf2ff29" providerId="ADAL" clId="{6433AC73-B336-4BAF-A74B-518AA3976573}" dt="2025-05-29T16:04:34.624" v="841" actId="947"/>
        <pc:sldMkLst>
          <pc:docMk/>
          <pc:sldMk cId="815661037" sldId="263"/>
        </pc:sldMkLst>
      </pc:sldChg>
      <pc:sldChg chg="modNotes modNotesTx">
        <pc:chgData name="Bland, Rikki (DOR)" userId="af159c17-f42e-4fbb-8cdb-9bd1cbf2ff29" providerId="ADAL" clId="{6433AC73-B336-4BAF-A74B-518AA3976573}" dt="2025-05-29T16:04:34.094" v="385" actId="947"/>
        <pc:sldMkLst>
          <pc:docMk/>
          <pc:sldMk cId="1672662076" sldId="264"/>
        </pc:sldMkLst>
      </pc:sldChg>
      <pc:sldChg chg="modNotes">
        <pc:chgData name="Bland, Rikki (DOR)" userId="af159c17-f42e-4fbb-8cdb-9bd1cbf2ff29" providerId="ADAL" clId="{6433AC73-B336-4BAF-A74B-518AA3976573}" dt="2025-05-29T16:04:34.646" v="869" actId="947"/>
        <pc:sldMkLst>
          <pc:docMk/>
          <pc:sldMk cId="2656181861" sldId="265"/>
        </pc:sldMkLst>
      </pc:sldChg>
      <pc:sldChg chg="modNotes">
        <pc:chgData name="Bland, Rikki (DOR)" userId="af159c17-f42e-4fbb-8cdb-9bd1cbf2ff29" providerId="ADAL" clId="{6433AC73-B336-4BAF-A74B-518AA3976573}" dt="2025-05-29T16:04:34.133" v="411" actId="947"/>
        <pc:sldMkLst>
          <pc:docMk/>
          <pc:sldMk cId="1736724548" sldId="267"/>
        </pc:sldMkLst>
      </pc:sldChg>
      <pc:sldChg chg="modNotes modNotesTx">
        <pc:chgData name="Bland, Rikki (DOR)" userId="af159c17-f42e-4fbb-8cdb-9bd1cbf2ff29" providerId="ADAL" clId="{6433AC73-B336-4BAF-A74B-518AA3976573}" dt="2025-05-29T16:47:47.226" v="909" actId="6549"/>
        <pc:sldMkLst>
          <pc:docMk/>
          <pc:sldMk cId="873252377" sldId="268"/>
        </pc:sldMkLst>
      </pc:sldChg>
      <pc:sldChg chg="modNotes modNotesTx">
        <pc:chgData name="Bland, Rikki (DOR)" userId="af159c17-f42e-4fbb-8cdb-9bd1cbf2ff29" providerId="ADAL" clId="{6433AC73-B336-4BAF-A74B-518AA3976573}" dt="2025-05-29T16:04:34.441" v="625" actId="947"/>
        <pc:sldMkLst>
          <pc:docMk/>
          <pc:sldMk cId="2221928174" sldId="269"/>
        </pc:sldMkLst>
      </pc:sldChg>
      <pc:sldChg chg="modSp mod modNotes modNotesTx">
        <pc:chgData name="Bland, Rikki (DOR)" userId="af159c17-f42e-4fbb-8cdb-9bd1cbf2ff29" providerId="ADAL" clId="{6433AC73-B336-4BAF-A74B-518AA3976573}" dt="2025-05-29T16:04:34.102" v="389" actId="947"/>
        <pc:sldMkLst>
          <pc:docMk/>
          <pc:sldMk cId="1705889685" sldId="270"/>
        </pc:sldMkLst>
        <pc:spChg chg="mod">
          <ac:chgData name="Bland, Rikki (DOR)" userId="af159c17-f42e-4fbb-8cdb-9bd1cbf2ff29" providerId="ADAL" clId="{6433AC73-B336-4BAF-A74B-518AA3976573}" dt="2025-05-29T15:24:18.993" v="261" actId="20577"/>
          <ac:spMkLst>
            <pc:docMk/>
            <pc:sldMk cId="1705889685" sldId="270"/>
            <ac:spMk id="9" creationId="{779C59E8-420F-FAF6-4848-157A51ECA21C}"/>
          </ac:spMkLst>
        </pc:spChg>
      </pc:sldChg>
      <pc:sldChg chg="add del modNotes">
        <pc:chgData name="Bland, Rikki (DOR)" userId="af159c17-f42e-4fbb-8cdb-9bd1cbf2ff29" providerId="ADAL" clId="{6433AC73-B336-4BAF-A74B-518AA3976573}" dt="2025-05-29T16:04:34.223" v="467" actId="947"/>
        <pc:sldMkLst>
          <pc:docMk/>
          <pc:sldMk cId="3395289864" sldId="271"/>
        </pc:sldMkLst>
      </pc:sldChg>
      <pc:sldChg chg="modNotes">
        <pc:chgData name="Bland, Rikki (DOR)" userId="af159c17-f42e-4fbb-8cdb-9bd1cbf2ff29" providerId="ADAL" clId="{6433AC73-B336-4BAF-A74B-518AA3976573}" dt="2025-05-29T16:04:34.367" v="583" actId="947"/>
        <pc:sldMkLst>
          <pc:docMk/>
          <pc:sldMk cId="1374048192" sldId="272"/>
        </pc:sldMkLst>
      </pc:sldChg>
      <pc:sldChg chg="modNotes">
        <pc:chgData name="Bland, Rikki (DOR)" userId="af159c17-f42e-4fbb-8cdb-9bd1cbf2ff29" providerId="ADAL" clId="{6433AC73-B336-4BAF-A74B-518AA3976573}" dt="2025-05-29T16:04:34.106" v="393" actId="947"/>
        <pc:sldMkLst>
          <pc:docMk/>
          <pc:sldMk cId="491123329" sldId="274"/>
        </pc:sldMkLst>
      </pc:sldChg>
      <pc:sldChg chg="modNotes modNotesTx">
        <pc:chgData name="Bland, Rikki (DOR)" userId="af159c17-f42e-4fbb-8cdb-9bd1cbf2ff29" providerId="ADAL" clId="{6433AC73-B336-4BAF-A74B-518AA3976573}" dt="2025-05-29T16:04:34.146" v="415" actId="947"/>
        <pc:sldMkLst>
          <pc:docMk/>
          <pc:sldMk cId="622700566" sldId="275"/>
        </pc:sldMkLst>
      </pc:sldChg>
      <pc:sldChg chg="modNotes modNotesTx">
        <pc:chgData name="Bland, Rikki (DOR)" userId="af159c17-f42e-4fbb-8cdb-9bd1cbf2ff29" providerId="ADAL" clId="{6433AC73-B336-4BAF-A74B-518AA3976573}" dt="2025-05-29T16:04:34.510" v="697" actId="947"/>
        <pc:sldMkLst>
          <pc:docMk/>
          <pc:sldMk cId="2628737693" sldId="276"/>
        </pc:sldMkLst>
      </pc:sldChg>
      <pc:sldChg chg="modNotes modNotesTx">
        <pc:chgData name="Bland, Rikki (DOR)" userId="af159c17-f42e-4fbb-8cdb-9bd1cbf2ff29" providerId="ADAL" clId="{6433AC73-B336-4BAF-A74B-518AA3976573}" dt="2025-05-29T16:04:34.111" v="399" actId="947"/>
        <pc:sldMkLst>
          <pc:docMk/>
          <pc:sldMk cId="127086245" sldId="277"/>
        </pc:sldMkLst>
      </pc:sldChg>
      <pc:sldChg chg="modNotes modNotesTx">
        <pc:chgData name="Bland, Rikki (DOR)" userId="af159c17-f42e-4fbb-8cdb-9bd1cbf2ff29" providerId="ADAL" clId="{6433AC73-B336-4BAF-A74B-518AA3976573}" dt="2025-05-29T16:04:34.528" v="721" actId="947"/>
        <pc:sldMkLst>
          <pc:docMk/>
          <pc:sldMk cId="3326852931" sldId="278"/>
        </pc:sldMkLst>
      </pc:sldChg>
      <pc:sldChg chg="modNotes modNotesTx">
        <pc:chgData name="Bland, Rikki (DOR)" userId="af159c17-f42e-4fbb-8cdb-9bd1cbf2ff29" providerId="ADAL" clId="{6433AC73-B336-4BAF-A74B-518AA3976573}" dt="2025-05-29T16:04:34.532" v="725" actId="947"/>
        <pc:sldMkLst>
          <pc:docMk/>
          <pc:sldMk cId="3869120123" sldId="279"/>
        </pc:sldMkLst>
      </pc:sldChg>
      <pc:sldChg chg="modNotes modNotesTx">
        <pc:chgData name="Bland, Rikki (DOR)" userId="af159c17-f42e-4fbb-8cdb-9bd1cbf2ff29" providerId="ADAL" clId="{6433AC73-B336-4BAF-A74B-518AA3976573}" dt="2025-05-29T16:40:55.255" v="884" actId="6549"/>
        <pc:sldMkLst>
          <pc:docMk/>
          <pc:sldMk cId="2685415372" sldId="280"/>
        </pc:sldMkLst>
      </pc:sldChg>
      <pc:sldChg chg="modNotes">
        <pc:chgData name="Bland, Rikki (DOR)" userId="af159c17-f42e-4fbb-8cdb-9bd1cbf2ff29" providerId="ADAL" clId="{6433AC73-B336-4BAF-A74B-518AA3976573}" dt="2025-05-29T16:04:34.519" v="709" actId="947"/>
        <pc:sldMkLst>
          <pc:docMk/>
          <pc:sldMk cId="1573929104" sldId="282"/>
        </pc:sldMkLst>
      </pc:sldChg>
      <pc:sldChg chg="modNotes modNotesTx">
        <pc:chgData name="Bland, Rikki (DOR)" userId="af159c17-f42e-4fbb-8cdb-9bd1cbf2ff29" providerId="ADAL" clId="{6433AC73-B336-4BAF-A74B-518AA3976573}" dt="2025-05-29T16:04:34.525" v="717" actId="947"/>
        <pc:sldMkLst>
          <pc:docMk/>
          <pc:sldMk cId="4212638360" sldId="283"/>
        </pc:sldMkLst>
      </pc:sldChg>
      <pc:sldChg chg="modNotes modNotesTx">
        <pc:chgData name="Bland, Rikki (DOR)" userId="af159c17-f42e-4fbb-8cdb-9bd1cbf2ff29" providerId="ADAL" clId="{6433AC73-B336-4BAF-A74B-518AA3976573}" dt="2025-05-29T16:04:34.539" v="733" actId="947"/>
        <pc:sldMkLst>
          <pc:docMk/>
          <pc:sldMk cId="677728477" sldId="284"/>
        </pc:sldMkLst>
      </pc:sldChg>
      <pc:sldChg chg="modNotes">
        <pc:chgData name="Bland, Rikki (DOR)" userId="af159c17-f42e-4fbb-8cdb-9bd1cbf2ff29" providerId="ADAL" clId="{6433AC73-B336-4BAF-A74B-518AA3976573}" dt="2025-05-29T16:04:34.406" v="605" actId="947"/>
        <pc:sldMkLst>
          <pc:docMk/>
          <pc:sldMk cId="3978854654" sldId="285"/>
        </pc:sldMkLst>
      </pc:sldChg>
      <pc:sldChg chg="add del modNotes">
        <pc:chgData name="Bland, Rikki (DOR)" userId="af159c17-f42e-4fbb-8cdb-9bd1cbf2ff29" providerId="ADAL" clId="{6433AC73-B336-4BAF-A74B-518AA3976573}" dt="2025-05-29T16:04:34.241" v="491" actId="947"/>
        <pc:sldMkLst>
          <pc:docMk/>
          <pc:sldMk cId="4408169" sldId="286"/>
        </pc:sldMkLst>
      </pc:sldChg>
      <pc:sldChg chg="modNotes">
        <pc:chgData name="Bland, Rikki (DOR)" userId="af159c17-f42e-4fbb-8cdb-9bd1cbf2ff29" providerId="ADAL" clId="{6433AC73-B336-4BAF-A74B-518AA3976573}" dt="2025-05-29T16:04:34.153" v="419" actId="947"/>
        <pc:sldMkLst>
          <pc:docMk/>
          <pc:sldMk cId="313633702" sldId="287"/>
        </pc:sldMkLst>
      </pc:sldChg>
      <pc:sldChg chg="add del modNotes">
        <pc:chgData name="Bland, Rikki (DOR)" userId="af159c17-f42e-4fbb-8cdb-9bd1cbf2ff29" providerId="ADAL" clId="{6433AC73-B336-4BAF-A74B-518AA3976573}" dt="2025-05-29T16:04:34.255" v="511" actId="947"/>
        <pc:sldMkLst>
          <pc:docMk/>
          <pc:sldMk cId="907657309" sldId="288"/>
        </pc:sldMkLst>
      </pc:sldChg>
      <pc:sldChg chg="add del modNotes">
        <pc:chgData name="Bland, Rikki (DOR)" userId="af159c17-f42e-4fbb-8cdb-9bd1cbf2ff29" providerId="ADAL" clId="{6433AC73-B336-4BAF-A74B-518AA3976573}" dt="2025-05-29T16:04:34.258" v="515" actId="947"/>
        <pc:sldMkLst>
          <pc:docMk/>
          <pc:sldMk cId="885298471" sldId="289"/>
        </pc:sldMkLst>
      </pc:sldChg>
      <pc:sldChg chg="add del modNotes">
        <pc:chgData name="Bland, Rikki (DOR)" userId="af159c17-f42e-4fbb-8cdb-9bd1cbf2ff29" providerId="ADAL" clId="{6433AC73-B336-4BAF-A74B-518AA3976573}" dt="2025-05-29T16:04:34.261" v="519" actId="947"/>
        <pc:sldMkLst>
          <pc:docMk/>
          <pc:sldMk cId="3411369786" sldId="290"/>
        </pc:sldMkLst>
      </pc:sldChg>
      <pc:sldChg chg="add del modNotes">
        <pc:chgData name="Bland, Rikki (DOR)" userId="af159c17-f42e-4fbb-8cdb-9bd1cbf2ff29" providerId="ADAL" clId="{6433AC73-B336-4BAF-A74B-518AA3976573}" dt="2025-05-29T16:04:34.263" v="523" actId="947"/>
        <pc:sldMkLst>
          <pc:docMk/>
          <pc:sldMk cId="13573863" sldId="291"/>
        </pc:sldMkLst>
      </pc:sldChg>
      <pc:sldChg chg="add del modNotes">
        <pc:chgData name="Bland, Rikki (DOR)" userId="af159c17-f42e-4fbb-8cdb-9bd1cbf2ff29" providerId="ADAL" clId="{6433AC73-B336-4BAF-A74B-518AA3976573}" dt="2025-05-29T16:04:34.266" v="527" actId="947"/>
        <pc:sldMkLst>
          <pc:docMk/>
          <pc:sldMk cId="1391433125" sldId="292"/>
        </pc:sldMkLst>
      </pc:sldChg>
      <pc:sldChg chg="modNotes modNotesTx">
        <pc:chgData name="Bland, Rikki (DOR)" userId="af159c17-f42e-4fbb-8cdb-9bd1cbf2ff29" providerId="ADAL" clId="{6433AC73-B336-4BAF-A74B-518AA3976573}" dt="2025-05-29T16:04:34.501" v="685" actId="947"/>
        <pc:sldMkLst>
          <pc:docMk/>
          <pc:sldMk cId="2185881723" sldId="293"/>
        </pc:sldMkLst>
      </pc:sldChg>
      <pc:sldChg chg="modNotes">
        <pc:chgData name="Bland, Rikki (DOR)" userId="af159c17-f42e-4fbb-8cdb-9bd1cbf2ff29" providerId="ADAL" clId="{6433AC73-B336-4BAF-A74B-518AA3976573}" dt="2025-05-29T16:04:34.562" v="761" actId="947"/>
        <pc:sldMkLst>
          <pc:docMk/>
          <pc:sldMk cId="14191935" sldId="307"/>
        </pc:sldMkLst>
      </pc:sldChg>
      <pc:sldChg chg="modNotes">
        <pc:chgData name="Bland, Rikki (DOR)" userId="af159c17-f42e-4fbb-8cdb-9bd1cbf2ff29" providerId="ADAL" clId="{6433AC73-B336-4BAF-A74B-518AA3976573}" dt="2025-05-29T16:04:34.580" v="785" actId="947"/>
        <pc:sldMkLst>
          <pc:docMk/>
          <pc:sldMk cId="748348998" sldId="309"/>
        </pc:sldMkLst>
      </pc:sldChg>
      <pc:sldChg chg="modNotes modNotesTx">
        <pc:chgData name="Bland, Rikki (DOR)" userId="af159c17-f42e-4fbb-8cdb-9bd1cbf2ff29" providerId="ADAL" clId="{6433AC73-B336-4BAF-A74B-518AA3976573}" dt="2025-05-29T16:04:34.466" v="641" actId="947"/>
        <pc:sldMkLst>
          <pc:docMk/>
          <pc:sldMk cId="3295724290" sldId="311"/>
        </pc:sldMkLst>
      </pc:sldChg>
      <pc:sldChg chg="modNotes">
        <pc:chgData name="Bland, Rikki (DOR)" userId="af159c17-f42e-4fbb-8cdb-9bd1cbf2ff29" providerId="ADAL" clId="{6433AC73-B336-4BAF-A74B-518AA3976573}" dt="2025-05-29T16:04:34.588" v="797" actId="947"/>
        <pc:sldMkLst>
          <pc:docMk/>
          <pc:sldMk cId="4095876483" sldId="312"/>
        </pc:sldMkLst>
      </pc:sldChg>
      <pc:sldChg chg="modNotes">
        <pc:chgData name="Bland, Rikki (DOR)" userId="af159c17-f42e-4fbb-8cdb-9bd1cbf2ff29" providerId="ADAL" clId="{6433AC73-B336-4BAF-A74B-518AA3976573}" dt="2025-05-29T16:04:34.591" v="801" actId="947"/>
        <pc:sldMkLst>
          <pc:docMk/>
          <pc:sldMk cId="1185591105" sldId="313"/>
        </pc:sldMkLst>
      </pc:sldChg>
      <pc:sldChg chg="modNotes">
        <pc:chgData name="Bland, Rikki (DOR)" userId="af159c17-f42e-4fbb-8cdb-9bd1cbf2ff29" providerId="ADAL" clId="{6433AC73-B336-4BAF-A74B-518AA3976573}" dt="2025-05-29T16:04:34.594" v="805" actId="947"/>
        <pc:sldMkLst>
          <pc:docMk/>
          <pc:sldMk cId="134817676" sldId="314"/>
        </pc:sldMkLst>
      </pc:sldChg>
      <pc:sldChg chg="modNotes">
        <pc:chgData name="Bland, Rikki (DOR)" userId="af159c17-f42e-4fbb-8cdb-9bd1cbf2ff29" providerId="ADAL" clId="{6433AC73-B336-4BAF-A74B-518AA3976573}" dt="2025-05-29T16:04:34.585" v="793" actId="947"/>
        <pc:sldMkLst>
          <pc:docMk/>
          <pc:sldMk cId="2259670109" sldId="315"/>
        </pc:sldMkLst>
      </pc:sldChg>
      <pc:sldChg chg="modNotes">
        <pc:chgData name="Bland, Rikki (DOR)" userId="af159c17-f42e-4fbb-8cdb-9bd1cbf2ff29" providerId="ADAL" clId="{6433AC73-B336-4BAF-A74B-518AA3976573}" dt="2025-05-29T16:04:34.462" v="637" actId="947"/>
        <pc:sldMkLst>
          <pc:docMk/>
          <pc:sldMk cId="1642347265" sldId="319"/>
        </pc:sldMkLst>
      </pc:sldChg>
      <pc:sldChg chg="modNotes modNotesTx">
        <pc:chgData name="Bland, Rikki (DOR)" userId="af159c17-f42e-4fbb-8cdb-9bd1cbf2ff29" providerId="ADAL" clId="{6433AC73-B336-4BAF-A74B-518AA3976573}" dt="2025-05-29T16:04:34.475" v="653" actId="947"/>
        <pc:sldMkLst>
          <pc:docMk/>
          <pc:sldMk cId="745009475" sldId="320"/>
        </pc:sldMkLst>
      </pc:sldChg>
      <pc:sldChg chg="modNotes modNotesTx">
        <pc:chgData name="Bland, Rikki (DOR)" userId="af159c17-f42e-4fbb-8cdb-9bd1cbf2ff29" providerId="ADAL" clId="{6433AC73-B336-4BAF-A74B-518AA3976573}" dt="2025-05-29T16:04:34.489" v="669" actId="947"/>
        <pc:sldMkLst>
          <pc:docMk/>
          <pc:sldMk cId="406020220" sldId="321"/>
        </pc:sldMkLst>
      </pc:sldChg>
      <pc:sldChg chg="modNotes modNotesTx">
        <pc:chgData name="Bland, Rikki (DOR)" userId="af159c17-f42e-4fbb-8cdb-9bd1cbf2ff29" providerId="ADAL" clId="{6433AC73-B336-4BAF-A74B-518AA3976573}" dt="2025-05-29T16:04:34.482" v="661" actId="947"/>
        <pc:sldMkLst>
          <pc:docMk/>
          <pc:sldMk cId="3639201698" sldId="322"/>
        </pc:sldMkLst>
      </pc:sldChg>
      <pc:sldChg chg="modNotes modNotesTx">
        <pc:chgData name="Bland, Rikki (DOR)" userId="af159c17-f42e-4fbb-8cdb-9bd1cbf2ff29" providerId="ADAL" clId="{6433AC73-B336-4BAF-A74B-518AA3976573}" dt="2025-05-29T16:04:34.495" v="677" actId="947"/>
        <pc:sldMkLst>
          <pc:docMk/>
          <pc:sldMk cId="49007893" sldId="326"/>
        </pc:sldMkLst>
      </pc:sldChg>
      <pc:sldChg chg="modNotes">
        <pc:chgData name="Bland, Rikki (DOR)" userId="af159c17-f42e-4fbb-8cdb-9bd1cbf2ff29" providerId="ADAL" clId="{6433AC73-B336-4BAF-A74B-518AA3976573}" dt="2025-05-29T16:04:34.492" v="673" actId="947"/>
        <pc:sldMkLst>
          <pc:docMk/>
          <pc:sldMk cId="313128398" sldId="328"/>
        </pc:sldMkLst>
      </pc:sldChg>
      <pc:sldChg chg="modNotes modNotesTx">
        <pc:chgData name="Bland, Rikki (DOR)" userId="af159c17-f42e-4fbb-8cdb-9bd1cbf2ff29" providerId="ADAL" clId="{6433AC73-B336-4BAF-A74B-518AA3976573}" dt="2025-05-29T17:36:20.131" v="984" actId="5793"/>
        <pc:sldMkLst>
          <pc:docMk/>
          <pc:sldMk cId="63624600" sldId="329"/>
        </pc:sldMkLst>
      </pc:sldChg>
      <pc:sldChg chg="modNotes modNotesTx">
        <pc:chgData name="Bland, Rikki (DOR)" userId="af159c17-f42e-4fbb-8cdb-9bd1cbf2ff29" providerId="ADAL" clId="{6433AC73-B336-4BAF-A74B-518AA3976573}" dt="2025-05-29T16:04:34.618" v="833" actId="947"/>
        <pc:sldMkLst>
          <pc:docMk/>
          <pc:sldMk cId="70792641" sldId="330"/>
        </pc:sldMkLst>
      </pc:sldChg>
      <pc:sldChg chg="modNotes modNotesTx">
        <pc:chgData name="Bland, Rikki (DOR)" userId="af159c17-f42e-4fbb-8cdb-9bd1cbf2ff29" providerId="ADAL" clId="{6433AC73-B336-4BAF-A74B-518AA3976573}" dt="2025-05-29T16:04:34.597" v="809" actId="947"/>
        <pc:sldMkLst>
          <pc:docMk/>
          <pc:sldMk cId="2272682889" sldId="331"/>
        </pc:sldMkLst>
      </pc:sldChg>
      <pc:sldChg chg="modNotes modNotesTx">
        <pc:chgData name="Bland, Rikki (DOR)" userId="af159c17-f42e-4fbb-8cdb-9bd1cbf2ff29" providerId="ADAL" clId="{6433AC73-B336-4BAF-A74B-518AA3976573}" dt="2025-05-29T16:04:34.628" v="845" actId="947"/>
        <pc:sldMkLst>
          <pc:docMk/>
          <pc:sldMk cId="654509745" sldId="333"/>
        </pc:sldMkLst>
      </pc:sldChg>
      <pc:sldChg chg="modNotes modNotesTx">
        <pc:chgData name="Bland, Rikki (DOR)" userId="af159c17-f42e-4fbb-8cdb-9bd1cbf2ff29" providerId="ADAL" clId="{6433AC73-B336-4BAF-A74B-518AA3976573}" dt="2025-05-29T16:04:34.621" v="837" actId="947"/>
        <pc:sldMkLst>
          <pc:docMk/>
          <pc:sldMk cId="3177751451" sldId="335"/>
        </pc:sldMkLst>
      </pc:sldChg>
      <pc:sldChg chg="modNotes modNotesTx">
        <pc:chgData name="Bland, Rikki (DOR)" userId="af159c17-f42e-4fbb-8cdb-9bd1cbf2ff29" providerId="ADAL" clId="{6433AC73-B336-4BAF-A74B-518AA3976573}" dt="2025-05-29T16:04:34.507" v="693" actId="947"/>
        <pc:sldMkLst>
          <pc:docMk/>
          <pc:sldMk cId="3744769496" sldId="337"/>
        </pc:sldMkLst>
      </pc:sldChg>
      <pc:sldChg chg="modNotes modNotesTx">
        <pc:chgData name="Bland, Rikki (DOR)" userId="af159c17-f42e-4fbb-8cdb-9bd1cbf2ff29" providerId="ADAL" clId="{6433AC73-B336-4BAF-A74B-518AA3976573}" dt="2025-05-29T16:04:34.513" v="701" actId="947"/>
        <pc:sldMkLst>
          <pc:docMk/>
          <pc:sldMk cId="1776451029" sldId="338"/>
        </pc:sldMkLst>
      </pc:sldChg>
      <pc:sldChg chg="modNotes modNotesTx">
        <pc:chgData name="Bland, Rikki (DOR)" userId="af159c17-f42e-4fbb-8cdb-9bd1cbf2ff29" providerId="ADAL" clId="{6433AC73-B336-4BAF-A74B-518AA3976573}" dt="2025-05-29T16:04:34.516" v="705" actId="947"/>
        <pc:sldMkLst>
          <pc:docMk/>
          <pc:sldMk cId="3621827173" sldId="341"/>
        </pc:sldMkLst>
      </pc:sldChg>
      <pc:sldChg chg="modNotes modNotesTx">
        <pc:chgData name="Bland, Rikki (DOR)" userId="af159c17-f42e-4fbb-8cdb-9bd1cbf2ff29" providerId="ADAL" clId="{6433AC73-B336-4BAF-A74B-518AA3976573}" dt="2025-05-29T16:04:34.559" v="757" actId="947"/>
        <pc:sldMkLst>
          <pc:docMk/>
          <pc:sldMk cId="1779897257" sldId="342"/>
        </pc:sldMkLst>
      </pc:sldChg>
      <pc:sldChg chg="modNotes modNotesTx">
        <pc:chgData name="Bland, Rikki (DOR)" userId="af159c17-f42e-4fbb-8cdb-9bd1cbf2ff29" providerId="ADAL" clId="{6433AC73-B336-4BAF-A74B-518AA3976573}" dt="2025-05-29T16:04:34.553" v="749" actId="947"/>
        <pc:sldMkLst>
          <pc:docMk/>
          <pc:sldMk cId="3511710996" sldId="343"/>
        </pc:sldMkLst>
      </pc:sldChg>
      <pc:sldChg chg="modNotes modNotesTx">
        <pc:chgData name="Bland, Rikki (DOR)" userId="af159c17-f42e-4fbb-8cdb-9bd1cbf2ff29" providerId="ADAL" clId="{6433AC73-B336-4BAF-A74B-518AA3976573}" dt="2025-05-29T17:36:40.194" v="985" actId="6549"/>
        <pc:sldMkLst>
          <pc:docMk/>
          <pc:sldMk cId="3475260347" sldId="348"/>
        </pc:sldMkLst>
      </pc:sldChg>
      <pc:sldChg chg="modNotes modNotesTx">
        <pc:chgData name="Bland, Rikki (DOR)" userId="af159c17-f42e-4fbb-8cdb-9bd1cbf2ff29" providerId="ADAL" clId="{6433AC73-B336-4BAF-A74B-518AA3976573}" dt="2025-05-29T16:04:34.546" v="741" actId="947"/>
        <pc:sldMkLst>
          <pc:docMk/>
          <pc:sldMk cId="2773231813" sldId="349"/>
        </pc:sldMkLst>
      </pc:sldChg>
      <pc:sldChg chg="modNotes modNotesTx">
        <pc:chgData name="Bland, Rikki (DOR)" userId="af159c17-f42e-4fbb-8cdb-9bd1cbf2ff29" providerId="ADAL" clId="{6433AC73-B336-4BAF-A74B-518AA3976573}" dt="2025-05-29T16:04:34.550" v="745" actId="947"/>
        <pc:sldMkLst>
          <pc:docMk/>
          <pc:sldMk cId="4248406513" sldId="350"/>
        </pc:sldMkLst>
      </pc:sldChg>
      <pc:sldChg chg="modNotes modNotesTx">
        <pc:chgData name="Bland, Rikki (DOR)" userId="af159c17-f42e-4fbb-8cdb-9bd1cbf2ff29" providerId="ADAL" clId="{6433AC73-B336-4BAF-A74B-518AA3976573}" dt="2025-05-29T16:04:34.571" v="773" actId="947"/>
        <pc:sldMkLst>
          <pc:docMk/>
          <pc:sldMk cId="1061843940" sldId="351"/>
        </pc:sldMkLst>
      </pc:sldChg>
      <pc:sldChg chg="modNotes modNotesTx">
        <pc:chgData name="Bland, Rikki (DOR)" userId="af159c17-f42e-4fbb-8cdb-9bd1cbf2ff29" providerId="ADAL" clId="{6433AC73-B336-4BAF-A74B-518AA3976573}" dt="2025-05-29T16:04:34.568" v="769" actId="947"/>
        <pc:sldMkLst>
          <pc:docMk/>
          <pc:sldMk cId="3364396747" sldId="352"/>
        </pc:sldMkLst>
      </pc:sldChg>
      <pc:sldChg chg="modNotes modNotesTx">
        <pc:chgData name="Bland, Rikki (DOR)" userId="af159c17-f42e-4fbb-8cdb-9bd1cbf2ff29" providerId="ADAL" clId="{6433AC73-B336-4BAF-A74B-518AA3976573}" dt="2025-05-29T16:04:34.573" v="777" actId="947"/>
        <pc:sldMkLst>
          <pc:docMk/>
          <pc:sldMk cId="1098799197" sldId="353"/>
        </pc:sldMkLst>
      </pc:sldChg>
      <pc:sldChg chg="modNotes modNotesTx">
        <pc:chgData name="Bland, Rikki (DOR)" userId="af159c17-f42e-4fbb-8cdb-9bd1cbf2ff29" providerId="ADAL" clId="{6433AC73-B336-4BAF-A74B-518AA3976573}" dt="2025-05-29T16:04:34.576" v="781" actId="947"/>
        <pc:sldMkLst>
          <pc:docMk/>
          <pc:sldMk cId="2423725570" sldId="354"/>
        </pc:sldMkLst>
      </pc:sldChg>
      <pc:sldChg chg="modNotes modNotesTx">
        <pc:chgData name="Bland, Rikki (DOR)" userId="af159c17-f42e-4fbb-8cdb-9bd1cbf2ff29" providerId="ADAL" clId="{6433AC73-B336-4BAF-A74B-518AA3976573}" dt="2025-05-29T16:04:34.565" v="765" actId="947"/>
        <pc:sldMkLst>
          <pc:docMk/>
          <pc:sldMk cId="1683175306" sldId="355"/>
        </pc:sldMkLst>
      </pc:sldChg>
      <pc:sldChg chg="modNotes modNotesTx">
        <pc:chgData name="Bland, Rikki (DOR)" userId="af159c17-f42e-4fbb-8cdb-9bd1cbf2ff29" providerId="ADAL" clId="{6433AC73-B336-4BAF-A74B-518AA3976573}" dt="2025-05-29T16:04:34.601" v="813" actId="947"/>
        <pc:sldMkLst>
          <pc:docMk/>
          <pc:sldMk cId="1004714749" sldId="442"/>
        </pc:sldMkLst>
      </pc:sldChg>
      <pc:sldChg chg="modNotes modNotesTx">
        <pc:chgData name="Bland, Rikki (DOR)" userId="af159c17-f42e-4fbb-8cdb-9bd1cbf2ff29" providerId="ADAL" clId="{6433AC73-B336-4BAF-A74B-518AA3976573}" dt="2025-05-29T16:04:34.632" v="849" actId="947"/>
        <pc:sldMkLst>
          <pc:docMk/>
          <pc:sldMk cId="2550200579" sldId="443"/>
        </pc:sldMkLst>
      </pc:sldChg>
      <pc:sldChg chg="modNotes modNotesTx">
        <pc:chgData name="Bland, Rikki (DOR)" userId="af159c17-f42e-4fbb-8cdb-9bd1cbf2ff29" providerId="ADAL" clId="{6433AC73-B336-4BAF-A74B-518AA3976573}" dt="2025-05-29T16:04:34.478" v="657" actId="947"/>
        <pc:sldMkLst>
          <pc:docMk/>
          <pc:sldMk cId="811698613" sldId="444"/>
        </pc:sldMkLst>
      </pc:sldChg>
      <pc:sldChg chg="modNotes">
        <pc:chgData name="Bland, Rikki (DOR)" userId="af159c17-f42e-4fbb-8cdb-9bd1cbf2ff29" providerId="ADAL" clId="{6433AC73-B336-4BAF-A74B-518AA3976573}" dt="2025-05-29T16:04:34.472" v="649" actId="947"/>
        <pc:sldMkLst>
          <pc:docMk/>
          <pc:sldMk cId="550618430" sldId="445"/>
        </pc:sldMkLst>
      </pc:sldChg>
      <pc:sldChg chg="modNotes">
        <pc:chgData name="Bland, Rikki (DOR)" userId="af159c17-f42e-4fbb-8cdb-9bd1cbf2ff29" providerId="ADAL" clId="{6433AC73-B336-4BAF-A74B-518AA3976573}" dt="2025-05-29T16:04:34.504" v="689" actId="947"/>
        <pc:sldMkLst>
          <pc:docMk/>
          <pc:sldMk cId="4261012630" sldId="446"/>
        </pc:sldMkLst>
      </pc:sldChg>
      <pc:sldChg chg="modNotes">
        <pc:chgData name="Bland, Rikki (DOR)" userId="af159c17-f42e-4fbb-8cdb-9bd1cbf2ff29" providerId="ADAL" clId="{6433AC73-B336-4BAF-A74B-518AA3976573}" dt="2025-05-29T16:04:34.582" v="789" actId="947"/>
        <pc:sldMkLst>
          <pc:docMk/>
          <pc:sldMk cId="3217043989" sldId="447"/>
        </pc:sldMkLst>
      </pc:sldChg>
      <pc:sldChg chg="modNotes">
        <pc:chgData name="Bland, Rikki (DOR)" userId="af159c17-f42e-4fbb-8cdb-9bd1cbf2ff29" providerId="ADAL" clId="{6433AC73-B336-4BAF-A74B-518AA3976573}" dt="2025-05-29T16:04:34.608" v="821" actId="947"/>
        <pc:sldMkLst>
          <pc:docMk/>
          <pc:sldMk cId="4287513435" sldId="448"/>
        </pc:sldMkLst>
      </pc:sldChg>
      <pc:sldChg chg="modNotes modNotesTx">
        <pc:chgData name="Bland, Rikki (DOR)" userId="af159c17-f42e-4fbb-8cdb-9bd1cbf2ff29" providerId="ADAL" clId="{6433AC73-B336-4BAF-A74B-518AA3976573}" dt="2025-05-29T16:04:34.614" v="829" actId="947"/>
        <pc:sldMkLst>
          <pc:docMk/>
          <pc:sldMk cId="1247512106" sldId="449"/>
        </pc:sldMkLst>
      </pc:sldChg>
      <pc:sldChg chg="modNotes">
        <pc:chgData name="Bland, Rikki (DOR)" userId="af159c17-f42e-4fbb-8cdb-9bd1cbf2ff29" providerId="ADAL" clId="{6433AC73-B336-4BAF-A74B-518AA3976573}" dt="2025-05-29T16:04:34.486" v="665" actId="947"/>
        <pc:sldMkLst>
          <pc:docMk/>
          <pc:sldMk cId="1903655633" sldId="450"/>
        </pc:sldMkLst>
      </pc:sldChg>
      <pc:sldChg chg="modNotes modNotesTx">
        <pc:chgData name="Bland, Rikki (DOR)" userId="af159c17-f42e-4fbb-8cdb-9bd1cbf2ff29" providerId="ADAL" clId="{6433AC73-B336-4BAF-A74B-518AA3976573}" dt="2025-05-29T16:04:34.543" v="737" actId="947"/>
        <pc:sldMkLst>
          <pc:docMk/>
          <pc:sldMk cId="1906815090" sldId="451"/>
        </pc:sldMkLst>
      </pc:sldChg>
      <pc:sldChg chg="modNotes modNotesTx">
        <pc:chgData name="Bland, Rikki (DOR)" userId="af159c17-f42e-4fbb-8cdb-9bd1cbf2ff29" providerId="ADAL" clId="{6433AC73-B336-4BAF-A74B-518AA3976573}" dt="2025-05-29T16:04:34.635" v="853" actId="947"/>
        <pc:sldMkLst>
          <pc:docMk/>
          <pc:sldMk cId="2504076370" sldId="452"/>
        </pc:sldMkLst>
      </pc:sldChg>
      <pc:sldChg chg="modNotes modNotesTx">
        <pc:chgData name="Bland, Rikki (DOR)" userId="af159c17-f42e-4fbb-8cdb-9bd1cbf2ff29" providerId="ADAL" clId="{6433AC73-B336-4BAF-A74B-518AA3976573}" dt="2025-05-29T16:04:34.385" v="593" actId="947"/>
        <pc:sldMkLst>
          <pc:docMk/>
          <pc:sldMk cId="2800303261" sldId="494"/>
        </pc:sldMkLst>
      </pc:sldChg>
      <pc:sldChg chg="modNotes">
        <pc:chgData name="Bland, Rikki (DOR)" userId="af159c17-f42e-4fbb-8cdb-9bd1cbf2ff29" providerId="ADAL" clId="{6433AC73-B336-4BAF-A74B-518AA3976573}" dt="2025-05-29T16:04:34.173" v="431" actId="947"/>
        <pc:sldMkLst>
          <pc:docMk/>
          <pc:sldMk cId="3438134254" sldId="506"/>
        </pc:sldMkLst>
      </pc:sldChg>
      <pc:sldChg chg="modNotes modNotesTx">
        <pc:chgData name="Bland, Rikki (DOR)" userId="af159c17-f42e-4fbb-8cdb-9bd1cbf2ff29" providerId="ADAL" clId="{6433AC73-B336-4BAF-A74B-518AA3976573}" dt="2025-05-29T16:04:34.159" v="423" actId="947"/>
        <pc:sldMkLst>
          <pc:docMk/>
          <pc:sldMk cId="1993745832" sldId="507"/>
        </pc:sldMkLst>
      </pc:sldChg>
      <pc:sldChg chg="modNotes">
        <pc:chgData name="Bland, Rikki (DOR)" userId="af159c17-f42e-4fbb-8cdb-9bd1cbf2ff29" providerId="ADAL" clId="{6433AC73-B336-4BAF-A74B-518AA3976573}" dt="2025-05-29T16:04:34.165" v="427" actId="947"/>
        <pc:sldMkLst>
          <pc:docMk/>
          <pc:sldMk cId="812188179" sldId="508"/>
        </pc:sldMkLst>
      </pc:sldChg>
      <pc:sldChg chg="modNotes">
        <pc:chgData name="Bland, Rikki (DOR)" userId="af159c17-f42e-4fbb-8cdb-9bd1cbf2ff29" providerId="ADAL" clId="{6433AC73-B336-4BAF-A74B-518AA3976573}" dt="2025-05-29T16:04:34.438" v="623" actId="947"/>
        <pc:sldMkLst>
          <pc:docMk/>
          <pc:sldMk cId="1613274246" sldId="509"/>
        </pc:sldMkLst>
      </pc:sldChg>
      <pc:sldChg chg="modNotes modNotesTx">
        <pc:chgData name="Bland, Rikki (DOR)" userId="af159c17-f42e-4fbb-8cdb-9bd1cbf2ff29" providerId="ADAL" clId="{6433AC73-B336-4BAF-A74B-518AA3976573}" dt="2025-05-29T16:04:34.454" v="629" actId="947"/>
        <pc:sldMkLst>
          <pc:docMk/>
          <pc:sldMk cId="2110846936" sldId="533"/>
        </pc:sldMkLst>
      </pc:sldChg>
      <pc:sldChg chg="modSp mod modNotes">
        <pc:chgData name="Bland, Rikki (DOR)" userId="af159c17-f42e-4fbb-8cdb-9bd1cbf2ff29" providerId="ADAL" clId="{6433AC73-B336-4BAF-A74B-518AA3976573}" dt="2025-05-29T16:04:34.446" v="627" actId="947"/>
        <pc:sldMkLst>
          <pc:docMk/>
          <pc:sldMk cId="101956614" sldId="534"/>
        </pc:sldMkLst>
        <pc:spChg chg="mod">
          <ac:chgData name="Bland, Rikki (DOR)" userId="af159c17-f42e-4fbb-8cdb-9bd1cbf2ff29" providerId="ADAL" clId="{6433AC73-B336-4BAF-A74B-518AA3976573}" dt="2025-05-29T15:30:36.506" v="329" actId="1076"/>
          <ac:spMkLst>
            <pc:docMk/>
            <pc:sldMk cId="101956614" sldId="534"/>
            <ac:spMk id="8" creationId="{A44D380A-D7CB-6063-A135-098E8B526CDB}"/>
          </ac:spMkLst>
        </pc:spChg>
        <pc:spChg chg="mod">
          <ac:chgData name="Bland, Rikki (DOR)" userId="af159c17-f42e-4fbb-8cdb-9bd1cbf2ff29" providerId="ADAL" clId="{6433AC73-B336-4BAF-A74B-518AA3976573}" dt="2025-05-29T15:30:45.522" v="332" actId="20577"/>
          <ac:spMkLst>
            <pc:docMk/>
            <pc:sldMk cId="101956614" sldId="534"/>
            <ac:spMk id="9" creationId="{779C59E8-420F-FAF6-4848-157A51ECA21C}"/>
          </ac:spMkLst>
        </pc:spChg>
      </pc:sldChg>
      <pc:sldChg chg="modNotes modNotesTx">
        <pc:chgData name="Bland, Rikki (DOR)" userId="af159c17-f42e-4fbb-8cdb-9bd1cbf2ff29" providerId="ADAL" clId="{6433AC73-B336-4BAF-A74B-518AA3976573}" dt="2025-05-29T16:04:34.428" v="619" actId="947"/>
        <pc:sldMkLst>
          <pc:docMk/>
          <pc:sldMk cId="4059599356" sldId="535"/>
        </pc:sldMkLst>
      </pc:sldChg>
      <pc:sldChg chg="del modNotes">
        <pc:chgData name="Bland, Rikki (DOR)" userId="af159c17-f42e-4fbb-8cdb-9bd1cbf2ff29" providerId="ADAL" clId="{6433AC73-B336-4BAF-A74B-518AA3976573}" dt="2025-05-29T16:07:28.514" v="879" actId="47"/>
        <pc:sldMkLst>
          <pc:docMk/>
          <pc:sldMk cId="3859987386" sldId="539"/>
        </pc:sldMkLst>
      </pc:sldChg>
      <pc:sldChg chg="del modNotes">
        <pc:chgData name="Bland, Rikki (DOR)" userId="af159c17-f42e-4fbb-8cdb-9bd1cbf2ff29" providerId="ADAL" clId="{6433AC73-B336-4BAF-A74B-518AA3976573}" dt="2025-05-29T16:05:26.843" v="872" actId="47"/>
        <pc:sldMkLst>
          <pc:docMk/>
          <pc:sldMk cId="3501706115" sldId="540"/>
        </pc:sldMkLst>
      </pc:sldChg>
      <pc:sldChg chg="modNotes modNotesTx">
        <pc:chgData name="Bland, Rikki (DOR)" userId="af159c17-f42e-4fbb-8cdb-9bd1cbf2ff29" providerId="ADAL" clId="{6433AC73-B336-4BAF-A74B-518AA3976573}" dt="2025-05-29T16:04:34.124" v="407" actId="947"/>
        <pc:sldMkLst>
          <pc:docMk/>
          <pc:sldMk cId="1678609199" sldId="543"/>
        </pc:sldMkLst>
      </pc:sldChg>
      <pc:sldChg chg="modNotes modNotesTx">
        <pc:chgData name="Bland, Rikki (DOR)" userId="af159c17-f42e-4fbb-8cdb-9bd1cbf2ff29" providerId="ADAL" clId="{6433AC73-B336-4BAF-A74B-518AA3976573}" dt="2025-05-29T16:49:15.976" v="924" actId="6549"/>
        <pc:sldMkLst>
          <pc:docMk/>
          <pc:sldMk cId="1181754126" sldId="558"/>
        </pc:sldMkLst>
      </pc:sldChg>
      <pc:sldChg chg="modNotes">
        <pc:chgData name="Bland, Rikki (DOR)" userId="af159c17-f42e-4fbb-8cdb-9bd1cbf2ff29" providerId="ADAL" clId="{6433AC73-B336-4BAF-A74B-518AA3976573}" dt="2025-05-29T16:04:34.179" v="435" actId="947"/>
        <pc:sldMkLst>
          <pc:docMk/>
          <pc:sldMk cId="2795653515" sldId="1377"/>
        </pc:sldMkLst>
      </pc:sldChg>
      <pc:sldChg chg="modNotes">
        <pc:chgData name="Bland, Rikki (DOR)" userId="af159c17-f42e-4fbb-8cdb-9bd1cbf2ff29" providerId="ADAL" clId="{6433AC73-B336-4BAF-A74B-518AA3976573}" dt="2025-05-29T16:04:34.182" v="439" actId="947"/>
        <pc:sldMkLst>
          <pc:docMk/>
          <pc:sldMk cId="3959198720" sldId="1379"/>
        </pc:sldMkLst>
      </pc:sldChg>
      <pc:sldChg chg="modNotes modNotesTx">
        <pc:chgData name="Bland, Rikki (DOR)" userId="af159c17-f42e-4fbb-8cdb-9bd1cbf2ff29" providerId="ADAL" clId="{6433AC73-B336-4BAF-A74B-518AA3976573}" dt="2025-05-29T16:06:08.779" v="874" actId="6549"/>
        <pc:sldMkLst>
          <pc:docMk/>
          <pc:sldMk cId="137822725" sldId="1386"/>
        </pc:sldMkLst>
      </pc:sldChg>
      <pc:sldChg chg="modSp mod modNotes modNotesTx">
        <pc:chgData name="Bland, Rikki (DOR)" userId="af159c17-f42e-4fbb-8cdb-9bd1cbf2ff29" providerId="ADAL" clId="{6433AC73-B336-4BAF-A74B-518AA3976573}" dt="2025-05-29T16:46:10.126" v="904" actId="12"/>
        <pc:sldMkLst>
          <pc:docMk/>
          <pc:sldMk cId="1736600970" sldId="1387"/>
        </pc:sldMkLst>
        <pc:spChg chg="mod">
          <ac:chgData name="Bland, Rikki (DOR)" userId="af159c17-f42e-4fbb-8cdb-9bd1cbf2ff29" providerId="ADAL" clId="{6433AC73-B336-4BAF-A74B-518AA3976573}" dt="2025-05-29T15:26:26.812" v="283" actId="20577"/>
          <ac:spMkLst>
            <pc:docMk/>
            <pc:sldMk cId="1736600970" sldId="1387"/>
            <ac:spMk id="6" creationId="{36D44F1F-6C7A-679F-60BE-B7CDED82DDFA}"/>
          </ac:spMkLst>
        </pc:spChg>
      </pc:sldChg>
      <pc:sldChg chg="modSp mod modNotes modNotesTx">
        <pc:chgData name="Bland, Rikki (DOR)" userId="af159c17-f42e-4fbb-8cdb-9bd1cbf2ff29" providerId="ADAL" clId="{6433AC73-B336-4BAF-A74B-518AA3976573}" dt="2025-05-29T16:47:16.413" v="908" actId="6549"/>
        <pc:sldMkLst>
          <pc:docMk/>
          <pc:sldMk cId="3478856076" sldId="1388"/>
        </pc:sldMkLst>
        <pc:spChg chg="mod">
          <ac:chgData name="Bland, Rikki (DOR)" userId="af159c17-f42e-4fbb-8cdb-9bd1cbf2ff29" providerId="ADAL" clId="{6433AC73-B336-4BAF-A74B-518AA3976573}" dt="2025-05-29T15:26:54.126" v="288" actId="5793"/>
          <ac:spMkLst>
            <pc:docMk/>
            <pc:sldMk cId="3478856076" sldId="1388"/>
            <ac:spMk id="9" creationId="{69CCC7F7-4CB2-8C63-9B29-D0FCDB0CD88F}"/>
          </ac:spMkLst>
        </pc:spChg>
      </pc:sldChg>
      <pc:sldChg chg="modNotes">
        <pc:chgData name="Bland, Rikki (DOR)" userId="af159c17-f42e-4fbb-8cdb-9bd1cbf2ff29" providerId="ADAL" clId="{6433AC73-B336-4BAF-A74B-518AA3976573}" dt="2025-05-29T16:04:34.313" v="555" actId="947"/>
        <pc:sldMkLst>
          <pc:docMk/>
          <pc:sldMk cId="1347741744" sldId="1389"/>
        </pc:sldMkLst>
      </pc:sldChg>
      <pc:sldChg chg="modNotes modNotesTx">
        <pc:chgData name="Bland, Rikki (DOR)" userId="af159c17-f42e-4fbb-8cdb-9bd1cbf2ff29" providerId="ADAL" clId="{6433AC73-B336-4BAF-A74B-518AA3976573}" dt="2025-05-29T16:04:34.289" v="543" actId="947"/>
        <pc:sldMkLst>
          <pc:docMk/>
          <pc:sldMk cId="1128738917" sldId="1391"/>
        </pc:sldMkLst>
      </pc:sldChg>
      <pc:sldChg chg="modNotes modNotesTx">
        <pc:chgData name="Bland, Rikki (DOR)" userId="af159c17-f42e-4fbb-8cdb-9bd1cbf2ff29" providerId="ADAL" clId="{6433AC73-B336-4BAF-A74B-518AA3976573}" dt="2025-05-29T16:48:53.127" v="922" actId="6549"/>
        <pc:sldMkLst>
          <pc:docMk/>
          <pc:sldMk cId="2288853634" sldId="1392"/>
        </pc:sldMkLst>
      </pc:sldChg>
      <pc:sldChg chg="modNotes modNotesTx">
        <pc:chgData name="Bland, Rikki (DOR)" userId="af159c17-f42e-4fbb-8cdb-9bd1cbf2ff29" providerId="ADAL" clId="{6433AC73-B336-4BAF-A74B-518AA3976573}" dt="2025-05-29T16:50:17.107" v="930" actId="6549"/>
        <pc:sldMkLst>
          <pc:docMk/>
          <pc:sldMk cId="3689649599" sldId="1393"/>
        </pc:sldMkLst>
      </pc:sldChg>
      <pc:sldChg chg="modNotes modNotesTx">
        <pc:chgData name="Bland, Rikki (DOR)" userId="af159c17-f42e-4fbb-8cdb-9bd1cbf2ff29" providerId="ADAL" clId="{6433AC73-B336-4BAF-A74B-518AA3976573}" dt="2025-05-29T16:04:34.345" v="567" actId="947"/>
        <pc:sldMkLst>
          <pc:docMk/>
          <pc:sldMk cId="3304872167" sldId="1394"/>
        </pc:sldMkLst>
      </pc:sldChg>
      <pc:sldChg chg="modNotes modNotesTx">
        <pc:chgData name="Bland, Rikki (DOR)" userId="af159c17-f42e-4fbb-8cdb-9bd1cbf2ff29" providerId="ADAL" clId="{6433AC73-B336-4BAF-A74B-518AA3976573}" dt="2025-05-29T16:50:48.811" v="931" actId="2710"/>
        <pc:sldMkLst>
          <pc:docMk/>
          <pc:sldMk cId="1623822627" sldId="1395"/>
        </pc:sldMkLst>
      </pc:sldChg>
      <pc:sldChg chg="modNotes">
        <pc:chgData name="Bland, Rikki (DOR)" userId="af159c17-f42e-4fbb-8cdb-9bd1cbf2ff29" providerId="ADAL" clId="{6433AC73-B336-4BAF-A74B-518AA3976573}" dt="2025-05-29T16:04:34.384" v="591" actId="947"/>
        <pc:sldMkLst>
          <pc:docMk/>
          <pc:sldMk cId="3840962062" sldId="1396"/>
        </pc:sldMkLst>
      </pc:sldChg>
      <pc:sldChg chg="modNotes modNotesTx">
        <pc:chgData name="Bland, Rikki (DOR)" userId="af159c17-f42e-4fbb-8cdb-9bd1cbf2ff29" providerId="ADAL" clId="{6433AC73-B336-4BAF-A74B-518AA3976573}" dt="2025-05-29T16:51:30.191" v="936" actId="20577"/>
        <pc:sldMkLst>
          <pc:docMk/>
          <pc:sldMk cId="1388130315" sldId="1398"/>
        </pc:sldMkLst>
      </pc:sldChg>
      <pc:sldChg chg="modNotes modNotesTx">
        <pc:chgData name="Bland, Rikki (DOR)" userId="af159c17-f42e-4fbb-8cdb-9bd1cbf2ff29" providerId="ADAL" clId="{6433AC73-B336-4BAF-A74B-518AA3976573}" dt="2025-05-29T16:04:34.399" v="601" actId="947"/>
        <pc:sldMkLst>
          <pc:docMk/>
          <pc:sldMk cId="1380446486" sldId="1399"/>
        </pc:sldMkLst>
      </pc:sldChg>
      <pc:sldChg chg="modNotes modNotesTx">
        <pc:chgData name="Bland, Rikki (DOR)" userId="af159c17-f42e-4fbb-8cdb-9bd1cbf2ff29" providerId="ADAL" clId="{6433AC73-B336-4BAF-A74B-518AA3976573}" dt="2025-05-29T16:53:48.453" v="983" actId="20577"/>
        <pc:sldMkLst>
          <pc:docMk/>
          <pc:sldMk cId="1446137887" sldId="1400"/>
        </pc:sldMkLst>
      </pc:sldChg>
      <pc:sldChg chg="modNotes modNotesTx">
        <pc:chgData name="Bland, Rikki (DOR)" userId="af159c17-f42e-4fbb-8cdb-9bd1cbf2ff29" providerId="ADAL" clId="{6433AC73-B336-4BAF-A74B-518AA3976573}" dt="2025-05-29T16:04:34.420" v="613" actId="947"/>
        <pc:sldMkLst>
          <pc:docMk/>
          <pc:sldMk cId="3204250675" sldId="1401"/>
        </pc:sldMkLst>
      </pc:sldChg>
      <pc:sldChg chg="modNotes modNotesTx">
        <pc:chgData name="Bland, Rikki (DOR)" userId="af159c17-f42e-4fbb-8cdb-9bd1cbf2ff29" providerId="ADAL" clId="{6433AC73-B336-4BAF-A74B-518AA3976573}" dt="2025-05-29T16:04:34.192" v="447" actId="947"/>
        <pc:sldMkLst>
          <pc:docMk/>
          <pc:sldMk cId="1717833289" sldId="1402"/>
        </pc:sldMkLst>
      </pc:sldChg>
      <pc:sldChg chg="modNotes">
        <pc:chgData name="Bland, Rikki (DOR)" userId="af159c17-f42e-4fbb-8cdb-9bd1cbf2ff29" providerId="ADAL" clId="{6433AC73-B336-4BAF-A74B-518AA3976573}" dt="2025-05-29T16:04:34.200" v="451" actId="947"/>
        <pc:sldMkLst>
          <pc:docMk/>
          <pc:sldMk cId="3301299822" sldId="1403"/>
        </pc:sldMkLst>
      </pc:sldChg>
      <pc:sldChg chg="modNotes">
        <pc:chgData name="Bland, Rikki (DOR)" userId="af159c17-f42e-4fbb-8cdb-9bd1cbf2ff29" providerId="ADAL" clId="{6433AC73-B336-4BAF-A74B-518AA3976573}" dt="2025-05-29T16:04:34.205" v="455" actId="947"/>
        <pc:sldMkLst>
          <pc:docMk/>
          <pc:sldMk cId="3567800110" sldId="1404"/>
        </pc:sldMkLst>
      </pc:sldChg>
      <pc:sldChg chg="modNotes modNotesTx">
        <pc:chgData name="Bland, Rikki (DOR)" userId="af159c17-f42e-4fbb-8cdb-9bd1cbf2ff29" providerId="ADAL" clId="{6433AC73-B336-4BAF-A74B-518AA3976573}" dt="2025-05-29T16:45:28.036" v="902" actId="20577"/>
        <pc:sldMkLst>
          <pc:docMk/>
          <pc:sldMk cId="3983631018" sldId="1405"/>
        </pc:sldMkLst>
      </pc:sldChg>
      <pc:sldChg chg="del modNotes">
        <pc:chgData name="Bland, Rikki (DOR)" userId="af159c17-f42e-4fbb-8cdb-9bd1cbf2ff29" providerId="ADAL" clId="{6433AC73-B336-4BAF-A74B-518AA3976573}" dt="2025-05-29T16:07:24.739" v="878" actId="47"/>
        <pc:sldMkLst>
          <pc:docMk/>
          <pc:sldMk cId="1512077468" sldId="1406"/>
        </pc:sldMkLst>
      </pc:sldChg>
      <pc:sldChg chg="del modNotes">
        <pc:chgData name="Bland, Rikki (DOR)" userId="af159c17-f42e-4fbb-8cdb-9bd1cbf2ff29" providerId="ADAL" clId="{6433AC73-B336-4BAF-A74B-518AA3976573}" dt="2025-05-29T16:07:05.423" v="877" actId="47"/>
        <pc:sldMkLst>
          <pc:docMk/>
          <pc:sldMk cId="3484106298" sldId="1407"/>
        </pc:sldMkLst>
      </pc:sldChg>
      <pc:sldChg chg="del modNotes">
        <pc:chgData name="Bland, Rikki (DOR)" userId="af159c17-f42e-4fbb-8cdb-9bd1cbf2ff29" providerId="ADAL" clId="{6433AC73-B336-4BAF-A74B-518AA3976573}" dt="2025-05-29T16:05:19.848" v="870" actId="47"/>
        <pc:sldMkLst>
          <pc:docMk/>
          <pc:sldMk cId="278033228" sldId="1408"/>
        </pc:sldMkLst>
      </pc:sldChg>
      <pc:sldChg chg="del modNotes">
        <pc:chgData name="Bland, Rikki (DOR)" userId="af159c17-f42e-4fbb-8cdb-9bd1cbf2ff29" providerId="ADAL" clId="{6433AC73-B336-4BAF-A74B-518AA3976573}" dt="2025-05-29T16:05:22.297" v="871" actId="47"/>
        <pc:sldMkLst>
          <pc:docMk/>
          <pc:sldMk cId="126548494" sldId="1409"/>
        </pc:sldMkLst>
      </pc:sldChg>
      <pc:sldChg chg="modNotes modNotesTx">
        <pc:chgData name="Bland, Rikki (DOR)" userId="af159c17-f42e-4fbb-8cdb-9bd1cbf2ff29" providerId="ADAL" clId="{6433AC73-B336-4BAF-A74B-518AA3976573}" dt="2025-05-29T16:04:34.498" v="681" actId="947"/>
        <pc:sldMkLst>
          <pc:docMk/>
          <pc:sldMk cId="873320172" sldId="1410"/>
        </pc:sldMkLst>
      </pc:sldChg>
      <pc:sldChg chg="modNotes modNotesTx">
        <pc:chgData name="Bland, Rikki (DOR)" userId="af159c17-f42e-4fbb-8cdb-9bd1cbf2ff29" providerId="ADAL" clId="{6433AC73-B336-4BAF-A74B-518AA3976573}" dt="2025-05-29T16:04:34.522" v="713" actId="947"/>
        <pc:sldMkLst>
          <pc:docMk/>
          <pc:sldMk cId="1870521934" sldId="1411"/>
        </pc:sldMkLst>
      </pc:sldChg>
      <pc:sldChg chg="modNotes modNotesTx">
        <pc:chgData name="Bland, Rikki (DOR)" userId="af159c17-f42e-4fbb-8cdb-9bd1cbf2ff29" providerId="ADAL" clId="{6433AC73-B336-4BAF-A74B-518AA3976573}" dt="2025-05-29T16:04:34.535" v="729" actId="947"/>
        <pc:sldMkLst>
          <pc:docMk/>
          <pc:sldMk cId="4217626986" sldId="1412"/>
        </pc:sldMkLst>
      </pc:sldChg>
      <pc:sldChg chg="modNotes modNotesTx">
        <pc:chgData name="Bland, Rikki (DOR)" userId="af159c17-f42e-4fbb-8cdb-9bd1cbf2ff29" providerId="ADAL" clId="{6433AC73-B336-4BAF-A74B-518AA3976573}" dt="2025-05-29T16:04:34.605" v="817" actId="947"/>
        <pc:sldMkLst>
          <pc:docMk/>
          <pc:sldMk cId="1345461871" sldId="1413"/>
        </pc:sldMkLst>
      </pc:sldChg>
      <pc:sldChg chg="modNotes">
        <pc:chgData name="Bland, Rikki (DOR)" userId="af159c17-f42e-4fbb-8cdb-9bd1cbf2ff29" providerId="ADAL" clId="{6433AC73-B336-4BAF-A74B-518AA3976573}" dt="2025-05-29T16:04:34.638" v="857" actId="947"/>
        <pc:sldMkLst>
          <pc:docMk/>
          <pc:sldMk cId="931929326" sldId="1414"/>
        </pc:sldMkLst>
      </pc:sldChg>
      <pc:sldChg chg="modNotes">
        <pc:chgData name="Bland, Rikki (DOR)" userId="af159c17-f42e-4fbb-8cdb-9bd1cbf2ff29" providerId="ADAL" clId="{6433AC73-B336-4BAF-A74B-518AA3976573}" dt="2025-05-29T16:04:34.640" v="861" actId="947"/>
        <pc:sldMkLst>
          <pc:docMk/>
          <pc:sldMk cId="2385631153" sldId="1415"/>
        </pc:sldMkLst>
      </pc:sldChg>
      <pc:sldChg chg="modSp add del mod modNotes">
        <pc:chgData name="Bland, Rikki (DOR)" userId="af159c17-f42e-4fbb-8cdb-9bd1cbf2ff29" providerId="ADAL" clId="{6433AC73-B336-4BAF-A74B-518AA3976573}" dt="2025-05-29T16:04:34.226" v="471" actId="947"/>
        <pc:sldMkLst>
          <pc:docMk/>
          <pc:sldMk cId="177438876" sldId="1416"/>
        </pc:sldMkLst>
        <pc:spChg chg="mod">
          <ac:chgData name="Bland, Rikki (DOR)" userId="af159c17-f42e-4fbb-8cdb-9bd1cbf2ff29" providerId="ADAL" clId="{6433AC73-B336-4BAF-A74B-518AA3976573}" dt="2025-05-29T15:34:28.087" v="377"/>
          <ac:spMkLst>
            <pc:docMk/>
            <pc:sldMk cId="177438876" sldId="1416"/>
            <ac:spMk id="3" creationId="{3BE76474-B5D3-C237-C60E-2BFCDDF42523}"/>
          </ac:spMkLst>
        </pc:spChg>
        <pc:spChg chg="mod">
          <ac:chgData name="Bland, Rikki (DOR)" userId="af159c17-f42e-4fbb-8cdb-9bd1cbf2ff29" providerId="ADAL" clId="{6433AC73-B336-4BAF-A74B-518AA3976573}" dt="2025-05-29T15:34:28.087" v="377"/>
          <ac:spMkLst>
            <pc:docMk/>
            <pc:sldMk cId="177438876" sldId="1416"/>
            <ac:spMk id="4" creationId="{A64FF85E-86B6-35D7-83F2-5E670E5F5323}"/>
          </ac:spMkLst>
        </pc:spChg>
      </pc:sldChg>
      <pc:sldChg chg="add modNotes">
        <pc:chgData name="Bland, Rikki (DOR)" userId="af159c17-f42e-4fbb-8cdb-9bd1cbf2ff29" providerId="ADAL" clId="{6433AC73-B336-4BAF-A74B-518AA3976573}" dt="2025-05-29T16:04:34.228" v="475" actId="947"/>
        <pc:sldMkLst>
          <pc:docMk/>
          <pc:sldMk cId="753647154" sldId="1417"/>
        </pc:sldMkLst>
      </pc:sldChg>
      <pc:sldChg chg="add del">
        <pc:chgData name="Bland, Rikki (DOR)" userId="af159c17-f42e-4fbb-8cdb-9bd1cbf2ff29" providerId="ADAL" clId="{6433AC73-B336-4BAF-A74B-518AA3976573}" dt="2025-05-29T15:34:28.087" v="377"/>
        <pc:sldMkLst>
          <pc:docMk/>
          <pc:sldMk cId="1382658208" sldId="1417"/>
        </pc:sldMkLst>
      </pc:sldChg>
      <pc:sldChg chg="add modNotes">
        <pc:chgData name="Bland, Rikki (DOR)" userId="af159c17-f42e-4fbb-8cdb-9bd1cbf2ff29" providerId="ADAL" clId="{6433AC73-B336-4BAF-A74B-518AA3976573}" dt="2025-05-29T16:04:34.232" v="479" actId="947"/>
        <pc:sldMkLst>
          <pc:docMk/>
          <pc:sldMk cId="211968558" sldId="1418"/>
        </pc:sldMkLst>
      </pc:sldChg>
      <pc:sldChg chg="add del">
        <pc:chgData name="Bland, Rikki (DOR)" userId="af159c17-f42e-4fbb-8cdb-9bd1cbf2ff29" providerId="ADAL" clId="{6433AC73-B336-4BAF-A74B-518AA3976573}" dt="2025-05-29T15:34:28.087" v="377"/>
        <pc:sldMkLst>
          <pc:docMk/>
          <pc:sldMk cId="2932569195" sldId="1418"/>
        </pc:sldMkLst>
      </pc:sldChg>
      <pc:sldChg chg="add del modNotes">
        <pc:chgData name="Bland, Rikki (DOR)" userId="af159c17-f42e-4fbb-8cdb-9bd1cbf2ff29" providerId="ADAL" clId="{6433AC73-B336-4BAF-A74B-518AA3976573}" dt="2025-05-29T16:04:34.235" v="483" actId="947"/>
        <pc:sldMkLst>
          <pc:docMk/>
          <pc:sldMk cId="1758590977" sldId="1419"/>
        </pc:sldMkLst>
      </pc:sldChg>
      <pc:sldChg chg="add del">
        <pc:chgData name="Bland, Rikki (DOR)" userId="af159c17-f42e-4fbb-8cdb-9bd1cbf2ff29" providerId="ADAL" clId="{6433AC73-B336-4BAF-A74B-518AA3976573}" dt="2025-05-29T15:34:28.087" v="377"/>
        <pc:sldMkLst>
          <pc:docMk/>
          <pc:sldMk cId="761717103" sldId="1420"/>
        </pc:sldMkLst>
      </pc:sldChg>
      <pc:sldChg chg="add modNotes">
        <pc:chgData name="Bland, Rikki (DOR)" userId="af159c17-f42e-4fbb-8cdb-9bd1cbf2ff29" providerId="ADAL" clId="{6433AC73-B336-4BAF-A74B-518AA3976573}" dt="2025-05-29T16:04:34.238" v="487" actId="947"/>
        <pc:sldMkLst>
          <pc:docMk/>
          <pc:sldMk cId="2177411132" sldId="1420"/>
        </pc:sldMkLst>
      </pc:sldChg>
      <pc:sldChg chg="add del modNotes">
        <pc:chgData name="Bland, Rikki (DOR)" userId="af159c17-f42e-4fbb-8cdb-9bd1cbf2ff29" providerId="ADAL" clId="{6433AC73-B336-4BAF-A74B-518AA3976573}" dt="2025-05-29T16:04:34.244" v="495" actId="947"/>
        <pc:sldMkLst>
          <pc:docMk/>
          <pc:sldMk cId="2418000377" sldId="1421"/>
        </pc:sldMkLst>
      </pc:sldChg>
      <pc:sldChg chg="add modNotes">
        <pc:chgData name="Bland, Rikki (DOR)" userId="af159c17-f42e-4fbb-8cdb-9bd1cbf2ff29" providerId="ADAL" clId="{6433AC73-B336-4BAF-A74B-518AA3976573}" dt="2025-05-29T16:04:34.246" v="499" actId="947"/>
        <pc:sldMkLst>
          <pc:docMk/>
          <pc:sldMk cId="620263771" sldId="1422"/>
        </pc:sldMkLst>
      </pc:sldChg>
      <pc:sldChg chg="add del">
        <pc:chgData name="Bland, Rikki (DOR)" userId="af159c17-f42e-4fbb-8cdb-9bd1cbf2ff29" providerId="ADAL" clId="{6433AC73-B336-4BAF-A74B-518AA3976573}" dt="2025-05-29T15:34:28.087" v="377"/>
        <pc:sldMkLst>
          <pc:docMk/>
          <pc:sldMk cId="3680048490" sldId="1422"/>
        </pc:sldMkLst>
      </pc:sldChg>
      <pc:sldChg chg="add del modNotes">
        <pc:chgData name="Bland, Rikki (DOR)" userId="af159c17-f42e-4fbb-8cdb-9bd1cbf2ff29" providerId="ADAL" clId="{6433AC73-B336-4BAF-A74B-518AA3976573}" dt="2025-05-29T16:04:34.249" v="503" actId="947"/>
        <pc:sldMkLst>
          <pc:docMk/>
          <pc:sldMk cId="3647612219" sldId="1423"/>
        </pc:sldMkLst>
      </pc:sldChg>
      <pc:sldChg chg="add del modNotes">
        <pc:chgData name="Bland, Rikki (DOR)" userId="af159c17-f42e-4fbb-8cdb-9bd1cbf2ff29" providerId="ADAL" clId="{6433AC73-B336-4BAF-A74B-518AA3976573}" dt="2025-05-29T16:04:34.252" v="507" actId="947"/>
        <pc:sldMkLst>
          <pc:docMk/>
          <pc:sldMk cId="2926613068" sldId="1424"/>
        </pc:sldMkLst>
      </pc:sldChg>
      <pc:sldChg chg="add del modNotes">
        <pc:chgData name="Bland, Rikki (DOR)" userId="af159c17-f42e-4fbb-8cdb-9bd1cbf2ff29" providerId="ADAL" clId="{6433AC73-B336-4BAF-A74B-518AA3976573}" dt="2025-05-29T16:05:46.549" v="873" actId="47"/>
        <pc:sldMkLst>
          <pc:docMk/>
          <pc:sldMk cId="2605232939" sldId="1425"/>
        </pc:sldMkLst>
      </pc:sldChg>
      <pc:sldMasterChg chg="delSldLayout">
        <pc:chgData name="Bland, Rikki (DOR)" userId="af159c17-f42e-4fbb-8cdb-9bd1cbf2ff29" providerId="ADAL" clId="{6433AC73-B336-4BAF-A74B-518AA3976573}" dt="2025-05-29T16:05:26.843" v="872" actId="47"/>
        <pc:sldMasterMkLst>
          <pc:docMk/>
          <pc:sldMasterMk cId="3901505109" sldId="2147483648"/>
        </pc:sldMasterMkLst>
        <pc:sldLayoutChg chg="del">
          <pc:chgData name="Bland, Rikki (DOR)" userId="af159c17-f42e-4fbb-8cdb-9bd1cbf2ff29" providerId="ADAL" clId="{6433AC73-B336-4BAF-A74B-518AA3976573}" dt="2025-05-29T16:05:26.843" v="872" actId="47"/>
          <pc:sldLayoutMkLst>
            <pc:docMk/>
            <pc:sldMasterMk cId="3901505109" sldId="2147483648"/>
            <pc:sldLayoutMk cId="815076260" sldId="214748366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57FB89-8EF6-4C57-A3F2-3B18826CFF1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1CDD0961-B8BC-4C2C-8F8A-7DD4891D98C6}">
      <dgm:prSet/>
      <dgm:spPr/>
      <dgm:t>
        <a:bodyPr/>
        <a:lstStyle/>
        <a:p>
          <a:r>
            <a:rPr lang="en-US" b="0" i="0" baseline="0" dirty="0"/>
            <a:t>Step 1: Receiving the Appeal</a:t>
          </a:r>
          <a:endParaRPr lang="en-US" dirty="0"/>
        </a:p>
      </dgm:t>
    </dgm:pt>
    <dgm:pt modelId="{453B275C-2E22-481B-862A-5079F47044D6}" type="parTrans" cxnId="{539800C0-004E-4158-BFAE-7E34E27DE99F}">
      <dgm:prSet/>
      <dgm:spPr/>
      <dgm:t>
        <a:bodyPr/>
        <a:lstStyle/>
        <a:p>
          <a:endParaRPr lang="en-US"/>
        </a:p>
      </dgm:t>
    </dgm:pt>
    <dgm:pt modelId="{3EB95876-68AC-4E76-AB68-87D81DA0B133}" type="sibTrans" cxnId="{539800C0-004E-4158-BFAE-7E34E27DE99F}">
      <dgm:prSet/>
      <dgm:spPr/>
      <dgm:t>
        <a:bodyPr/>
        <a:lstStyle/>
        <a:p>
          <a:endParaRPr lang="en-US"/>
        </a:p>
      </dgm:t>
    </dgm:pt>
    <dgm:pt modelId="{79EED9DB-0E26-43B4-9F94-A2662DE76595}">
      <dgm:prSet/>
      <dgm:spPr/>
      <dgm:t>
        <a:bodyPr/>
        <a:lstStyle/>
        <a:p>
          <a:r>
            <a:rPr lang="en-US" b="0" i="0" baseline="0" dirty="0"/>
            <a:t>Step 2: Review of Appeal</a:t>
          </a:r>
          <a:endParaRPr lang="en-US" dirty="0"/>
        </a:p>
      </dgm:t>
    </dgm:pt>
    <dgm:pt modelId="{C531FAF8-E086-454B-80E3-DE5550225C71}" type="parTrans" cxnId="{44F1D8C8-79A8-4FF7-8A37-7CA633253440}">
      <dgm:prSet/>
      <dgm:spPr/>
      <dgm:t>
        <a:bodyPr/>
        <a:lstStyle/>
        <a:p>
          <a:endParaRPr lang="en-US"/>
        </a:p>
      </dgm:t>
    </dgm:pt>
    <dgm:pt modelId="{23710416-F5C8-493A-943E-68E9F43FA0AE}" type="sibTrans" cxnId="{44F1D8C8-79A8-4FF7-8A37-7CA633253440}">
      <dgm:prSet/>
      <dgm:spPr/>
      <dgm:t>
        <a:bodyPr/>
        <a:lstStyle/>
        <a:p>
          <a:endParaRPr lang="en-US"/>
        </a:p>
      </dgm:t>
    </dgm:pt>
    <dgm:pt modelId="{F5086872-A3E3-4CC3-9E6C-79EED82B5A01}">
      <dgm:prSet/>
      <dgm:spPr/>
      <dgm:t>
        <a:bodyPr/>
        <a:lstStyle/>
        <a:p>
          <a:r>
            <a:rPr lang="en-US" b="0" i="0" baseline="0" dirty="0"/>
            <a:t>Step 3: Informal Resolution</a:t>
          </a:r>
          <a:endParaRPr lang="en-US" dirty="0"/>
        </a:p>
      </dgm:t>
    </dgm:pt>
    <dgm:pt modelId="{A585CE33-6BC7-429B-9D6C-F21FF330D1FA}" type="parTrans" cxnId="{8FFF43A5-57B6-4EFF-ABE7-0425EC98A564}">
      <dgm:prSet/>
      <dgm:spPr/>
      <dgm:t>
        <a:bodyPr/>
        <a:lstStyle/>
        <a:p>
          <a:endParaRPr lang="en-US"/>
        </a:p>
      </dgm:t>
    </dgm:pt>
    <dgm:pt modelId="{C2D39257-2404-4BE0-B4FE-9818221EF7DF}" type="sibTrans" cxnId="{8FFF43A5-57B6-4EFF-ABE7-0425EC98A564}">
      <dgm:prSet/>
      <dgm:spPr/>
      <dgm:t>
        <a:bodyPr/>
        <a:lstStyle/>
        <a:p>
          <a:endParaRPr lang="en-US"/>
        </a:p>
      </dgm:t>
    </dgm:pt>
    <dgm:pt modelId="{726E9730-16E7-4057-83CC-D8324820D2BF}">
      <dgm:prSet/>
      <dgm:spPr/>
      <dgm:t>
        <a:bodyPr/>
        <a:lstStyle/>
        <a:p>
          <a:r>
            <a:rPr lang="en-US" b="0" i="0" baseline="0" dirty="0"/>
            <a:t>Step 4: Preparing for the Hearing</a:t>
          </a:r>
          <a:endParaRPr lang="en-US" dirty="0"/>
        </a:p>
      </dgm:t>
    </dgm:pt>
    <dgm:pt modelId="{ADAA3AEC-33DA-48D3-9FE6-5CC605CA619F}" type="parTrans" cxnId="{64AA785B-F142-47B2-A604-F4B4B2506497}">
      <dgm:prSet/>
      <dgm:spPr/>
      <dgm:t>
        <a:bodyPr/>
        <a:lstStyle/>
        <a:p>
          <a:endParaRPr lang="en-US"/>
        </a:p>
      </dgm:t>
    </dgm:pt>
    <dgm:pt modelId="{F8DA3106-50AD-42A8-ABB4-C49F58C9ECF4}" type="sibTrans" cxnId="{64AA785B-F142-47B2-A604-F4B4B2506497}">
      <dgm:prSet/>
      <dgm:spPr/>
      <dgm:t>
        <a:bodyPr/>
        <a:lstStyle/>
        <a:p>
          <a:endParaRPr lang="en-US"/>
        </a:p>
      </dgm:t>
    </dgm:pt>
    <dgm:pt modelId="{B12F51A6-B702-4897-96E9-490636F53A1A}">
      <dgm:prSet/>
      <dgm:spPr/>
      <dgm:t>
        <a:bodyPr/>
        <a:lstStyle/>
        <a:p>
          <a:r>
            <a:rPr lang="en-US" b="0" i="0" baseline="0" dirty="0"/>
            <a:t>Step 5: Hearing</a:t>
          </a:r>
          <a:endParaRPr lang="en-US" dirty="0"/>
        </a:p>
      </dgm:t>
    </dgm:pt>
    <dgm:pt modelId="{F0372AC1-3286-4FCB-987F-FB7FF3A85B20}" type="parTrans" cxnId="{EC4616E6-9653-4E9C-90D8-F2E111E46B4F}">
      <dgm:prSet/>
      <dgm:spPr/>
      <dgm:t>
        <a:bodyPr/>
        <a:lstStyle/>
        <a:p>
          <a:endParaRPr lang="en-US"/>
        </a:p>
      </dgm:t>
    </dgm:pt>
    <dgm:pt modelId="{49967DC6-F9A9-41D8-A68E-49957F250ECB}" type="sibTrans" cxnId="{EC4616E6-9653-4E9C-90D8-F2E111E46B4F}">
      <dgm:prSet/>
      <dgm:spPr/>
      <dgm:t>
        <a:bodyPr/>
        <a:lstStyle/>
        <a:p>
          <a:endParaRPr lang="en-US"/>
        </a:p>
      </dgm:t>
    </dgm:pt>
    <dgm:pt modelId="{8FC3D14C-5752-499F-8793-4E94E29B3D29}">
      <dgm:prSet/>
      <dgm:spPr/>
      <dgm:t>
        <a:bodyPr/>
        <a:lstStyle/>
        <a:p>
          <a:r>
            <a:rPr lang="en-US" b="0" i="0" baseline="0" dirty="0"/>
            <a:t>Step 6: Decision</a:t>
          </a:r>
          <a:endParaRPr lang="en-US" dirty="0"/>
        </a:p>
      </dgm:t>
    </dgm:pt>
    <dgm:pt modelId="{CA9587C3-91E0-49AB-81F1-5355B2C2A25B}" type="parTrans" cxnId="{CFAC3EE3-7CB8-44C7-9BBF-AB9499388FD1}">
      <dgm:prSet/>
      <dgm:spPr/>
      <dgm:t>
        <a:bodyPr/>
        <a:lstStyle/>
        <a:p>
          <a:endParaRPr lang="en-US"/>
        </a:p>
      </dgm:t>
    </dgm:pt>
    <dgm:pt modelId="{649A7F6D-C21A-478C-AF7F-5A288272A02D}" type="sibTrans" cxnId="{CFAC3EE3-7CB8-44C7-9BBF-AB9499388FD1}">
      <dgm:prSet/>
      <dgm:spPr/>
      <dgm:t>
        <a:bodyPr/>
        <a:lstStyle/>
        <a:p>
          <a:endParaRPr lang="en-US"/>
        </a:p>
      </dgm:t>
    </dgm:pt>
    <dgm:pt modelId="{3CF90C03-8F67-4F86-A782-A32341DD3C0A}" type="pres">
      <dgm:prSet presAssocID="{4057FB89-8EF6-4C57-A3F2-3B18826CFF10}" presName="cycle" presStyleCnt="0">
        <dgm:presLayoutVars>
          <dgm:dir/>
          <dgm:resizeHandles val="exact"/>
        </dgm:presLayoutVars>
      </dgm:prSet>
      <dgm:spPr/>
    </dgm:pt>
    <dgm:pt modelId="{25533F95-7E72-473F-910F-17C420CE4BC1}" type="pres">
      <dgm:prSet presAssocID="{1CDD0961-B8BC-4C2C-8F8A-7DD4891D98C6}" presName="dummy" presStyleCnt="0"/>
      <dgm:spPr/>
    </dgm:pt>
    <dgm:pt modelId="{928F3739-6F62-412A-9DC1-C65123DF360C}" type="pres">
      <dgm:prSet presAssocID="{1CDD0961-B8BC-4C2C-8F8A-7DD4891D98C6}" presName="node" presStyleLbl="revTx" presStyleIdx="0" presStyleCnt="6">
        <dgm:presLayoutVars>
          <dgm:bulletEnabled val="1"/>
        </dgm:presLayoutVars>
      </dgm:prSet>
      <dgm:spPr/>
    </dgm:pt>
    <dgm:pt modelId="{8E94A67B-4664-4C6D-969A-E711992A8724}" type="pres">
      <dgm:prSet presAssocID="{3EB95876-68AC-4E76-AB68-87D81DA0B133}" presName="sibTrans" presStyleLbl="node1" presStyleIdx="0" presStyleCnt="6"/>
      <dgm:spPr/>
    </dgm:pt>
    <dgm:pt modelId="{0777D0D4-D769-47F5-9E2D-F6858309BD55}" type="pres">
      <dgm:prSet presAssocID="{79EED9DB-0E26-43B4-9F94-A2662DE76595}" presName="dummy" presStyleCnt="0"/>
      <dgm:spPr/>
    </dgm:pt>
    <dgm:pt modelId="{37BBA8BE-6047-4221-99F9-80164F7D28D1}" type="pres">
      <dgm:prSet presAssocID="{79EED9DB-0E26-43B4-9F94-A2662DE76595}" presName="node" presStyleLbl="revTx" presStyleIdx="1" presStyleCnt="6">
        <dgm:presLayoutVars>
          <dgm:bulletEnabled val="1"/>
        </dgm:presLayoutVars>
      </dgm:prSet>
      <dgm:spPr/>
    </dgm:pt>
    <dgm:pt modelId="{7F4169CA-FB63-41A9-B14A-36C232D3CCDF}" type="pres">
      <dgm:prSet presAssocID="{23710416-F5C8-493A-943E-68E9F43FA0AE}" presName="sibTrans" presStyleLbl="node1" presStyleIdx="1" presStyleCnt="6"/>
      <dgm:spPr/>
    </dgm:pt>
    <dgm:pt modelId="{2EF76879-96D2-4577-8985-81A47D6AB76C}" type="pres">
      <dgm:prSet presAssocID="{F5086872-A3E3-4CC3-9E6C-79EED82B5A01}" presName="dummy" presStyleCnt="0"/>
      <dgm:spPr/>
    </dgm:pt>
    <dgm:pt modelId="{880C749A-A9B5-4CAA-B350-12445AB4A9DC}" type="pres">
      <dgm:prSet presAssocID="{F5086872-A3E3-4CC3-9E6C-79EED82B5A01}" presName="node" presStyleLbl="revTx" presStyleIdx="2" presStyleCnt="6">
        <dgm:presLayoutVars>
          <dgm:bulletEnabled val="1"/>
        </dgm:presLayoutVars>
      </dgm:prSet>
      <dgm:spPr/>
    </dgm:pt>
    <dgm:pt modelId="{9C21438D-C0B6-478F-ACD8-9A2F565A41AD}" type="pres">
      <dgm:prSet presAssocID="{C2D39257-2404-4BE0-B4FE-9818221EF7DF}" presName="sibTrans" presStyleLbl="node1" presStyleIdx="2" presStyleCnt="6"/>
      <dgm:spPr/>
    </dgm:pt>
    <dgm:pt modelId="{C52C1F58-8C14-4BE7-98C0-6040E8044224}" type="pres">
      <dgm:prSet presAssocID="{726E9730-16E7-4057-83CC-D8324820D2BF}" presName="dummy" presStyleCnt="0"/>
      <dgm:spPr/>
    </dgm:pt>
    <dgm:pt modelId="{9510EAF7-0F5D-43FD-B7A5-18921F74E994}" type="pres">
      <dgm:prSet presAssocID="{726E9730-16E7-4057-83CC-D8324820D2BF}" presName="node" presStyleLbl="revTx" presStyleIdx="3" presStyleCnt="6">
        <dgm:presLayoutVars>
          <dgm:bulletEnabled val="1"/>
        </dgm:presLayoutVars>
      </dgm:prSet>
      <dgm:spPr/>
    </dgm:pt>
    <dgm:pt modelId="{339AF22E-5BCA-40D0-AFC0-F376CE7A2CBC}" type="pres">
      <dgm:prSet presAssocID="{F8DA3106-50AD-42A8-ABB4-C49F58C9ECF4}" presName="sibTrans" presStyleLbl="node1" presStyleIdx="3" presStyleCnt="6"/>
      <dgm:spPr/>
    </dgm:pt>
    <dgm:pt modelId="{7CF234FC-91F8-4C00-8B64-1A5E3C85BE15}" type="pres">
      <dgm:prSet presAssocID="{B12F51A6-B702-4897-96E9-490636F53A1A}" presName="dummy" presStyleCnt="0"/>
      <dgm:spPr/>
    </dgm:pt>
    <dgm:pt modelId="{83C30341-FF19-454E-AF2B-9C8F7201F300}" type="pres">
      <dgm:prSet presAssocID="{B12F51A6-B702-4897-96E9-490636F53A1A}" presName="node" presStyleLbl="revTx" presStyleIdx="4" presStyleCnt="6">
        <dgm:presLayoutVars>
          <dgm:bulletEnabled val="1"/>
        </dgm:presLayoutVars>
      </dgm:prSet>
      <dgm:spPr/>
    </dgm:pt>
    <dgm:pt modelId="{E598EE6B-C21D-4FBF-9485-93C1782E3E2A}" type="pres">
      <dgm:prSet presAssocID="{49967DC6-F9A9-41D8-A68E-49957F250ECB}" presName="sibTrans" presStyleLbl="node1" presStyleIdx="4" presStyleCnt="6"/>
      <dgm:spPr/>
    </dgm:pt>
    <dgm:pt modelId="{86FBA57B-0B1E-4F8A-AC18-3F1F0D6BE1DB}" type="pres">
      <dgm:prSet presAssocID="{8FC3D14C-5752-499F-8793-4E94E29B3D29}" presName="dummy" presStyleCnt="0"/>
      <dgm:spPr/>
    </dgm:pt>
    <dgm:pt modelId="{81F15B4C-4A09-461E-B768-A36D49EBDF88}" type="pres">
      <dgm:prSet presAssocID="{8FC3D14C-5752-499F-8793-4E94E29B3D29}" presName="node" presStyleLbl="revTx" presStyleIdx="5" presStyleCnt="6">
        <dgm:presLayoutVars>
          <dgm:bulletEnabled val="1"/>
        </dgm:presLayoutVars>
      </dgm:prSet>
      <dgm:spPr/>
    </dgm:pt>
    <dgm:pt modelId="{1BC6A281-5A79-42DB-9AD0-F5E26A894372}" type="pres">
      <dgm:prSet presAssocID="{649A7F6D-C21A-478C-AF7F-5A288272A02D}" presName="sibTrans" presStyleLbl="node1" presStyleIdx="5" presStyleCnt="6"/>
      <dgm:spPr/>
    </dgm:pt>
  </dgm:ptLst>
  <dgm:cxnLst>
    <dgm:cxn modelId="{3F93B805-6B90-4ADD-B628-260F533A003A}" type="presOf" srcId="{8FC3D14C-5752-499F-8793-4E94E29B3D29}" destId="{81F15B4C-4A09-461E-B768-A36D49EBDF88}" srcOrd="0" destOrd="0" presId="urn:microsoft.com/office/officeart/2005/8/layout/cycle1"/>
    <dgm:cxn modelId="{64AA785B-F142-47B2-A604-F4B4B2506497}" srcId="{4057FB89-8EF6-4C57-A3F2-3B18826CFF10}" destId="{726E9730-16E7-4057-83CC-D8324820D2BF}" srcOrd="3" destOrd="0" parTransId="{ADAA3AEC-33DA-48D3-9FE6-5CC605CA619F}" sibTransId="{F8DA3106-50AD-42A8-ABB4-C49F58C9ECF4}"/>
    <dgm:cxn modelId="{281FCB5F-E89F-431A-B35E-FF407F00D2C2}" type="presOf" srcId="{F5086872-A3E3-4CC3-9E6C-79EED82B5A01}" destId="{880C749A-A9B5-4CAA-B350-12445AB4A9DC}" srcOrd="0" destOrd="0" presId="urn:microsoft.com/office/officeart/2005/8/layout/cycle1"/>
    <dgm:cxn modelId="{9565AE74-A4E1-4FC5-8A51-104606007606}" type="presOf" srcId="{649A7F6D-C21A-478C-AF7F-5A288272A02D}" destId="{1BC6A281-5A79-42DB-9AD0-F5E26A894372}" srcOrd="0" destOrd="0" presId="urn:microsoft.com/office/officeart/2005/8/layout/cycle1"/>
    <dgm:cxn modelId="{1858FD54-F075-4181-A24A-D2BFDAED101B}" type="presOf" srcId="{3EB95876-68AC-4E76-AB68-87D81DA0B133}" destId="{8E94A67B-4664-4C6D-969A-E711992A8724}" srcOrd="0" destOrd="0" presId="urn:microsoft.com/office/officeart/2005/8/layout/cycle1"/>
    <dgm:cxn modelId="{6DE60A81-B81A-481F-93EB-28ED29BCB268}" type="presOf" srcId="{C2D39257-2404-4BE0-B4FE-9818221EF7DF}" destId="{9C21438D-C0B6-478F-ACD8-9A2F565A41AD}" srcOrd="0" destOrd="0" presId="urn:microsoft.com/office/officeart/2005/8/layout/cycle1"/>
    <dgm:cxn modelId="{39966388-F7F4-453B-AE91-3A9A8581CBCC}" type="presOf" srcId="{726E9730-16E7-4057-83CC-D8324820D2BF}" destId="{9510EAF7-0F5D-43FD-B7A5-18921F74E994}" srcOrd="0" destOrd="0" presId="urn:microsoft.com/office/officeart/2005/8/layout/cycle1"/>
    <dgm:cxn modelId="{0BABE088-447F-409F-953C-DC2D74E3E964}" type="presOf" srcId="{1CDD0961-B8BC-4C2C-8F8A-7DD4891D98C6}" destId="{928F3739-6F62-412A-9DC1-C65123DF360C}" srcOrd="0" destOrd="0" presId="urn:microsoft.com/office/officeart/2005/8/layout/cycle1"/>
    <dgm:cxn modelId="{8BAC3199-C007-45FD-8149-332EB1B58A1F}" type="presOf" srcId="{B12F51A6-B702-4897-96E9-490636F53A1A}" destId="{83C30341-FF19-454E-AF2B-9C8F7201F300}" srcOrd="0" destOrd="0" presId="urn:microsoft.com/office/officeart/2005/8/layout/cycle1"/>
    <dgm:cxn modelId="{7EC6D8A3-1932-468A-A0BA-32C6F880C071}" type="presOf" srcId="{79EED9DB-0E26-43B4-9F94-A2662DE76595}" destId="{37BBA8BE-6047-4221-99F9-80164F7D28D1}" srcOrd="0" destOrd="0" presId="urn:microsoft.com/office/officeart/2005/8/layout/cycle1"/>
    <dgm:cxn modelId="{8FFF43A5-57B6-4EFF-ABE7-0425EC98A564}" srcId="{4057FB89-8EF6-4C57-A3F2-3B18826CFF10}" destId="{F5086872-A3E3-4CC3-9E6C-79EED82B5A01}" srcOrd="2" destOrd="0" parTransId="{A585CE33-6BC7-429B-9D6C-F21FF330D1FA}" sibTransId="{C2D39257-2404-4BE0-B4FE-9818221EF7DF}"/>
    <dgm:cxn modelId="{3342EAA9-A879-4861-95A7-FCE50FB771CA}" type="presOf" srcId="{23710416-F5C8-493A-943E-68E9F43FA0AE}" destId="{7F4169CA-FB63-41A9-B14A-36C232D3CCDF}" srcOrd="0" destOrd="0" presId="urn:microsoft.com/office/officeart/2005/8/layout/cycle1"/>
    <dgm:cxn modelId="{539800C0-004E-4158-BFAE-7E34E27DE99F}" srcId="{4057FB89-8EF6-4C57-A3F2-3B18826CFF10}" destId="{1CDD0961-B8BC-4C2C-8F8A-7DD4891D98C6}" srcOrd="0" destOrd="0" parTransId="{453B275C-2E22-481B-862A-5079F47044D6}" sibTransId="{3EB95876-68AC-4E76-AB68-87D81DA0B133}"/>
    <dgm:cxn modelId="{748C38C1-A337-4789-BEC4-563E31B29479}" type="presOf" srcId="{4057FB89-8EF6-4C57-A3F2-3B18826CFF10}" destId="{3CF90C03-8F67-4F86-A782-A32341DD3C0A}" srcOrd="0" destOrd="0" presId="urn:microsoft.com/office/officeart/2005/8/layout/cycle1"/>
    <dgm:cxn modelId="{44F1D8C8-79A8-4FF7-8A37-7CA633253440}" srcId="{4057FB89-8EF6-4C57-A3F2-3B18826CFF10}" destId="{79EED9DB-0E26-43B4-9F94-A2662DE76595}" srcOrd="1" destOrd="0" parTransId="{C531FAF8-E086-454B-80E3-DE5550225C71}" sibTransId="{23710416-F5C8-493A-943E-68E9F43FA0AE}"/>
    <dgm:cxn modelId="{E5FC6CD8-7D91-46D2-A475-548F396F7715}" type="presOf" srcId="{F8DA3106-50AD-42A8-ABB4-C49F58C9ECF4}" destId="{339AF22E-5BCA-40D0-AFC0-F376CE7A2CBC}" srcOrd="0" destOrd="0" presId="urn:microsoft.com/office/officeart/2005/8/layout/cycle1"/>
    <dgm:cxn modelId="{CFAC3EE3-7CB8-44C7-9BBF-AB9499388FD1}" srcId="{4057FB89-8EF6-4C57-A3F2-3B18826CFF10}" destId="{8FC3D14C-5752-499F-8793-4E94E29B3D29}" srcOrd="5" destOrd="0" parTransId="{CA9587C3-91E0-49AB-81F1-5355B2C2A25B}" sibTransId="{649A7F6D-C21A-478C-AF7F-5A288272A02D}"/>
    <dgm:cxn modelId="{EC4616E6-9653-4E9C-90D8-F2E111E46B4F}" srcId="{4057FB89-8EF6-4C57-A3F2-3B18826CFF10}" destId="{B12F51A6-B702-4897-96E9-490636F53A1A}" srcOrd="4" destOrd="0" parTransId="{F0372AC1-3286-4FCB-987F-FB7FF3A85B20}" sibTransId="{49967DC6-F9A9-41D8-A68E-49957F250ECB}"/>
    <dgm:cxn modelId="{CCE94EFD-B3EA-476E-A9E5-6B344C3623BB}" type="presOf" srcId="{49967DC6-F9A9-41D8-A68E-49957F250ECB}" destId="{E598EE6B-C21D-4FBF-9485-93C1782E3E2A}" srcOrd="0" destOrd="0" presId="urn:microsoft.com/office/officeart/2005/8/layout/cycle1"/>
    <dgm:cxn modelId="{C6E23FFF-E8AC-4E15-84F1-3E6BE3BCA2A7}" type="presParOf" srcId="{3CF90C03-8F67-4F86-A782-A32341DD3C0A}" destId="{25533F95-7E72-473F-910F-17C420CE4BC1}" srcOrd="0" destOrd="0" presId="urn:microsoft.com/office/officeart/2005/8/layout/cycle1"/>
    <dgm:cxn modelId="{B49AEF10-D373-4342-A501-6F38DD3D60E4}" type="presParOf" srcId="{3CF90C03-8F67-4F86-A782-A32341DD3C0A}" destId="{928F3739-6F62-412A-9DC1-C65123DF360C}" srcOrd="1" destOrd="0" presId="urn:microsoft.com/office/officeart/2005/8/layout/cycle1"/>
    <dgm:cxn modelId="{52D4ABC2-B3B2-4AC6-8CCC-5193B099D093}" type="presParOf" srcId="{3CF90C03-8F67-4F86-A782-A32341DD3C0A}" destId="{8E94A67B-4664-4C6D-969A-E711992A8724}" srcOrd="2" destOrd="0" presId="urn:microsoft.com/office/officeart/2005/8/layout/cycle1"/>
    <dgm:cxn modelId="{AE32B546-CE67-461B-969F-CE9912B5D1F9}" type="presParOf" srcId="{3CF90C03-8F67-4F86-A782-A32341DD3C0A}" destId="{0777D0D4-D769-47F5-9E2D-F6858309BD55}" srcOrd="3" destOrd="0" presId="urn:microsoft.com/office/officeart/2005/8/layout/cycle1"/>
    <dgm:cxn modelId="{76361BBB-B856-47D7-A62A-B47C0001D3B4}" type="presParOf" srcId="{3CF90C03-8F67-4F86-A782-A32341DD3C0A}" destId="{37BBA8BE-6047-4221-99F9-80164F7D28D1}" srcOrd="4" destOrd="0" presId="urn:microsoft.com/office/officeart/2005/8/layout/cycle1"/>
    <dgm:cxn modelId="{0A3877C7-23E6-4AC2-BCE1-EA3362BEAE27}" type="presParOf" srcId="{3CF90C03-8F67-4F86-A782-A32341DD3C0A}" destId="{7F4169CA-FB63-41A9-B14A-36C232D3CCDF}" srcOrd="5" destOrd="0" presId="urn:microsoft.com/office/officeart/2005/8/layout/cycle1"/>
    <dgm:cxn modelId="{F9816DED-88CD-4F40-8C09-2671C448B569}" type="presParOf" srcId="{3CF90C03-8F67-4F86-A782-A32341DD3C0A}" destId="{2EF76879-96D2-4577-8985-81A47D6AB76C}" srcOrd="6" destOrd="0" presId="urn:microsoft.com/office/officeart/2005/8/layout/cycle1"/>
    <dgm:cxn modelId="{36131755-63A2-4428-90A1-F9113FAE9A08}" type="presParOf" srcId="{3CF90C03-8F67-4F86-A782-A32341DD3C0A}" destId="{880C749A-A9B5-4CAA-B350-12445AB4A9DC}" srcOrd="7" destOrd="0" presId="urn:microsoft.com/office/officeart/2005/8/layout/cycle1"/>
    <dgm:cxn modelId="{04D77D29-31D1-427A-92CD-9AA85744BE7A}" type="presParOf" srcId="{3CF90C03-8F67-4F86-A782-A32341DD3C0A}" destId="{9C21438D-C0B6-478F-ACD8-9A2F565A41AD}" srcOrd="8" destOrd="0" presId="urn:microsoft.com/office/officeart/2005/8/layout/cycle1"/>
    <dgm:cxn modelId="{DEB043E8-D743-4CB2-BA79-4824542A55F2}" type="presParOf" srcId="{3CF90C03-8F67-4F86-A782-A32341DD3C0A}" destId="{C52C1F58-8C14-4BE7-98C0-6040E8044224}" srcOrd="9" destOrd="0" presId="urn:microsoft.com/office/officeart/2005/8/layout/cycle1"/>
    <dgm:cxn modelId="{28B86A18-CD44-4FBC-AA12-30CA25B095BA}" type="presParOf" srcId="{3CF90C03-8F67-4F86-A782-A32341DD3C0A}" destId="{9510EAF7-0F5D-43FD-B7A5-18921F74E994}" srcOrd="10" destOrd="0" presId="urn:microsoft.com/office/officeart/2005/8/layout/cycle1"/>
    <dgm:cxn modelId="{9A04C1FD-D36C-4B3C-9731-46859A322B03}" type="presParOf" srcId="{3CF90C03-8F67-4F86-A782-A32341DD3C0A}" destId="{339AF22E-5BCA-40D0-AFC0-F376CE7A2CBC}" srcOrd="11" destOrd="0" presId="urn:microsoft.com/office/officeart/2005/8/layout/cycle1"/>
    <dgm:cxn modelId="{C5B7E75F-1E7E-41D3-A360-D854BC8D2878}" type="presParOf" srcId="{3CF90C03-8F67-4F86-A782-A32341DD3C0A}" destId="{7CF234FC-91F8-4C00-8B64-1A5E3C85BE15}" srcOrd="12" destOrd="0" presId="urn:microsoft.com/office/officeart/2005/8/layout/cycle1"/>
    <dgm:cxn modelId="{0D8A483D-6A68-46D7-B3C6-4A50372B779A}" type="presParOf" srcId="{3CF90C03-8F67-4F86-A782-A32341DD3C0A}" destId="{83C30341-FF19-454E-AF2B-9C8F7201F300}" srcOrd="13" destOrd="0" presId="urn:microsoft.com/office/officeart/2005/8/layout/cycle1"/>
    <dgm:cxn modelId="{271829AC-3AF0-4061-A23C-17185C8CE195}" type="presParOf" srcId="{3CF90C03-8F67-4F86-A782-A32341DD3C0A}" destId="{E598EE6B-C21D-4FBF-9485-93C1782E3E2A}" srcOrd="14" destOrd="0" presId="urn:microsoft.com/office/officeart/2005/8/layout/cycle1"/>
    <dgm:cxn modelId="{378A3F3D-1715-4E65-AAFF-75823DD865EA}" type="presParOf" srcId="{3CF90C03-8F67-4F86-A782-A32341DD3C0A}" destId="{86FBA57B-0B1E-4F8A-AC18-3F1F0D6BE1DB}" srcOrd="15" destOrd="0" presId="urn:microsoft.com/office/officeart/2005/8/layout/cycle1"/>
    <dgm:cxn modelId="{C916A81F-D3C0-4A10-AF07-30444DD59A12}" type="presParOf" srcId="{3CF90C03-8F67-4F86-A782-A32341DD3C0A}" destId="{81F15B4C-4A09-461E-B768-A36D49EBDF88}" srcOrd="16" destOrd="0" presId="urn:microsoft.com/office/officeart/2005/8/layout/cycle1"/>
    <dgm:cxn modelId="{D9F71B6C-37F9-4954-A543-CE545C4BBF62}" type="presParOf" srcId="{3CF90C03-8F67-4F86-A782-A32341DD3C0A}" destId="{1BC6A281-5A79-42DB-9AD0-F5E26A894372}"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FBD05-51FD-4258-A769-107558DB2678}"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1EAB1DC8-9801-4D5B-896D-6E2BDDBB4C87}">
      <dgm:prSet/>
      <dgm:spPr/>
      <dgm:t>
        <a:bodyPr/>
        <a:lstStyle/>
        <a:p>
          <a:r>
            <a:rPr lang="en-US" dirty="0"/>
            <a:t>Doing the Job</a:t>
          </a:r>
        </a:p>
      </dgm:t>
    </dgm:pt>
    <dgm:pt modelId="{B8E95153-957B-4769-8BB2-8EB008C9745E}" type="parTrans" cxnId="{AD10974A-27B2-40D7-83B1-ADAB7190BAEC}">
      <dgm:prSet/>
      <dgm:spPr/>
      <dgm:t>
        <a:bodyPr/>
        <a:lstStyle/>
        <a:p>
          <a:endParaRPr lang="en-US"/>
        </a:p>
      </dgm:t>
    </dgm:pt>
    <dgm:pt modelId="{DF828964-B5A6-424B-8C1E-932F11F73FC1}" type="sibTrans" cxnId="{AD10974A-27B2-40D7-83B1-ADAB7190BAEC}">
      <dgm:prSet/>
      <dgm:spPr/>
      <dgm:t>
        <a:bodyPr/>
        <a:lstStyle/>
        <a:p>
          <a:endParaRPr lang="en-US"/>
        </a:p>
      </dgm:t>
    </dgm:pt>
    <dgm:pt modelId="{9706C12E-3659-42BB-BFD8-E2DCBF99E4D1}">
      <dgm:prSet/>
      <dgm:spPr/>
      <dgm:t>
        <a:bodyPr/>
        <a:lstStyle/>
        <a:p>
          <a:r>
            <a:rPr lang="en-US" dirty="0"/>
            <a:t>Standards of Review</a:t>
          </a:r>
        </a:p>
      </dgm:t>
    </dgm:pt>
    <dgm:pt modelId="{ED12A45F-5BBB-49FD-8A82-486B00FC9DAE}" type="parTrans" cxnId="{50AF608C-7223-449D-BCCB-52AA8EA40A67}">
      <dgm:prSet/>
      <dgm:spPr/>
      <dgm:t>
        <a:bodyPr/>
        <a:lstStyle/>
        <a:p>
          <a:endParaRPr lang="en-US"/>
        </a:p>
      </dgm:t>
    </dgm:pt>
    <dgm:pt modelId="{F0B52D42-AE48-483F-9F6A-D8F6BFF2B00F}" type="sibTrans" cxnId="{50AF608C-7223-449D-BCCB-52AA8EA40A67}">
      <dgm:prSet/>
      <dgm:spPr/>
      <dgm:t>
        <a:bodyPr/>
        <a:lstStyle/>
        <a:p>
          <a:endParaRPr lang="en-US"/>
        </a:p>
      </dgm:t>
    </dgm:pt>
    <dgm:pt modelId="{CC043159-D750-4BBF-9DEC-0BF977EA6D3A}">
      <dgm:prSet/>
      <dgm:spPr/>
      <dgm:t>
        <a:bodyPr/>
        <a:lstStyle/>
        <a:p>
          <a:r>
            <a:rPr lang="en-US" dirty="0"/>
            <a:t>Ethics</a:t>
          </a:r>
        </a:p>
      </dgm:t>
    </dgm:pt>
    <dgm:pt modelId="{42DFB438-FB7B-474E-9C03-70B21BCFF24D}" type="parTrans" cxnId="{B39E0B60-EF40-42FC-8305-8F4AB3775315}">
      <dgm:prSet/>
      <dgm:spPr/>
      <dgm:t>
        <a:bodyPr/>
        <a:lstStyle/>
        <a:p>
          <a:endParaRPr lang="en-US"/>
        </a:p>
      </dgm:t>
    </dgm:pt>
    <dgm:pt modelId="{F07CD081-E702-4B45-9A12-469BFFF84030}" type="sibTrans" cxnId="{B39E0B60-EF40-42FC-8305-8F4AB3775315}">
      <dgm:prSet/>
      <dgm:spPr/>
      <dgm:t>
        <a:bodyPr/>
        <a:lstStyle/>
        <a:p>
          <a:endParaRPr lang="en-US"/>
        </a:p>
      </dgm:t>
    </dgm:pt>
    <dgm:pt modelId="{CF9D9FD9-BC49-4EC3-ADA0-E2EE427AA074}">
      <dgm:prSet/>
      <dgm:spPr/>
      <dgm:t>
        <a:bodyPr/>
        <a:lstStyle/>
        <a:p>
          <a:r>
            <a:rPr lang="en-US" dirty="0"/>
            <a:t>Hearing Tips </a:t>
          </a:r>
        </a:p>
      </dgm:t>
    </dgm:pt>
    <dgm:pt modelId="{3285E0A7-2B98-483A-9276-0F38059D5973}" type="parTrans" cxnId="{C9D87631-7196-4A2A-B426-77B2B643E559}">
      <dgm:prSet/>
      <dgm:spPr/>
      <dgm:t>
        <a:bodyPr/>
        <a:lstStyle/>
        <a:p>
          <a:endParaRPr lang="en-US"/>
        </a:p>
      </dgm:t>
    </dgm:pt>
    <dgm:pt modelId="{8E3D895B-1CD8-47A4-9579-1D2F9F426D7C}" type="sibTrans" cxnId="{C9D87631-7196-4A2A-B426-77B2B643E559}">
      <dgm:prSet/>
      <dgm:spPr/>
      <dgm:t>
        <a:bodyPr/>
        <a:lstStyle/>
        <a:p>
          <a:endParaRPr lang="en-US"/>
        </a:p>
      </dgm:t>
    </dgm:pt>
    <dgm:pt modelId="{A0485230-7752-4CCD-BE34-E20E4DCD3002}">
      <dgm:prSet/>
      <dgm:spPr/>
      <dgm:t>
        <a:bodyPr/>
        <a:lstStyle/>
        <a:p>
          <a:r>
            <a:rPr lang="en-US" dirty="0"/>
            <a:t>BOE Authority</a:t>
          </a:r>
        </a:p>
      </dgm:t>
    </dgm:pt>
    <dgm:pt modelId="{C734C4BB-AD2E-4294-970E-71D2671211AE}" type="parTrans" cxnId="{CA2058F7-2072-4140-B514-94CDB9C43C32}">
      <dgm:prSet/>
      <dgm:spPr/>
      <dgm:t>
        <a:bodyPr/>
        <a:lstStyle/>
        <a:p>
          <a:endParaRPr lang="en-US"/>
        </a:p>
      </dgm:t>
    </dgm:pt>
    <dgm:pt modelId="{207A5CCA-0A2D-4470-A8C5-D6C35D9D99AC}" type="sibTrans" cxnId="{CA2058F7-2072-4140-B514-94CDB9C43C32}">
      <dgm:prSet/>
      <dgm:spPr/>
      <dgm:t>
        <a:bodyPr/>
        <a:lstStyle/>
        <a:p>
          <a:endParaRPr lang="en-US"/>
        </a:p>
      </dgm:t>
    </dgm:pt>
    <dgm:pt modelId="{7F46673C-5FC8-4489-BDE8-3A8D284C807D}">
      <dgm:prSet/>
      <dgm:spPr/>
      <dgm:t>
        <a:bodyPr/>
        <a:lstStyle/>
        <a:p>
          <a:r>
            <a:rPr lang="en-US" dirty="0"/>
            <a:t>Laws and Rules</a:t>
          </a:r>
        </a:p>
      </dgm:t>
    </dgm:pt>
    <dgm:pt modelId="{C9B271B2-BA88-4975-98DE-6D9A91234C22}" type="parTrans" cxnId="{F6661524-D8CD-46AE-BE8C-BFB4175D5921}">
      <dgm:prSet/>
      <dgm:spPr/>
      <dgm:t>
        <a:bodyPr/>
        <a:lstStyle/>
        <a:p>
          <a:endParaRPr lang="en-US"/>
        </a:p>
      </dgm:t>
    </dgm:pt>
    <dgm:pt modelId="{9554B249-C4D0-4D7D-8932-A70734BDB4D5}" type="sibTrans" cxnId="{F6661524-D8CD-46AE-BE8C-BFB4175D5921}">
      <dgm:prSet/>
      <dgm:spPr/>
      <dgm:t>
        <a:bodyPr/>
        <a:lstStyle/>
        <a:p>
          <a:endParaRPr lang="en-US"/>
        </a:p>
      </dgm:t>
    </dgm:pt>
    <dgm:pt modelId="{70346A30-3ADA-4215-876E-FAD71818B680}" type="pres">
      <dgm:prSet presAssocID="{41CFBD05-51FD-4258-A769-107558DB2678}" presName="diagram" presStyleCnt="0">
        <dgm:presLayoutVars>
          <dgm:dir/>
          <dgm:resizeHandles val="exact"/>
        </dgm:presLayoutVars>
      </dgm:prSet>
      <dgm:spPr/>
    </dgm:pt>
    <dgm:pt modelId="{9AA2569A-CE40-468A-B55B-42A479123A9B}" type="pres">
      <dgm:prSet presAssocID="{A0485230-7752-4CCD-BE34-E20E4DCD3002}" presName="node" presStyleLbl="node1" presStyleIdx="0" presStyleCnt="6">
        <dgm:presLayoutVars>
          <dgm:bulletEnabled val="1"/>
        </dgm:presLayoutVars>
      </dgm:prSet>
      <dgm:spPr/>
    </dgm:pt>
    <dgm:pt modelId="{936A64B0-F7CF-46CC-B965-6D97036B3045}" type="pres">
      <dgm:prSet presAssocID="{207A5CCA-0A2D-4470-A8C5-D6C35D9D99AC}" presName="sibTrans" presStyleCnt="0"/>
      <dgm:spPr/>
    </dgm:pt>
    <dgm:pt modelId="{9FE9D42C-0752-427C-9C9D-4FDB0425233E}" type="pres">
      <dgm:prSet presAssocID="{1EAB1DC8-9801-4D5B-896D-6E2BDDBB4C87}" presName="node" presStyleLbl="node1" presStyleIdx="1" presStyleCnt="6" custLinFactNeighborX="-1037">
        <dgm:presLayoutVars>
          <dgm:bulletEnabled val="1"/>
        </dgm:presLayoutVars>
      </dgm:prSet>
      <dgm:spPr/>
    </dgm:pt>
    <dgm:pt modelId="{169E73B0-087D-44B5-8593-8CE8E9E3CD77}" type="pres">
      <dgm:prSet presAssocID="{DF828964-B5A6-424B-8C1E-932F11F73FC1}" presName="sibTrans" presStyleCnt="0"/>
      <dgm:spPr/>
    </dgm:pt>
    <dgm:pt modelId="{A8D72DD7-0A44-4594-8342-C463E736B3C7}" type="pres">
      <dgm:prSet presAssocID="{9706C12E-3659-42BB-BFD8-E2DCBF99E4D1}" presName="node" presStyleLbl="node1" presStyleIdx="2" presStyleCnt="6">
        <dgm:presLayoutVars>
          <dgm:bulletEnabled val="1"/>
        </dgm:presLayoutVars>
      </dgm:prSet>
      <dgm:spPr/>
    </dgm:pt>
    <dgm:pt modelId="{D3F66E4E-D5EE-4228-A4F1-758E63F540B5}" type="pres">
      <dgm:prSet presAssocID="{F0B52D42-AE48-483F-9F6A-D8F6BFF2B00F}" presName="sibTrans" presStyleCnt="0"/>
      <dgm:spPr/>
    </dgm:pt>
    <dgm:pt modelId="{7958EB5C-EB7B-467A-BC32-C15330405BAF}" type="pres">
      <dgm:prSet presAssocID="{CC043159-D750-4BBF-9DEC-0BF977EA6D3A}" presName="node" presStyleLbl="node1" presStyleIdx="3" presStyleCnt="6">
        <dgm:presLayoutVars>
          <dgm:bulletEnabled val="1"/>
        </dgm:presLayoutVars>
      </dgm:prSet>
      <dgm:spPr/>
    </dgm:pt>
    <dgm:pt modelId="{5D23C4BD-6783-4596-885D-185F83DF9D13}" type="pres">
      <dgm:prSet presAssocID="{F07CD081-E702-4B45-9A12-469BFFF84030}" presName="sibTrans" presStyleCnt="0"/>
      <dgm:spPr/>
    </dgm:pt>
    <dgm:pt modelId="{29049ECC-87D0-4478-933A-F63AFEC30277}" type="pres">
      <dgm:prSet presAssocID="{CF9D9FD9-BC49-4EC3-ADA0-E2EE427AA074}" presName="node" presStyleLbl="node1" presStyleIdx="4" presStyleCnt="6">
        <dgm:presLayoutVars>
          <dgm:bulletEnabled val="1"/>
        </dgm:presLayoutVars>
      </dgm:prSet>
      <dgm:spPr/>
    </dgm:pt>
    <dgm:pt modelId="{F9422782-35A9-49F7-AF84-98CB0B632198}" type="pres">
      <dgm:prSet presAssocID="{8E3D895B-1CD8-47A4-9579-1D2F9F426D7C}" presName="sibTrans" presStyleCnt="0"/>
      <dgm:spPr/>
    </dgm:pt>
    <dgm:pt modelId="{2A83F328-916B-42F0-8656-F5605AC58589}" type="pres">
      <dgm:prSet presAssocID="{7F46673C-5FC8-4489-BDE8-3A8D284C807D}" presName="node" presStyleLbl="node1" presStyleIdx="5" presStyleCnt="6">
        <dgm:presLayoutVars>
          <dgm:bulletEnabled val="1"/>
        </dgm:presLayoutVars>
      </dgm:prSet>
      <dgm:spPr/>
    </dgm:pt>
  </dgm:ptLst>
  <dgm:cxnLst>
    <dgm:cxn modelId="{A4B7B711-0004-470A-B8B2-7193BE0E573F}" type="presOf" srcId="{7F46673C-5FC8-4489-BDE8-3A8D284C807D}" destId="{2A83F328-916B-42F0-8656-F5605AC58589}" srcOrd="0" destOrd="0" presId="urn:microsoft.com/office/officeart/2005/8/layout/default"/>
    <dgm:cxn modelId="{FA9F891D-D4D9-4727-AD5B-859B749788E6}" type="presOf" srcId="{41CFBD05-51FD-4258-A769-107558DB2678}" destId="{70346A30-3ADA-4215-876E-FAD71818B680}" srcOrd="0" destOrd="0" presId="urn:microsoft.com/office/officeart/2005/8/layout/default"/>
    <dgm:cxn modelId="{F6661524-D8CD-46AE-BE8C-BFB4175D5921}" srcId="{41CFBD05-51FD-4258-A769-107558DB2678}" destId="{7F46673C-5FC8-4489-BDE8-3A8D284C807D}" srcOrd="5" destOrd="0" parTransId="{C9B271B2-BA88-4975-98DE-6D9A91234C22}" sibTransId="{9554B249-C4D0-4D7D-8932-A70734BDB4D5}"/>
    <dgm:cxn modelId="{C9D87631-7196-4A2A-B426-77B2B643E559}" srcId="{41CFBD05-51FD-4258-A769-107558DB2678}" destId="{CF9D9FD9-BC49-4EC3-ADA0-E2EE427AA074}" srcOrd="4" destOrd="0" parTransId="{3285E0A7-2B98-483A-9276-0F38059D5973}" sibTransId="{8E3D895B-1CD8-47A4-9579-1D2F9F426D7C}"/>
    <dgm:cxn modelId="{77AB7A5D-5E73-4973-8B9C-B449611FB48C}" type="presOf" srcId="{9706C12E-3659-42BB-BFD8-E2DCBF99E4D1}" destId="{A8D72DD7-0A44-4594-8342-C463E736B3C7}" srcOrd="0" destOrd="0" presId="urn:microsoft.com/office/officeart/2005/8/layout/default"/>
    <dgm:cxn modelId="{B39E0B60-EF40-42FC-8305-8F4AB3775315}" srcId="{41CFBD05-51FD-4258-A769-107558DB2678}" destId="{CC043159-D750-4BBF-9DEC-0BF977EA6D3A}" srcOrd="3" destOrd="0" parTransId="{42DFB438-FB7B-474E-9C03-70B21BCFF24D}" sibTransId="{F07CD081-E702-4B45-9A12-469BFFF84030}"/>
    <dgm:cxn modelId="{AD10974A-27B2-40D7-83B1-ADAB7190BAEC}" srcId="{41CFBD05-51FD-4258-A769-107558DB2678}" destId="{1EAB1DC8-9801-4D5B-896D-6E2BDDBB4C87}" srcOrd="1" destOrd="0" parTransId="{B8E95153-957B-4769-8BB2-8EB008C9745E}" sibTransId="{DF828964-B5A6-424B-8C1E-932F11F73FC1}"/>
    <dgm:cxn modelId="{50AF608C-7223-449D-BCCB-52AA8EA40A67}" srcId="{41CFBD05-51FD-4258-A769-107558DB2678}" destId="{9706C12E-3659-42BB-BFD8-E2DCBF99E4D1}" srcOrd="2" destOrd="0" parTransId="{ED12A45F-5BBB-49FD-8A82-486B00FC9DAE}" sibTransId="{F0B52D42-AE48-483F-9F6A-D8F6BFF2B00F}"/>
    <dgm:cxn modelId="{C5CD1E94-649F-4417-BAED-3604445FB701}" type="presOf" srcId="{CF9D9FD9-BC49-4EC3-ADA0-E2EE427AA074}" destId="{29049ECC-87D0-4478-933A-F63AFEC30277}" srcOrd="0" destOrd="0" presId="urn:microsoft.com/office/officeart/2005/8/layout/default"/>
    <dgm:cxn modelId="{265938A4-FB63-486E-956F-604F2A8D32E2}" type="presOf" srcId="{1EAB1DC8-9801-4D5B-896D-6E2BDDBB4C87}" destId="{9FE9D42C-0752-427C-9C9D-4FDB0425233E}" srcOrd="0" destOrd="0" presId="urn:microsoft.com/office/officeart/2005/8/layout/default"/>
    <dgm:cxn modelId="{EA2172AF-A645-4D56-BC55-6E47E6952FA2}" type="presOf" srcId="{CC043159-D750-4BBF-9DEC-0BF977EA6D3A}" destId="{7958EB5C-EB7B-467A-BC32-C15330405BAF}" srcOrd="0" destOrd="0" presId="urn:microsoft.com/office/officeart/2005/8/layout/default"/>
    <dgm:cxn modelId="{C6FDBAD1-67EA-4626-82E0-9929BE733622}" type="presOf" srcId="{A0485230-7752-4CCD-BE34-E20E4DCD3002}" destId="{9AA2569A-CE40-468A-B55B-42A479123A9B}" srcOrd="0" destOrd="0" presId="urn:microsoft.com/office/officeart/2005/8/layout/default"/>
    <dgm:cxn modelId="{CA2058F7-2072-4140-B514-94CDB9C43C32}" srcId="{41CFBD05-51FD-4258-A769-107558DB2678}" destId="{A0485230-7752-4CCD-BE34-E20E4DCD3002}" srcOrd="0" destOrd="0" parTransId="{C734C4BB-AD2E-4294-970E-71D2671211AE}" sibTransId="{207A5CCA-0A2D-4470-A8C5-D6C35D9D99AC}"/>
    <dgm:cxn modelId="{EE5D5705-CAE4-453E-BABA-F49CBAA26E61}" type="presParOf" srcId="{70346A30-3ADA-4215-876E-FAD71818B680}" destId="{9AA2569A-CE40-468A-B55B-42A479123A9B}" srcOrd="0" destOrd="0" presId="urn:microsoft.com/office/officeart/2005/8/layout/default"/>
    <dgm:cxn modelId="{77259025-91BC-4D0C-9B06-BA3125699E97}" type="presParOf" srcId="{70346A30-3ADA-4215-876E-FAD71818B680}" destId="{936A64B0-F7CF-46CC-B965-6D97036B3045}" srcOrd="1" destOrd="0" presId="urn:microsoft.com/office/officeart/2005/8/layout/default"/>
    <dgm:cxn modelId="{D909576B-86DD-41D2-BF05-925DCEDAE45E}" type="presParOf" srcId="{70346A30-3ADA-4215-876E-FAD71818B680}" destId="{9FE9D42C-0752-427C-9C9D-4FDB0425233E}" srcOrd="2" destOrd="0" presId="urn:microsoft.com/office/officeart/2005/8/layout/default"/>
    <dgm:cxn modelId="{0857B05A-01D3-439A-B06E-1F8B2BA0F4F2}" type="presParOf" srcId="{70346A30-3ADA-4215-876E-FAD71818B680}" destId="{169E73B0-087D-44B5-8593-8CE8E9E3CD77}" srcOrd="3" destOrd="0" presId="urn:microsoft.com/office/officeart/2005/8/layout/default"/>
    <dgm:cxn modelId="{2DAED844-BEF2-4DD3-84E5-951D70C0C1A1}" type="presParOf" srcId="{70346A30-3ADA-4215-876E-FAD71818B680}" destId="{A8D72DD7-0A44-4594-8342-C463E736B3C7}" srcOrd="4" destOrd="0" presId="urn:microsoft.com/office/officeart/2005/8/layout/default"/>
    <dgm:cxn modelId="{52BD3AF3-CAEA-40AE-A7B5-919BD0F2C014}" type="presParOf" srcId="{70346A30-3ADA-4215-876E-FAD71818B680}" destId="{D3F66E4E-D5EE-4228-A4F1-758E63F540B5}" srcOrd="5" destOrd="0" presId="urn:microsoft.com/office/officeart/2005/8/layout/default"/>
    <dgm:cxn modelId="{8F477695-DEDA-497F-90C6-FB02BB1AF210}" type="presParOf" srcId="{70346A30-3ADA-4215-876E-FAD71818B680}" destId="{7958EB5C-EB7B-467A-BC32-C15330405BAF}" srcOrd="6" destOrd="0" presId="urn:microsoft.com/office/officeart/2005/8/layout/default"/>
    <dgm:cxn modelId="{3FFA5878-A912-4F66-859A-7773A6D4774B}" type="presParOf" srcId="{70346A30-3ADA-4215-876E-FAD71818B680}" destId="{5D23C4BD-6783-4596-885D-185F83DF9D13}" srcOrd="7" destOrd="0" presId="urn:microsoft.com/office/officeart/2005/8/layout/default"/>
    <dgm:cxn modelId="{BEDC0AC7-5EF1-41D0-B4D2-05CE69709627}" type="presParOf" srcId="{70346A30-3ADA-4215-876E-FAD71818B680}" destId="{29049ECC-87D0-4478-933A-F63AFEC30277}" srcOrd="8" destOrd="0" presId="urn:microsoft.com/office/officeart/2005/8/layout/default"/>
    <dgm:cxn modelId="{875760D1-B577-42AC-9518-67A6F99CA29C}" type="presParOf" srcId="{70346A30-3ADA-4215-876E-FAD71818B680}" destId="{F9422782-35A9-49F7-AF84-98CB0B632198}" srcOrd="9" destOrd="0" presId="urn:microsoft.com/office/officeart/2005/8/layout/default"/>
    <dgm:cxn modelId="{7F9EE4F1-CD56-4B2D-B1F0-A59D98E17F7E}" type="presParOf" srcId="{70346A30-3ADA-4215-876E-FAD71818B680}" destId="{2A83F328-916B-42F0-8656-F5605AC5858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6E558E-FE6B-4150-A927-09253F84A9A8}"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1C5A9E6F-4741-4D6F-A77D-4341532DE9A9}">
      <dgm:prSet/>
      <dgm:spPr/>
      <dgm:t>
        <a:bodyPr/>
        <a:lstStyle/>
        <a:p>
          <a:r>
            <a:rPr lang="en-US"/>
            <a:t>Only published opinions of the Washington State appellate courts are “</a:t>
          </a:r>
          <a:r>
            <a:rPr lang="en-US" u="sng"/>
            <a:t>controlling</a:t>
          </a:r>
          <a:r>
            <a:rPr lang="en-US"/>
            <a:t>” or “</a:t>
          </a:r>
          <a:r>
            <a:rPr lang="en-US" u="sng"/>
            <a:t>precedential</a:t>
          </a:r>
          <a:r>
            <a:rPr lang="en-US"/>
            <a:t>” (Supreme Court, Court of Appeals).  </a:t>
          </a:r>
        </a:p>
      </dgm:t>
    </dgm:pt>
    <dgm:pt modelId="{4232ECD6-6972-4567-97CD-FA61B8B9E36A}" type="parTrans" cxnId="{C8B148B0-272F-4AC8-9067-DBE9525B4DC0}">
      <dgm:prSet/>
      <dgm:spPr/>
      <dgm:t>
        <a:bodyPr/>
        <a:lstStyle/>
        <a:p>
          <a:endParaRPr lang="en-US"/>
        </a:p>
      </dgm:t>
    </dgm:pt>
    <dgm:pt modelId="{B74BB977-DB60-477B-8AC8-51A85E1084C1}" type="sibTrans" cxnId="{C8B148B0-272F-4AC8-9067-DBE9525B4DC0}">
      <dgm:prSet/>
      <dgm:spPr/>
      <dgm:t>
        <a:bodyPr/>
        <a:lstStyle/>
        <a:p>
          <a:endParaRPr lang="en-US"/>
        </a:p>
      </dgm:t>
    </dgm:pt>
    <dgm:pt modelId="{3AE16A8E-ECF4-43ED-938D-FAA2A269BD79}">
      <dgm:prSet/>
      <dgm:spPr/>
      <dgm:t>
        <a:bodyPr/>
        <a:lstStyle/>
        <a:p>
          <a:r>
            <a:rPr lang="en-US"/>
            <a:t>Other judicial or administrative decisions are not controlling, but may be </a:t>
          </a:r>
          <a:r>
            <a:rPr lang="en-US" u="sng"/>
            <a:t>persuasive</a:t>
          </a:r>
          <a:r>
            <a:rPr lang="en-US"/>
            <a:t>.   </a:t>
          </a:r>
        </a:p>
      </dgm:t>
    </dgm:pt>
    <dgm:pt modelId="{70668737-B286-486D-B768-0DAF8FEF3C34}" type="parTrans" cxnId="{E63484C3-36C5-4026-885B-FBB2205B53F7}">
      <dgm:prSet/>
      <dgm:spPr/>
      <dgm:t>
        <a:bodyPr/>
        <a:lstStyle/>
        <a:p>
          <a:endParaRPr lang="en-US"/>
        </a:p>
      </dgm:t>
    </dgm:pt>
    <dgm:pt modelId="{8B0499AA-56BE-492C-BA6D-9A2AD1530E49}" type="sibTrans" cxnId="{E63484C3-36C5-4026-885B-FBB2205B53F7}">
      <dgm:prSet/>
      <dgm:spPr/>
      <dgm:t>
        <a:bodyPr/>
        <a:lstStyle/>
        <a:p>
          <a:endParaRPr lang="en-US"/>
        </a:p>
      </dgm:t>
    </dgm:pt>
    <dgm:pt modelId="{0BDEF278-12A6-4F4B-8821-6DF06498ECDA}">
      <dgm:prSet/>
      <dgm:spPr/>
      <dgm:t>
        <a:bodyPr/>
        <a:lstStyle/>
        <a:p>
          <a:r>
            <a:rPr lang="en-US"/>
            <a:t>Your prior decisions</a:t>
          </a:r>
        </a:p>
      </dgm:t>
    </dgm:pt>
    <dgm:pt modelId="{373FE1DC-0DCE-408B-99EE-6D009048AEC0}" type="parTrans" cxnId="{6CF48F41-2A67-4E95-B546-B4A0113B2307}">
      <dgm:prSet/>
      <dgm:spPr/>
      <dgm:t>
        <a:bodyPr/>
        <a:lstStyle/>
        <a:p>
          <a:endParaRPr lang="en-US"/>
        </a:p>
      </dgm:t>
    </dgm:pt>
    <dgm:pt modelId="{4E68B4FA-48B7-4F9D-9A78-1F6A33956A8A}" type="sibTrans" cxnId="{6CF48F41-2A67-4E95-B546-B4A0113B2307}">
      <dgm:prSet/>
      <dgm:spPr/>
      <dgm:t>
        <a:bodyPr/>
        <a:lstStyle/>
        <a:p>
          <a:endParaRPr lang="en-US"/>
        </a:p>
      </dgm:t>
    </dgm:pt>
    <dgm:pt modelId="{7AF217F6-1582-4C6C-AF91-ADA4618D9D54}">
      <dgm:prSet/>
      <dgm:spPr/>
      <dgm:t>
        <a:bodyPr/>
        <a:lstStyle/>
        <a:p>
          <a:r>
            <a:rPr lang="en-US"/>
            <a:t>Superior court decisions</a:t>
          </a:r>
        </a:p>
      </dgm:t>
    </dgm:pt>
    <dgm:pt modelId="{95E6AE6A-6B65-4E7C-B440-400B70AA956D}" type="parTrans" cxnId="{B79C8267-B48A-4499-9549-D8F128DD9FE0}">
      <dgm:prSet/>
      <dgm:spPr/>
      <dgm:t>
        <a:bodyPr/>
        <a:lstStyle/>
        <a:p>
          <a:endParaRPr lang="en-US"/>
        </a:p>
      </dgm:t>
    </dgm:pt>
    <dgm:pt modelId="{24B61EF9-DBBF-4F50-BD7E-7AD6054BD40D}" type="sibTrans" cxnId="{B79C8267-B48A-4499-9549-D8F128DD9FE0}">
      <dgm:prSet/>
      <dgm:spPr/>
      <dgm:t>
        <a:bodyPr/>
        <a:lstStyle/>
        <a:p>
          <a:endParaRPr lang="en-US"/>
        </a:p>
      </dgm:t>
    </dgm:pt>
    <dgm:pt modelId="{6B2516F7-8CEF-49E4-9166-595F569E63C3}">
      <dgm:prSet/>
      <dgm:spPr/>
      <dgm:t>
        <a:bodyPr/>
        <a:lstStyle/>
        <a:p>
          <a:r>
            <a:rPr lang="en-US"/>
            <a:t>Board of Tax Appeals decisions</a:t>
          </a:r>
        </a:p>
      </dgm:t>
    </dgm:pt>
    <dgm:pt modelId="{B48670C0-A17F-4806-A492-8E71B887F3D2}" type="parTrans" cxnId="{A7D10D40-8A7B-4BC8-AC85-98B5EF0F81E9}">
      <dgm:prSet/>
      <dgm:spPr/>
      <dgm:t>
        <a:bodyPr/>
        <a:lstStyle/>
        <a:p>
          <a:endParaRPr lang="en-US"/>
        </a:p>
      </dgm:t>
    </dgm:pt>
    <dgm:pt modelId="{4AA26A81-46C8-476D-B04D-3C83485C3C28}" type="sibTrans" cxnId="{A7D10D40-8A7B-4BC8-AC85-98B5EF0F81E9}">
      <dgm:prSet/>
      <dgm:spPr/>
      <dgm:t>
        <a:bodyPr/>
        <a:lstStyle/>
        <a:p>
          <a:endParaRPr lang="en-US"/>
        </a:p>
      </dgm:t>
    </dgm:pt>
    <dgm:pt modelId="{7EA5CF6E-9BA9-48FB-B41C-8ED9F0A3F6AE}">
      <dgm:prSet/>
      <dgm:spPr/>
      <dgm:t>
        <a:bodyPr/>
        <a:lstStyle/>
        <a:p>
          <a:r>
            <a:rPr lang="en-US"/>
            <a:t>Attorney General Opinions </a:t>
          </a:r>
        </a:p>
      </dgm:t>
    </dgm:pt>
    <dgm:pt modelId="{D08E92AA-04F8-40E6-B035-CD0B7F4C3FC5}" type="parTrans" cxnId="{868FE97A-CC18-4723-8CD4-B5B14F067FA8}">
      <dgm:prSet/>
      <dgm:spPr/>
      <dgm:t>
        <a:bodyPr/>
        <a:lstStyle/>
        <a:p>
          <a:endParaRPr lang="en-US"/>
        </a:p>
      </dgm:t>
    </dgm:pt>
    <dgm:pt modelId="{438D2E36-D3F0-49B2-970B-23D235E6FE2A}" type="sibTrans" cxnId="{868FE97A-CC18-4723-8CD4-B5B14F067FA8}">
      <dgm:prSet/>
      <dgm:spPr/>
      <dgm:t>
        <a:bodyPr/>
        <a:lstStyle/>
        <a:p>
          <a:endParaRPr lang="en-US"/>
        </a:p>
      </dgm:t>
    </dgm:pt>
    <dgm:pt modelId="{8447C60F-F5C1-45E9-9E3A-C279A967DDE6}">
      <dgm:prSet/>
      <dgm:spPr/>
      <dgm:t>
        <a:bodyPr/>
        <a:lstStyle/>
        <a:p>
          <a:r>
            <a:rPr lang="en-US"/>
            <a:t>Judicial or administrative decisions from other state tribunals</a:t>
          </a:r>
        </a:p>
      </dgm:t>
    </dgm:pt>
    <dgm:pt modelId="{8B02A017-C303-4349-918D-0C0ADD7A4010}" type="parTrans" cxnId="{C095AAB2-B11B-42EF-86B3-9DD4636E5C33}">
      <dgm:prSet/>
      <dgm:spPr/>
      <dgm:t>
        <a:bodyPr/>
        <a:lstStyle/>
        <a:p>
          <a:endParaRPr lang="en-US"/>
        </a:p>
      </dgm:t>
    </dgm:pt>
    <dgm:pt modelId="{D6D3B4C2-998E-41AC-8673-A478FB8C504E}" type="sibTrans" cxnId="{C095AAB2-B11B-42EF-86B3-9DD4636E5C33}">
      <dgm:prSet/>
      <dgm:spPr/>
      <dgm:t>
        <a:bodyPr/>
        <a:lstStyle/>
        <a:p>
          <a:endParaRPr lang="en-US"/>
        </a:p>
      </dgm:t>
    </dgm:pt>
    <dgm:pt modelId="{B78DFC5A-6529-4E83-867D-5A843408DF56}">
      <dgm:prSet/>
      <dgm:spPr/>
      <dgm:t>
        <a:bodyPr/>
        <a:lstStyle/>
        <a:p>
          <a:r>
            <a:rPr lang="en-US"/>
            <a:t>Judicial or administrative decisions from federal tribunals</a:t>
          </a:r>
        </a:p>
      </dgm:t>
    </dgm:pt>
    <dgm:pt modelId="{8D6DD933-C7A4-4123-9E11-CA6DE8DE6E04}" type="parTrans" cxnId="{4C02DF0C-C88B-490F-9513-55F7AC0F5A72}">
      <dgm:prSet/>
      <dgm:spPr/>
      <dgm:t>
        <a:bodyPr/>
        <a:lstStyle/>
        <a:p>
          <a:endParaRPr lang="en-US"/>
        </a:p>
      </dgm:t>
    </dgm:pt>
    <dgm:pt modelId="{0C1BC0EE-97E9-4EA6-8910-7856D9CAFB5E}" type="sibTrans" cxnId="{4C02DF0C-C88B-490F-9513-55F7AC0F5A72}">
      <dgm:prSet/>
      <dgm:spPr/>
      <dgm:t>
        <a:bodyPr/>
        <a:lstStyle/>
        <a:p>
          <a:endParaRPr lang="en-US"/>
        </a:p>
      </dgm:t>
    </dgm:pt>
    <dgm:pt modelId="{894C7A59-E581-47F0-A4FA-3196018225D9}">
      <dgm:prSet/>
      <dgm:spPr/>
      <dgm:t>
        <a:bodyPr/>
        <a:lstStyle/>
        <a:p>
          <a:r>
            <a:rPr lang="en-US"/>
            <a:t>Note that no federal issues should ever be before you.  If you are trying to evaluate an issue of federal law, you have wandered out of your jurisdiction</a:t>
          </a:r>
        </a:p>
      </dgm:t>
    </dgm:pt>
    <dgm:pt modelId="{DDFEE14D-8219-464D-81F4-6B88863DF6AC}" type="parTrans" cxnId="{2FA57809-92E8-43FB-9B8D-185F665578F2}">
      <dgm:prSet/>
      <dgm:spPr/>
      <dgm:t>
        <a:bodyPr/>
        <a:lstStyle/>
        <a:p>
          <a:endParaRPr lang="en-US"/>
        </a:p>
      </dgm:t>
    </dgm:pt>
    <dgm:pt modelId="{7967A90B-036B-40D2-AA6B-6AE143917264}" type="sibTrans" cxnId="{2FA57809-92E8-43FB-9B8D-185F665578F2}">
      <dgm:prSet/>
      <dgm:spPr/>
      <dgm:t>
        <a:bodyPr/>
        <a:lstStyle/>
        <a:p>
          <a:endParaRPr lang="en-US"/>
        </a:p>
      </dgm:t>
    </dgm:pt>
    <dgm:pt modelId="{52DE07E5-6FB6-42CB-B7F2-9C7EB3B54ED1}" type="pres">
      <dgm:prSet presAssocID="{546E558E-FE6B-4150-A927-09253F84A9A8}" presName="Name0" presStyleCnt="0">
        <dgm:presLayoutVars>
          <dgm:dir/>
          <dgm:animLvl val="lvl"/>
          <dgm:resizeHandles val="exact"/>
        </dgm:presLayoutVars>
      </dgm:prSet>
      <dgm:spPr/>
    </dgm:pt>
    <dgm:pt modelId="{6F698F14-6760-4C05-8A4B-8589D5080D9F}" type="pres">
      <dgm:prSet presAssocID="{3AE16A8E-ECF4-43ED-938D-FAA2A269BD79}" presName="boxAndChildren" presStyleCnt="0"/>
      <dgm:spPr/>
    </dgm:pt>
    <dgm:pt modelId="{F0A3CDDA-497F-4C33-9BF6-5243E030D0FE}" type="pres">
      <dgm:prSet presAssocID="{3AE16A8E-ECF4-43ED-938D-FAA2A269BD79}" presName="parentTextBox" presStyleLbl="node1" presStyleIdx="0" presStyleCnt="2"/>
      <dgm:spPr/>
    </dgm:pt>
    <dgm:pt modelId="{CEED373E-81FC-455D-92FD-27B190AB61CF}" type="pres">
      <dgm:prSet presAssocID="{3AE16A8E-ECF4-43ED-938D-FAA2A269BD79}" presName="entireBox" presStyleLbl="node1" presStyleIdx="0" presStyleCnt="2"/>
      <dgm:spPr/>
    </dgm:pt>
    <dgm:pt modelId="{0263F045-3E04-4F4E-841F-73A8EDCBAF02}" type="pres">
      <dgm:prSet presAssocID="{3AE16A8E-ECF4-43ED-938D-FAA2A269BD79}" presName="descendantBox" presStyleCnt="0"/>
      <dgm:spPr/>
    </dgm:pt>
    <dgm:pt modelId="{05252079-9457-4F23-B79B-BB14EE22F059}" type="pres">
      <dgm:prSet presAssocID="{0BDEF278-12A6-4F4B-8821-6DF06498ECDA}" presName="childTextBox" presStyleLbl="fgAccFollowNode1" presStyleIdx="0" presStyleCnt="6">
        <dgm:presLayoutVars>
          <dgm:bulletEnabled val="1"/>
        </dgm:presLayoutVars>
      </dgm:prSet>
      <dgm:spPr/>
    </dgm:pt>
    <dgm:pt modelId="{072C93A8-C163-4151-BD4C-1696B343C03E}" type="pres">
      <dgm:prSet presAssocID="{7AF217F6-1582-4C6C-AF91-ADA4618D9D54}" presName="childTextBox" presStyleLbl="fgAccFollowNode1" presStyleIdx="1" presStyleCnt="6">
        <dgm:presLayoutVars>
          <dgm:bulletEnabled val="1"/>
        </dgm:presLayoutVars>
      </dgm:prSet>
      <dgm:spPr/>
    </dgm:pt>
    <dgm:pt modelId="{AB210462-6810-43AB-AC7A-A9D3F44D4CB8}" type="pres">
      <dgm:prSet presAssocID="{6B2516F7-8CEF-49E4-9166-595F569E63C3}" presName="childTextBox" presStyleLbl="fgAccFollowNode1" presStyleIdx="2" presStyleCnt="6">
        <dgm:presLayoutVars>
          <dgm:bulletEnabled val="1"/>
        </dgm:presLayoutVars>
      </dgm:prSet>
      <dgm:spPr/>
    </dgm:pt>
    <dgm:pt modelId="{0209E8CA-B2BF-4B7E-87AF-7C804ED4AB1D}" type="pres">
      <dgm:prSet presAssocID="{7EA5CF6E-9BA9-48FB-B41C-8ED9F0A3F6AE}" presName="childTextBox" presStyleLbl="fgAccFollowNode1" presStyleIdx="3" presStyleCnt="6">
        <dgm:presLayoutVars>
          <dgm:bulletEnabled val="1"/>
        </dgm:presLayoutVars>
      </dgm:prSet>
      <dgm:spPr/>
    </dgm:pt>
    <dgm:pt modelId="{6EE26B98-78FD-450E-97B1-70C5E6CA0247}" type="pres">
      <dgm:prSet presAssocID="{8447C60F-F5C1-45E9-9E3A-C279A967DDE6}" presName="childTextBox" presStyleLbl="fgAccFollowNode1" presStyleIdx="4" presStyleCnt="6">
        <dgm:presLayoutVars>
          <dgm:bulletEnabled val="1"/>
        </dgm:presLayoutVars>
      </dgm:prSet>
      <dgm:spPr/>
    </dgm:pt>
    <dgm:pt modelId="{5B26AE0F-70D7-435B-9C5A-2774DAF399C0}" type="pres">
      <dgm:prSet presAssocID="{B78DFC5A-6529-4E83-867D-5A843408DF56}" presName="childTextBox" presStyleLbl="fgAccFollowNode1" presStyleIdx="5" presStyleCnt="6">
        <dgm:presLayoutVars>
          <dgm:bulletEnabled val="1"/>
        </dgm:presLayoutVars>
      </dgm:prSet>
      <dgm:spPr/>
    </dgm:pt>
    <dgm:pt modelId="{63F1B544-DB9B-4F14-8BA1-8F2396E3CE61}" type="pres">
      <dgm:prSet presAssocID="{B74BB977-DB60-477B-8AC8-51A85E1084C1}" presName="sp" presStyleCnt="0"/>
      <dgm:spPr/>
    </dgm:pt>
    <dgm:pt modelId="{E2CA3F63-7384-4FD2-81D0-F6AA37836A30}" type="pres">
      <dgm:prSet presAssocID="{1C5A9E6F-4741-4D6F-A77D-4341532DE9A9}" presName="arrowAndChildren" presStyleCnt="0"/>
      <dgm:spPr/>
    </dgm:pt>
    <dgm:pt modelId="{CF913B6B-B347-4D5B-8983-9992B8376F4B}" type="pres">
      <dgm:prSet presAssocID="{1C5A9E6F-4741-4D6F-A77D-4341532DE9A9}" presName="parentTextArrow" presStyleLbl="node1" presStyleIdx="1" presStyleCnt="2"/>
      <dgm:spPr/>
    </dgm:pt>
  </dgm:ptLst>
  <dgm:cxnLst>
    <dgm:cxn modelId="{56518801-37AB-4097-AE00-F8D0E63742EE}" type="presOf" srcId="{7EA5CF6E-9BA9-48FB-B41C-8ED9F0A3F6AE}" destId="{0209E8CA-B2BF-4B7E-87AF-7C804ED4AB1D}" srcOrd="0" destOrd="0" presId="urn:microsoft.com/office/officeart/2005/8/layout/process4"/>
    <dgm:cxn modelId="{2FA57809-92E8-43FB-9B8D-185F665578F2}" srcId="{B78DFC5A-6529-4E83-867D-5A843408DF56}" destId="{894C7A59-E581-47F0-A4FA-3196018225D9}" srcOrd="0" destOrd="0" parTransId="{DDFEE14D-8219-464D-81F4-6B88863DF6AC}" sibTransId="{7967A90B-036B-40D2-AA6B-6AE143917264}"/>
    <dgm:cxn modelId="{4C02DF0C-C88B-490F-9513-55F7AC0F5A72}" srcId="{3AE16A8E-ECF4-43ED-938D-FAA2A269BD79}" destId="{B78DFC5A-6529-4E83-867D-5A843408DF56}" srcOrd="5" destOrd="0" parTransId="{8D6DD933-C7A4-4123-9E11-CA6DE8DE6E04}" sibTransId="{0C1BC0EE-97E9-4EA6-8910-7856D9CAFB5E}"/>
    <dgm:cxn modelId="{0B5F6F14-6B7F-4718-8848-869AEC8DF63E}" type="presOf" srcId="{3AE16A8E-ECF4-43ED-938D-FAA2A269BD79}" destId="{F0A3CDDA-497F-4C33-9BF6-5243E030D0FE}" srcOrd="0" destOrd="0" presId="urn:microsoft.com/office/officeart/2005/8/layout/process4"/>
    <dgm:cxn modelId="{6849371A-AAAC-4E73-A986-1D26AD70F0B3}" type="presOf" srcId="{3AE16A8E-ECF4-43ED-938D-FAA2A269BD79}" destId="{CEED373E-81FC-455D-92FD-27B190AB61CF}" srcOrd="1" destOrd="0" presId="urn:microsoft.com/office/officeart/2005/8/layout/process4"/>
    <dgm:cxn modelId="{137DD029-0186-4EC3-9D95-D65D06841024}" type="presOf" srcId="{1C5A9E6F-4741-4D6F-A77D-4341532DE9A9}" destId="{CF913B6B-B347-4D5B-8983-9992B8376F4B}" srcOrd="0" destOrd="0" presId="urn:microsoft.com/office/officeart/2005/8/layout/process4"/>
    <dgm:cxn modelId="{A7D10D40-8A7B-4BC8-AC85-98B5EF0F81E9}" srcId="{3AE16A8E-ECF4-43ED-938D-FAA2A269BD79}" destId="{6B2516F7-8CEF-49E4-9166-595F569E63C3}" srcOrd="2" destOrd="0" parTransId="{B48670C0-A17F-4806-A492-8E71B887F3D2}" sibTransId="{4AA26A81-46C8-476D-B04D-3C83485C3C28}"/>
    <dgm:cxn modelId="{6CF48F41-2A67-4E95-B546-B4A0113B2307}" srcId="{3AE16A8E-ECF4-43ED-938D-FAA2A269BD79}" destId="{0BDEF278-12A6-4F4B-8821-6DF06498ECDA}" srcOrd="0" destOrd="0" parTransId="{373FE1DC-0DCE-408B-99EE-6D009048AEC0}" sibTransId="{4E68B4FA-48B7-4F9D-9A78-1F6A33956A8A}"/>
    <dgm:cxn modelId="{B79C8267-B48A-4499-9549-D8F128DD9FE0}" srcId="{3AE16A8E-ECF4-43ED-938D-FAA2A269BD79}" destId="{7AF217F6-1582-4C6C-AF91-ADA4618D9D54}" srcOrd="1" destOrd="0" parTransId="{95E6AE6A-6B65-4E7C-B440-400B70AA956D}" sibTransId="{24B61EF9-DBBF-4F50-BD7E-7AD6054BD40D}"/>
    <dgm:cxn modelId="{6B051949-B7A2-4593-8857-BDB353D55741}" type="presOf" srcId="{B78DFC5A-6529-4E83-867D-5A843408DF56}" destId="{5B26AE0F-70D7-435B-9C5A-2774DAF399C0}" srcOrd="0" destOrd="0" presId="urn:microsoft.com/office/officeart/2005/8/layout/process4"/>
    <dgm:cxn modelId="{C349984F-243B-4DE8-9514-4E26EAB5F7BD}" type="presOf" srcId="{0BDEF278-12A6-4F4B-8821-6DF06498ECDA}" destId="{05252079-9457-4F23-B79B-BB14EE22F059}" srcOrd="0" destOrd="0" presId="urn:microsoft.com/office/officeart/2005/8/layout/process4"/>
    <dgm:cxn modelId="{868FE97A-CC18-4723-8CD4-B5B14F067FA8}" srcId="{3AE16A8E-ECF4-43ED-938D-FAA2A269BD79}" destId="{7EA5CF6E-9BA9-48FB-B41C-8ED9F0A3F6AE}" srcOrd="3" destOrd="0" parTransId="{D08E92AA-04F8-40E6-B035-CD0B7F4C3FC5}" sibTransId="{438D2E36-D3F0-49B2-970B-23D235E6FE2A}"/>
    <dgm:cxn modelId="{95F27783-8785-4F32-ACEE-DF3484BF77F8}" type="presOf" srcId="{8447C60F-F5C1-45E9-9E3A-C279A967DDE6}" destId="{6EE26B98-78FD-450E-97B1-70C5E6CA0247}" srcOrd="0" destOrd="0" presId="urn:microsoft.com/office/officeart/2005/8/layout/process4"/>
    <dgm:cxn modelId="{828F508C-78A4-4C6F-AEAD-3793C64B4CCE}" type="presOf" srcId="{546E558E-FE6B-4150-A927-09253F84A9A8}" destId="{52DE07E5-6FB6-42CB-B7F2-9C7EB3B54ED1}" srcOrd="0" destOrd="0" presId="urn:microsoft.com/office/officeart/2005/8/layout/process4"/>
    <dgm:cxn modelId="{E49EF98C-077F-4A70-A70F-7704BF99E769}" type="presOf" srcId="{7AF217F6-1582-4C6C-AF91-ADA4618D9D54}" destId="{072C93A8-C163-4151-BD4C-1696B343C03E}" srcOrd="0" destOrd="0" presId="urn:microsoft.com/office/officeart/2005/8/layout/process4"/>
    <dgm:cxn modelId="{C8B148B0-272F-4AC8-9067-DBE9525B4DC0}" srcId="{546E558E-FE6B-4150-A927-09253F84A9A8}" destId="{1C5A9E6F-4741-4D6F-A77D-4341532DE9A9}" srcOrd="0" destOrd="0" parTransId="{4232ECD6-6972-4567-97CD-FA61B8B9E36A}" sibTransId="{B74BB977-DB60-477B-8AC8-51A85E1084C1}"/>
    <dgm:cxn modelId="{C095AAB2-B11B-42EF-86B3-9DD4636E5C33}" srcId="{3AE16A8E-ECF4-43ED-938D-FAA2A269BD79}" destId="{8447C60F-F5C1-45E9-9E3A-C279A967DDE6}" srcOrd="4" destOrd="0" parTransId="{8B02A017-C303-4349-918D-0C0ADD7A4010}" sibTransId="{D6D3B4C2-998E-41AC-8673-A478FB8C504E}"/>
    <dgm:cxn modelId="{E63484C3-36C5-4026-885B-FBB2205B53F7}" srcId="{546E558E-FE6B-4150-A927-09253F84A9A8}" destId="{3AE16A8E-ECF4-43ED-938D-FAA2A269BD79}" srcOrd="1" destOrd="0" parTransId="{70668737-B286-486D-B768-0DAF8FEF3C34}" sibTransId="{8B0499AA-56BE-492C-BA6D-9A2AD1530E49}"/>
    <dgm:cxn modelId="{FBA935F7-0EA1-4A3D-9B02-659F1A1CFE5B}" type="presOf" srcId="{6B2516F7-8CEF-49E4-9166-595F569E63C3}" destId="{AB210462-6810-43AB-AC7A-A9D3F44D4CB8}" srcOrd="0" destOrd="0" presId="urn:microsoft.com/office/officeart/2005/8/layout/process4"/>
    <dgm:cxn modelId="{193A49F8-FC11-4F3A-B80D-2DEC741D7B73}" type="presOf" srcId="{894C7A59-E581-47F0-A4FA-3196018225D9}" destId="{5B26AE0F-70D7-435B-9C5A-2774DAF399C0}" srcOrd="0" destOrd="1" presId="urn:microsoft.com/office/officeart/2005/8/layout/process4"/>
    <dgm:cxn modelId="{BA476F71-2705-4501-9443-98B80227A08F}" type="presParOf" srcId="{52DE07E5-6FB6-42CB-B7F2-9C7EB3B54ED1}" destId="{6F698F14-6760-4C05-8A4B-8589D5080D9F}" srcOrd="0" destOrd="0" presId="urn:microsoft.com/office/officeart/2005/8/layout/process4"/>
    <dgm:cxn modelId="{6791AC79-6DD0-46DC-95EF-C9092664CF9A}" type="presParOf" srcId="{6F698F14-6760-4C05-8A4B-8589D5080D9F}" destId="{F0A3CDDA-497F-4C33-9BF6-5243E030D0FE}" srcOrd="0" destOrd="0" presId="urn:microsoft.com/office/officeart/2005/8/layout/process4"/>
    <dgm:cxn modelId="{319A8380-7BE5-46E5-A485-94A1013DC853}" type="presParOf" srcId="{6F698F14-6760-4C05-8A4B-8589D5080D9F}" destId="{CEED373E-81FC-455D-92FD-27B190AB61CF}" srcOrd="1" destOrd="0" presId="urn:microsoft.com/office/officeart/2005/8/layout/process4"/>
    <dgm:cxn modelId="{0EB87A87-AF3A-4FB3-8C67-1E9D99560663}" type="presParOf" srcId="{6F698F14-6760-4C05-8A4B-8589D5080D9F}" destId="{0263F045-3E04-4F4E-841F-73A8EDCBAF02}" srcOrd="2" destOrd="0" presId="urn:microsoft.com/office/officeart/2005/8/layout/process4"/>
    <dgm:cxn modelId="{DAFFBAA0-12FD-4C88-99A1-CA3FF6E806E7}" type="presParOf" srcId="{0263F045-3E04-4F4E-841F-73A8EDCBAF02}" destId="{05252079-9457-4F23-B79B-BB14EE22F059}" srcOrd="0" destOrd="0" presId="urn:microsoft.com/office/officeart/2005/8/layout/process4"/>
    <dgm:cxn modelId="{E812E8CF-C6E8-450B-83A9-19B1569BC0D3}" type="presParOf" srcId="{0263F045-3E04-4F4E-841F-73A8EDCBAF02}" destId="{072C93A8-C163-4151-BD4C-1696B343C03E}" srcOrd="1" destOrd="0" presId="urn:microsoft.com/office/officeart/2005/8/layout/process4"/>
    <dgm:cxn modelId="{32CF734E-031F-4014-AF6F-99C6CA58F522}" type="presParOf" srcId="{0263F045-3E04-4F4E-841F-73A8EDCBAF02}" destId="{AB210462-6810-43AB-AC7A-A9D3F44D4CB8}" srcOrd="2" destOrd="0" presId="urn:microsoft.com/office/officeart/2005/8/layout/process4"/>
    <dgm:cxn modelId="{51CFC8D7-341E-4D95-B97E-CB613D28B093}" type="presParOf" srcId="{0263F045-3E04-4F4E-841F-73A8EDCBAF02}" destId="{0209E8CA-B2BF-4B7E-87AF-7C804ED4AB1D}" srcOrd="3" destOrd="0" presId="urn:microsoft.com/office/officeart/2005/8/layout/process4"/>
    <dgm:cxn modelId="{82474743-F4D3-4273-9672-D8504E54C0E6}" type="presParOf" srcId="{0263F045-3E04-4F4E-841F-73A8EDCBAF02}" destId="{6EE26B98-78FD-450E-97B1-70C5E6CA0247}" srcOrd="4" destOrd="0" presId="urn:microsoft.com/office/officeart/2005/8/layout/process4"/>
    <dgm:cxn modelId="{0D7F169F-7B30-4927-B180-01223DFD4B32}" type="presParOf" srcId="{0263F045-3E04-4F4E-841F-73A8EDCBAF02}" destId="{5B26AE0F-70D7-435B-9C5A-2774DAF399C0}" srcOrd="5" destOrd="0" presId="urn:microsoft.com/office/officeart/2005/8/layout/process4"/>
    <dgm:cxn modelId="{DC4498C4-BE9E-4AEC-B566-BE99941FC2D7}" type="presParOf" srcId="{52DE07E5-6FB6-42CB-B7F2-9C7EB3B54ED1}" destId="{63F1B544-DB9B-4F14-8BA1-8F2396E3CE61}" srcOrd="1" destOrd="0" presId="urn:microsoft.com/office/officeart/2005/8/layout/process4"/>
    <dgm:cxn modelId="{F49ADEBD-6BB1-44A9-8353-FF97EDAEAD44}" type="presParOf" srcId="{52DE07E5-6FB6-42CB-B7F2-9C7EB3B54ED1}" destId="{E2CA3F63-7384-4FD2-81D0-F6AA37836A30}" srcOrd="2" destOrd="0" presId="urn:microsoft.com/office/officeart/2005/8/layout/process4"/>
    <dgm:cxn modelId="{D6B388CB-6D55-4D2D-A223-F57811C1B637}" type="presParOf" srcId="{E2CA3F63-7384-4FD2-81D0-F6AA37836A30}" destId="{CF913B6B-B347-4D5B-8983-9992B8376F4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F3739-6F62-412A-9DC1-C65123DF360C}">
      <dsp:nvSpPr>
        <dsp:cNvPr id="0" name=""/>
        <dsp:cNvSpPr/>
      </dsp:nvSpPr>
      <dsp:spPr>
        <a:xfrm>
          <a:off x="5485933" y="8114"/>
          <a:ext cx="747236" cy="74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1: Receiving the Appeal</a:t>
          </a:r>
          <a:endParaRPr lang="en-US" sz="1200" kern="1200" dirty="0"/>
        </a:p>
      </dsp:txBody>
      <dsp:txXfrm>
        <a:off x="5485933" y="8114"/>
        <a:ext cx="747236" cy="747236"/>
      </dsp:txXfrm>
    </dsp:sp>
    <dsp:sp modelId="{8E94A67B-4664-4C6D-969A-E711992A8724}">
      <dsp:nvSpPr>
        <dsp:cNvPr id="0" name=""/>
        <dsp:cNvSpPr/>
      </dsp:nvSpPr>
      <dsp:spPr>
        <a:xfrm>
          <a:off x="3200283" y="461"/>
          <a:ext cx="3650926" cy="3650926"/>
        </a:xfrm>
        <a:prstGeom prst="circularArrow">
          <a:avLst>
            <a:gd name="adj1" fmla="val 3991"/>
            <a:gd name="adj2" fmla="val 250373"/>
            <a:gd name="adj3" fmla="val 20572827"/>
            <a:gd name="adj4" fmla="val 18983363"/>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BA8BE-6047-4221-99F9-80164F7D28D1}">
      <dsp:nvSpPr>
        <dsp:cNvPr id="0" name=""/>
        <dsp:cNvSpPr/>
      </dsp:nvSpPr>
      <dsp:spPr>
        <a:xfrm>
          <a:off x="6319738" y="1452306"/>
          <a:ext cx="747236" cy="74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2: Review of Appeal</a:t>
          </a:r>
          <a:endParaRPr lang="en-US" sz="1200" kern="1200" dirty="0"/>
        </a:p>
      </dsp:txBody>
      <dsp:txXfrm>
        <a:off x="6319738" y="1452306"/>
        <a:ext cx="747236" cy="747236"/>
      </dsp:txXfrm>
    </dsp:sp>
    <dsp:sp modelId="{7F4169CA-FB63-41A9-B14A-36C232D3CCDF}">
      <dsp:nvSpPr>
        <dsp:cNvPr id="0" name=""/>
        <dsp:cNvSpPr/>
      </dsp:nvSpPr>
      <dsp:spPr>
        <a:xfrm>
          <a:off x="3200283" y="461"/>
          <a:ext cx="3650926" cy="3650926"/>
        </a:xfrm>
        <a:prstGeom prst="circularArrow">
          <a:avLst>
            <a:gd name="adj1" fmla="val 3991"/>
            <a:gd name="adj2" fmla="val 250373"/>
            <a:gd name="adj3" fmla="val 2366264"/>
            <a:gd name="adj4" fmla="val 776801"/>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0C749A-A9B5-4CAA-B350-12445AB4A9DC}">
      <dsp:nvSpPr>
        <dsp:cNvPr id="0" name=""/>
        <dsp:cNvSpPr/>
      </dsp:nvSpPr>
      <dsp:spPr>
        <a:xfrm>
          <a:off x="5485933" y="2896498"/>
          <a:ext cx="747236" cy="74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3: Informal Resolution</a:t>
          </a:r>
          <a:endParaRPr lang="en-US" sz="1200" kern="1200" dirty="0"/>
        </a:p>
      </dsp:txBody>
      <dsp:txXfrm>
        <a:off x="5485933" y="2896498"/>
        <a:ext cx="747236" cy="747236"/>
      </dsp:txXfrm>
    </dsp:sp>
    <dsp:sp modelId="{9C21438D-C0B6-478F-ACD8-9A2F565A41AD}">
      <dsp:nvSpPr>
        <dsp:cNvPr id="0" name=""/>
        <dsp:cNvSpPr/>
      </dsp:nvSpPr>
      <dsp:spPr>
        <a:xfrm>
          <a:off x="3200283" y="461"/>
          <a:ext cx="3650926" cy="3650926"/>
        </a:xfrm>
        <a:prstGeom prst="circularArrow">
          <a:avLst>
            <a:gd name="adj1" fmla="val 3991"/>
            <a:gd name="adj2" fmla="val 250373"/>
            <a:gd name="adj3" fmla="val 6110766"/>
            <a:gd name="adj4" fmla="val 4438861"/>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10EAF7-0F5D-43FD-B7A5-18921F74E994}">
      <dsp:nvSpPr>
        <dsp:cNvPr id="0" name=""/>
        <dsp:cNvSpPr/>
      </dsp:nvSpPr>
      <dsp:spPr>
        <a:xfrm>
          <a:off x="3818324" y="2896498"/>
          <a:ext cx="747236" cy="74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4: Preparing for the Hearing</a:t>
          </a:r>
          <a:endParaRPr lang="en-US" sz="1200" kern="1200" dirty="0"/>
        </a:p>
      </dsp:txBody>
      <dsp:txXfrm>
        <a:off x="3818324" y="2896498"/>
        <a:ext cx="747236" cy="747236"/>
      </dsp:txXfrm>
    </dsp:sp>
    <dsp:sp modelId="{339AF22E-5BCA-40D0-AFC0-F376CE7A2CBC}">
      <dsp:nvSpPr>
        <dsp:cNvPr id="0" name=""/>
        <dsp:cNvSpPr/>
      </dsp:nvSpPr>
      <dsp:spPr>
        <a:xfrm>
          <a:off x="3200283" y="461"/>
          <a:ext cx="3650926" cy="3650926"/>
        </a:xfrm>
        <a:prstGeom prst="circularArrow">
          <a:avLst>
            <a:gd name="adj1" fmla="val 3991"/>
            <a:gd name="adj2" fmla="val 250373"/>
            <a:gd name="adj3" fmla="val 9772827"/>
            <a:gd name="adj4" fmla="val 8183363"/>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30341-FF19-454E-AF2B-9C8F7201F300}">
      <dsp:nvSpPr>
        <dsp:cNvPr id="0" name=""/>
        <dsp:cNvSpPr/>
      </dsp:nvSpPr>
      <dsp:spPr>
        <a:xfrm>
          <a:off x="2984519" y="1452306"/>
          <a:ext cx="747236" cy="74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5: Hearing</a:t>
          </a:r>
          <a:endParaRPr lang="en-US" sz="1200" kern="1200" dirty="0"/>
        </a:p>
      </dsp:txBody>
      <dsp:txXfrm>
        <a:off x="2984519" y="1452306"/>
        <a:ext cx="747236" cy="747236"/>
      </dsp:txXfrm>
    </dsp:sp>
    <dsp:sp modelId="{E598EE6B-C21D-4FBF-9485-93C1782E3E2A}">
      <dsp:nvSpPr>
        <dsp:cNvPr id="0" name=""/>
        <dsp:cNvSpPr/>
      </dsp:nvSpPr>
      <dsp:spPr>
        <a:xfrm>
          <a:off x="3200283" y="461"/>
          <a:ext cx="3650926" cy="3650926"/>
        </a:xfrm>
        <a:prstGeom prst="circularArrow">
          <a:avLst>
            <a:gd name="adj1" fmla="val 3991"/>
            <a:gd name="adj2" fmla="val 250373"/>
            <a:gd name="adj3" fmla="val 13166264"/>
            <a:gd name="adj4" fmla="val 11576801"/>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15B4C-4A09-461E-B768-A36D49EBDF88}">
      <dsp:nvSpPr>
        <dsp:cNvPr id="0" name=""/>
        <dsp:cNvSpPr/>
      </dsp:nvSpPr>
      <dsp:spPr>
        <a:xfrm>
          <a:off x="3818324" y="8114"/>
          <a:ext cx="747236" cy="7472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t>Step 6: Decision</a:t>
          </a:r>
          <a:endParaRPr lang="en-US" sz="1200" kern="1200" dirty="0"/>
        </a:p>
      </dsp:txBody>
      <dsp:txXfrm>
        <a:off x="3818324" y="8114"/>
        <a:ext cx="747236" cy="747236"/>
      </dsp:txXfrm>
    </dsp:sp>
    <dsp:sp modelId="{1BC6A281-5A79-42DB-9AD0-F5E26A894372}">
      <dsp:nvSpPr>
        <dsp:cNvPr id="0" name=""/>
        <dsp:cNvSpPr/>
      </dsp:nvSpPr>
      <dsp:spPr>
        <a:xfrm>
          <a:off x="3200283" y="461"/>
          <a:ext cx="3650926" cy="3650926"/>
        </a:xfrm>
        <a:prstGeom prst="circularArrow">
          <a:avLst>
            <a:gd name="adj1" fmla="val 3991"/>
            <a:gd name="adj2" fmla="val 250373"/>
            <a:gd name="adj3" fmla="val 16910766"/>
            <a:gd name="adj4" fmla="val 15238861"/>
            <a:gd name="adj5" fmla="val 465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2569A-CE40-468A-B55B-42A479123A9B}">
      <dsp:nvSpPr>
        <dsp:cNvPr id="0" name=""/>
        <dsp:cNvSpPr/>
      </dsp:nvSpPr>
      <dsp:spPr>
        <a:xfrm>
          <a:off x="133713" y="579"/>
          <a:ext cx="2590690" cy="1554414"/>
        </a:xfrm>
        <a:prstGeom prst="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BOE Authority</a:t>
          </a:r>
        </a:p>
      </dsp:txBody>
      <dsp:txXfrm>
        <a:off x="133713" y="579"/>
        <a:ext cx="2590690" cy="1554414"/>
      </dsp:txXfrm>
    </dsp:sp>
    <dsp:sp modelId="{9FE9D42C-0752-427C-9C9D-4FDB0425233E}">
      <dsp:nvSpPr>
        <dsp:cNvPr id="0" name=""/>
        <dsp:cNvSpPr/>
      </dsp:nvSpPr>
      <dsp:spPr>
        <a:xfrm>
          <a:off x="2956607" y="579"/>
          <a:ext cx="2590690" cy="1554414"/>
        </a:xfrm>
        <a:prstGeom prst="rect">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Doing the Job</a:t>
          </a:r>
        </a:p>
      </dsp:txBody>
      <dsp:txXfrm>
        <a:off x="2956607" y="579"/>
        <a:ext cx="2590690" cy="1554414"/>
      </dsp:txXfrm>
    </dsp:sp>
    <dsp:sp modelId="{A8D72DD7-0A44-4594-8342-C463E736B3C7}">
      <dsp:nvSpPr>
        <dsp:cNvPr id="0" name=""/>
        <dsp:cNvSpPr/>
      </dsp:nvSpPr>
      <dsp:spPr>
        <a:xfrm>
          <a:off x="5833232" y="579"/>
          <a:ext cx="2590690" cy="1554414"/>
        </a:xfrm>
        <a:prstGeom prst="rect">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Standards of Review</a:t>
          </a:r>
        </a:p>
      </dsp:txBody>
      <dsp:txXfrm>
        <a:off x="5833232" y="579"/>
        <a:ext cx="2590690" cy="1554414"/>
      </dsp:txXfrm>
    </dsp:sp>
    <dsp:sp modelId="{7958EB5C-EB7B-467A-BC32-C15330405BAF}">
      <dsp:nvSpPr>
        <dsp:cNvPr id="0" name=""/>
        <dsp:cNvSpPr/>
      </dsp:nvSpPr>
      <dsp:spPr>
        <a:xfrm>
          <a:off x="133713" y="1814063"/>
          <a:ext cx="2590690" cy="1554414"/>
        </a:xfrm>
        <a:prstGeom prst="rect">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Ethics</a:t>
          </a:r>
        </a:p>
      </dsp:txBody>
      <dsp:txXfrm>
        <a:off x="133713" y="1814063"/>
        <a:ext cx="2590690" cy="1554414"/>
      </dsp:txXfrm>
    </dsp:sp>
    <dsp:sp modelId="{29049ECC-87D0-4478-933A-F63AFEC30277}">
      <dsp:nvSpPr>
        <dsp:cNvPr id="0" name=""/>
        <dsp:cNvSpPr/>
      </dsp:nvSpPr>
      <dsp:spPr>
        <a:xfrm>
          <a:off x="2983472" y="1814063"/>
          <a:ext cx="2590690" cy="1554414"/>
        </a:xfrm>
        <a:prstGeom prst="rect">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Hearing Tips </a:t>
          </a:r>
        </a:p>
      </dsp:txBody>
      <dsp:txXfrm>
        <a:off x="2983472" y="1814063"/>
        <a:ext cx="2590690" cy="1554414"/>
      </dsp:txXfrm>
    </dsp:sp>
    <dsp:sp modelId="{2A83F328-916B-42F0-8656-F5605AC58589}">
      <dsp:nvSpPr>
        <dsp:cNvPr id="0" name=""/>
        <dsp:cNvSpPr/>
      </dsp:nvSpPr>
      <dsp:spPr>
        <a:xfrm>
          <a:off x="5833232" y="1814063"/>
          <a:ext cx="2590690" cy="1554414"/>
        </a:xfrm>
        <a:prstGeom prst="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Laws and Rules</a:t>
          </a:r>
        </a:p>
      </dsp:txBody>
      <dsp:txXfrm>
        <a:off x="5833232" y="1814063"/>
        <a:ext cx="2590690" cy="1554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D373E-81FC-455D-92FD-27B190AB61CF}">
      <dsp:nvSpPr>
        <dsp:cNvPr id="0" name=""/>
        <dsp:cNvSpPr/>
      </dsp:nvSpPr>
      <dsp:spPr>
        <a:xfrm>
          <a:off x="0" y="2470633"/>
          <a:ext cx="9618133" cy="162100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Other judicial or administrative decisions are not controlling, but may be </a:t>
          </a:r>
          <a:r>
            <a:rPr lang="en-US" sz="2100" u="sng" kern="1200"/>
            <a:t>persuasive</a:t>
          </a:r>
          <a:r>
            <a:rPr lang="en-US" sz="2100" kern="1200"/>
            <a:t>.   </a:t>
          </a:r>
        </a:p>
      </dsp:txBody>
      <dsp:txXfrm>
        <a:off x="0" y="2470633"/>
        <a:ext cx="9618133" cy="875341"/>
      </dsp:txXfrm>
    </dsp:sp>
    <dsp:sp modelId="{05252079-9457-4F23-B79B-BB14EE22F059}">
      <dsp:nvSpPr>
        <dsp:cNvPr id="0" name=""/>
        <dsp:cNvSpPr/>
      </dsp:nvSpPr>
      <dsp:spPr>
        <a:xfrm>
          <a:off x="4696" y="3313554"/>
          <a:ext cx="1601456" cy="745661"/>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Your prior decisions</a:t>
          </a:r>
        </a:p>
      </dsp:txBody>
      <dsp:txXfrm>
        <a:off x="4696" y="3313554"/>
        <a:ext cx="1601456" cy="745661"/>
      </dsp:txXfrm>
    </dsp:sp>
    <dsp:sp modelId="{072C93A8-C163-4151-BD4C-1696B343C03E}">
      <dsp:nvSpPr>
        <dsp:cNvPr id="0" name=""/>
        <dsp:cNvSpPr/>
      </dsp:nvSpPr>
      <dsp:spPr>
        <a:xfrm>
          <a:off x="1606153" y="3313554"/>
          <a:ext cx="1601456" cy="745661"/>
        </a:xfrm>
        <a:prstGeom prst="rect">
          <a:avLst/>
        </a:prstGeom>
        <a:solidFill>
          <a:schemeClr val="accent2">
            <a:tint val="40000"/>
            <a:alpha val="90000"/>
            <a:hueOff val="-818368"/>
            <a:satOff val="9021"/>
            <a:lumOff val="859"/>
            <a:alphaOff val="0"/>
          </a:schemeClr>
        </a:solidFill>
        <a:ln w="19050" cap="rnd" cmpd="sng" algn="ctr">
          <a:solidFill>
            <a:schemeClr val="accent2">
              <a:tint val="40000"/>
              <a:alpha val="90000"/>
              <a:hueOff val="-818368"/>
              <a:satOff val="9021"/>
              <a:lumOff val="8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Superior court decisions</a:t>
          </a:r>
        </a:p>
      </dsp:txBody>
      <dsp:txXfrm>
        <a:off x="1606153" y="3313554"/>
        <a:ext cx="1601456" cy="745661"/>
      </dsp:txXfrm>
    </dsp:sp>
    <dsp:sp modelId="{AB210462-6810-43AB-AC7A-A9D3F44D4CB8}">
      <dsp:nvSpPr>
        <dsp:cNvPr id="0" name=""/>
        <dsp:cNvSpPr/>
      </dsp:nvSpPr>
      <dsp:spPr>
        <a:xfrm>
          <a:off x="3207609" y="3313554"/>
          <a:ext cx="1601456" cy="745661"/>
        </a:xfrm>
        <a:prstGeom prst="rect">
          <a:avLst/>
        </a:prstGeom>
        <a:solidFill>
          <a:schemeClr val="accent2">
            <a:tint val="40000"/>
            <a:alpha val="90000"/>
            <a:hueOff val="-1636736"/>
            <a:satOff val="18043"/>
            <a:lumOff val="1718"/>
            <a:alphaOff val="0"/>
          </a:schemeClr>
        </a:solidFill>
        <a:ln w="19050" cap="rnd" cmpd="sng" algn="ctr">
          <a:solidFill>
            <a:schemeClr val="accent2">
              <a:tint val="40000"/>
              <a:alpha val="90000"/>
              <a:hueOff val="-1636736"/>
              <a:satOff val="18043"/>
              <a:lumOff val="1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Board of Tax Appeals decisions</a:t>
          </a:r>
        </a:p>
      </dsp:txBody>
      <dsp:txXfrm>
        <a:off x="3207609" y="3313554"/>
        <a:ext cx="1601456" cy="745661"/>
      </dsp:txXfrm>
    </dsp:sp>
    <dsp:sp modelId="{0209E8CA-B2BF-4B7E-87AF-7C804ED4AB1D}">
      <dsp:nvSpPr>
        <dsp:cNvPr id="0" name=""/>
        <dsp:cNvSpPr/>
      </dsp:nvSpPr>
      <dsp:spPr>
        <a:xfrm>
          <a:off x="4809066" y="3313554"/>
          <a:ext cx="1601456" cy="745661"/>
        </a:xfrm>
        <a:prstGeom prst="rect">
          <a:avLst/>
        </a:prstGeom>
        <a:solidFill>
          <a:schemeClr val="accent2">
            <a:tint val="40000"/>
            <a:alpha val="90000"/>
            <a:hueOff val="-2455104"/>
            <a:satOff val="27064"/>
            <a:lumOff val="2578"/>
            <a:alphaOff val="0"/>
          </a:schemeClr>
        </a:solidFill>
        <a:ln w="19050" cap="rnd" cmpd="sng" algn="ctr">
          <a:solidFill>
            <a:schemeClr val="accent2">
              <a:tint val="40000"/>
              <a:alpha val="90000"/>
              <a:hueOff val="-2455104"/>
              <a:satOff val="27064"/>
              <a:lumOff val="25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Attorney General Opinions </a:t>
          </a:r>
        </a:p>
      </dsp:txBody>
      <dsp:txXfrm>
        <a:off x="4809066" y="3313554"/>
        <a:ext cx="1601456" cy="745661"/>
      </dsp:txXfrm>
    </dsp:sp>
    <dsp:sp modelId="{6EE26B98-78FD-450E-97B1-70C5E6CA0247}">
      <dsp:nvSpPr>
        <dsp:cNvPr id="0" name=""/>
        <dsp:cNvSpPr/>
      </dsp:nvSpPr>
      <dsp:spPr>
        <a:xfrm>
          <a:off x="6410523" y="3313554"/>
          <a:ext cx="1601456" cy="745661"/>
        </a:xfrm>
        <a:prstGeom prst="rect">
          <a:avLst/>
        </a:prstGeom>
        <a:solidFill>
          <a:schemeClr val="accent2">
            <a:tint val="40000"/>
            <a:alpha val="90000"/>
            <a:hueOff val="-3273471"/>
            <a:satOff val="36086"/>
            <a:lumOff val="3437"/>
            <a:alphaOff val="0"/>
          </a:schemeClr>
        </a:solidFill>
        <a:ln w="19050" cap="rnd" cmpd="sng" algn="ctr">
          <a:solidFill>
            <a:schemeClr val="accent2">
              <a:tint val="40000"/>
              <a:alpha val="90000"/>
              <a:hueOff val="-3273471"/>
              <a:satOff val="36086"/>
              <a:lumOff val="34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Judicial or administrative decisions from other state tribunals</a:t>
          </a:r>
        </a:p>
      </dsp:txBody>
      <dsp:txXfrm>
        <a:off x="6410523" y="3313554"/>
        <a:ext cx="1601456" cy="745661"/>
      </dsp:txXfrm>
    </dsp:sp>
    <dsp:sp modelId="{5B26AE0F-70D7-435B-9C5A-2774DAF399C0}">
      <dsp:nvSpPr>
        <dsp:cNvPr id="0" name=""/>
        <dsp:cNvSpPr/>
      </dsp:nvSpPr>
      <dsp:spPr>
        <a:xfrm>
          <a:off x="8011979" y="3313554"/>
          <a:ext cx="1601456" cy="745661"/>
        </a:xfrm>
        <a:prstGeom prst="rect">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t" anchorCtr="0">
          <a:noAutofit/>
        </a:bodyPr>
        <a:lstStyle/>
        <a:p>
          <a:pPr marL="0" lvl="0" indent="0" algn="l" defTabSz="355600">
            <a:lnSpc>
              <a:spcPct val="90000"/>
            </a:lnSpc>
            <a:spcBef>
              <a:spcPct val="0"/>
            </a:spcBef>
            <a:spcAft>
              <a:spcPct val="35000"/>
            </a:spcAft>
            <a:buNone/>
          </a:pPr>
          <a:r>
            <a:rPr lang="en-US" sz="800" kern="1200"/>
            <a:t>Judicial or administrative decisions from federal tribunals</a:t>
          </a:r>
        </a:p>
        <a:p>
          <a:pPr marL="57150" lvl="1" indent="-57150" algn="l" defTabSz="266700">
            <a:lnSpc>
              <a:spcPct val="90000"/>
            </a:lnSpc>
            <a:spcBef>
              <a:spcPct val="0"/>
            </a:spcBef>
            <a:spcAft>
              <a:spcPct val="15000"/>
            </a:spcAft>
            <a:buChar char="•"/>
          </a:pPr>
          <a:r>
            <a:rPr lang="en-US" sz="600" kern="1200"/>
            <a:t>Note that no federal issues should ever be before you.  If you are trying to evaluate an issue of federal law, you have wandered out of your jurisdiction</a:t>
          </a:r>
        </a:p>
      </dsp:txBody>
      <dsp:txXfrm>
        <a:off x="8011979" y="3313554"/>
        <a:ext cx="1601456" cy="745661"/>
      </dsp:txXfrm>
    </dsp:sp>
    <dsp:sp modelId="{CF913B6B-B347-4D5B-8983-9992B8376F4B}">
      <dsp:nvSpPr>
        <dsp:cNvPr id="0" name=""/>
        <dsp:cNvSpPr/>
      </dsp:nvSpPr>
      <dsp:spPr>
        <a:xfrm rot="10800000">
          <a:off x="0" y="1845"/>
          <a:ext cx="9618133" cy="2493102"/>
        </a:xfrm>
        <a:prstGeom prst="upArrowCallou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Only published opinions of the Washington State appellate courts are “</a:t>
          </a:r>
          <a:r>
            <a:rPr lang="en-US" sz="2100" u="sng" kern="1200"/>
            <a:t>controlling</a:t>
          </a:r>
          <a:r>
            <a:rPr lang="en-US" sz="2100" kern="1200"/>
            <a:t>” or “</a:t>
          </a:r>
          <a:r>
            <a:rPr lang="en-US" sz="2100" u="sng" kern="1200"/>
            <a:t>precedential</a:t>
          </a:r>
          <a:r>
            <a:rPr lang="en-US" sz="2100" kern="1200"/>
            <a:t>” (Supreme Court, Court of Appeals).  </a:t>
          </a:r>
        </a:p>
      </dsp:txBody>
      <dsp:txXfrm rot="10800000">
        <a:off x="0" y="1845"/>
        <a:ext cx="9618133" cy="1619943"/>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B868-2298-4254-AF61-A74BFB55FDCB}" type="datetimeFigureOut">
              <a:rPr lang="en-US" smtClean="0"/>
              <a:t>05/29/2025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A6690-A639-4F6C-AC98-FBD038A5D047}" type="slidenum">
              <a:rPr lang="en-US" smtClean="0"/>
              <a:t>‹#›</a:t>
            </a:fld>
            <a:endParaRPr lang="en-US"/>
          </a:p>
        </p:txBody>
      </p:sp>
    </p:spTree>
    <p:extLst>
      <p:ext uri="{BB962C8B-B14F-4D97-AF65-F5344CB8AC3E}">
        <p14:creationId xmlns:p14="http://schemas.microsoft.com/office/powerpoint/2010/main" val="260205"/>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50695" fontAlgn="base">
              <a:spcBef>
                <a:spcPct val="0"/>
              </a:spcBef>
              <a:spcAft>
                <a:spcPct val="0"/>
              </a:spcAft>
              <a:buClr>
                <a:schemeClr val="tx1"/>
              </a:buClr>
              <a:defRPr/>
            </a:pPr>
            <a:endParaRPr lang="en-US" altLang="en-US" sz="1050" kern="1200" dirty="0">
              <a:solidFill>
                <a:schemeClr val="tx1"/>
              </a:solidFill>
              <a:latin typeface="Aptos" panose="020B0004020202020204" pitchFamily="34" charset="0"/>
              <a:ea typeface="+mn-ea"/>
              <a:cs typeface="Times New Roman" panose="02020603050405020304" pitchFamily="18" charset="0"/>
            </a:endParaRPr>
          </a:p>
          <a:p>
            <a:endParaRPr lang="en-US" sz="1050" dirty="0">
              <a:latin typeface="Aptos" panose="020B0004020202020204" pitchFamily="34" charset="0"/>
            </a:endParaRPr>
          </a:p>
        </p:txBody>
      </p:sp>
    </p:spTree>
    <p:extLst>
      <p:ext uri="{BB962C8B-B14F-4D97-AF65-F5344CB8AC3E}">
        <p14:creationId xmlns:p14="http://schemas.microsoft.com/office/powerpoint/2010/main" val="246066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C291-5D38-5F64-746A-4B061DCA7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D39D6-358E-5460-7C93-DA2812C80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7C7EA-463E-DFA4-0C84-4002EB7E29D1}"/>
              </a:ext>
            </a:extLst>
          </p:cNvPr>
          <p:cNvSpPr>
            <a:spLocks noGrp="1"/>
          </p:cNvSpPr>
          <p:nvPr>
            <p:ph type="body" idx="1"/>
          </p:nvPr>
        </p:nvSpPr>
        <p:spPr/>
        <p:txBody>
          <a:bodyPr/>
          <a:lstStyle/>
          <a:p>
            <a:r>
              <a:rPr lang="en-US" sz="1050" b="0" dirty="0">
                <a:latin typeface="Aptos" panose="020B0004020202020204" pitchFamily="34" charset="0"/>
              </a:rPr>
              <a:t>Importance in Property Tax Appeals:</a:t>
            </a:r>
          </a:p>
          <a:p>
            <a:pPr marL="228600" indent="-228600">
              <a:buFont typeface="+mj-lt"/>
              <a:buAutoNum type="arabicPeriod"/>
            </a:pPr>
            <a:r>
              <a:rPr lang="en-US" sz="1050" b="0" dirty="0">
                <a:latin typeface="Aptos" panose="020B0004020202020204" pitchFamily="34" charset="0"/>
              </a:rPr>
              <a:t>Fairness for All Parties: Due process ensures both taxpayers and the assessor’s office are treated fairly during the appeal process.</a:t>
            </a:r>
          </a:p>
          <a:p>
            <a:pPr marL="228600" indent="-228600">
              <a:buFont typeface="+mj-lt"/>
              <a:buAutoNum type="arabicPeriod"/>
            </a:pPr>
            <a:r>
              <a:rPr lang="en-US" sz="1050" b="0" dirty="0">
                <a:latin typeface="Aptos" panose="020B0004020202020204" pitchFamily="34" charset="0"/>
              </a:rPr>
              <a:t>Opportunity for Taxpayers: Taxpayers can contest property assessments in a transparent and impartial environment.</a:t>
            </a:r>
          </a:p>
          <a:p>
            <a:pPr marL="228600" indent="-228600">
              <a:buFont typeface="+mj-lt"/>
              <a:buAutoNum type="arabicPeriod"/>
            </a:pPr>
            <a:r>
              <a:rPr lang="en-US" sz="1050" b="0" dirty="0">
                <a:latin typeface="Aptos" panose="020B0004020202020204" pitchFamily="34" charset="0"/>
              </a:rPr>
              <a:t>Opportunity for Assessors: The assessor's office has the chance to present their findings and defend their assessments.</a:t>
            </a:r>
          </a:p>
          <a:p>
            <a:pPr marL="228600" indent="-228600">
              <a:buFont typeface="+mj-lt"/>
              <a:buAutoNum type="arabicPeriod"/>
            </a:pPr>
            <a:r>
              <a:rPr lang="en-US" sz="1050" b="0" dirty="0">
                <a:latin typeface="Aptos" panose="020B0004020202020204" pitchFamily="34" charset="0"/>
              </a:rPr>
              <a:t>Key Elements of Due Process:</a:t>
            </a:r>
          </a:p>
          <a:p>
            <a:pPr marL="742950" lvl="1" indent="-285750">
              <a:buFont typeface="Arial" panose="020B0604020202020204" pitchFamily="34" charset="0"/>
              <a:buChar char="•"/>
            </a:pPr>
            <a:r>
              <a:rPr lang="en-US" sz="1050" b="0" dirty="0">
                <a:latin typeface="Aptos" panose="020B0004020202020204" pitchFamily="34" charset="0"/>
              </a:rPr>
              <a:t>Notice of hearings</a:t>
            </a:r>
          </a:p>
          <a:p>
            <a:pPr marL="742950" lvl="1" indent="-285750">
              <a:buFont typeface="Arial" panose="020B0604020202020204" pitchFamily="34" charset="0"/>
              <a:buChar char="•"/>
            </a:pPr>
            <a:r>
              <a:rPr lang="en-US" sz="1050" b="0" dirty="0">
                <a:latin typeface="Aptos" panose="020B0004020202020204" pitchFamily="34" charset="0"/>
              </a:rPr>
              <a:t>The right to present evidence</a:t>
            </a:r>
          </a:p>
          <a:p>
            <a:pPr marL="742950" lvl="1" indent="-285750">
              <a:buFont typeface="Arial" panose="020B0604020202020204" pitchFamily="34" charset="0"/>
              <a:buChar char="•"/>
            </a:pPr>
            <a:r>
              <a:rPr lang="en-US" sz="1050" b="0" dirty="0">
                <a:latin typeface="Aptos" panose="020B0004020202020204" pitchFamily="34" charset="0"/>
              </a:rPr>
              <a:t>The right to a reasoned decision</a:t>
            </a:r>
          </a:p>
          <a:p>
            <a:pPr marL="228600" indent="-228600">
              <a:buFont typeface="+mj-lt"/>
              <a:buAutoNum type="arabicPeriod"/>
            </a:pPr>
            <a:r>
              <a:rPr lang="en-US" sz="1050" b="0" dirty="0">
                <a:latin typeface="Aptos" panose="020B0004020202020204" pitchFamily="34" charset="0"/>
              </a:rPr>
              <a:t>Ensures Trust and Integrity: Adhering to due process promotes trust in the system and ensures decisions are based on facts and law.</a:t>
            </a:r>
          </a:p>
          <a:p>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6DF7138F-1B06-DBA2-2EC9-1D884EE67370}"/>
              </a:ext>
            </a:extLst>
          </p:cNvPr>
          <p:cNvSpPr>
            <a:spLocks noGrp="1"/>
          </p:cNvSpPr>
          <p:nvPr>
            <p:ph type="sldNum" sz="quarter" idx="5"/>
          </p:nvPr>
        </p:nvSpPr>
        <p:spPr/>
        <p:txBody>
          <a:bodyPr/>
          <a:lstStyle/>
          <a:p>
            <a:fld id="{A13C6D7F-08C0-49F3-84F4-DB5CFC4BD251}" type="slidenum">
              <a:rPr lang="en-US" sz="1050" smtClean="0">
                <a:latin typeface="Aptos" panose="020B0004020202020204" pitchFamily="34" charset="0"/>
              </a:rPr>
              <a:t>10</a:t>
            </a:fld>
            <a:endParaRPr lang="en-US" sz="1050">
              <a:latin typeface="Aptos" panose="020B0004020202020204" pitchFamily="34" charset="0"/>
            </a:endParaRPr>
          </a:p>
        </p:txBody>
      </p:sp>
    </p:spTree>
    <p:extLst>
      <p:ext uri="{BB962C8B-B14F-4D97-AF65-F5344CB8AC3E}">
        <p14:creationId xmlns:p14="http://schemas.microsoft.com/office/powerpoint/2010/main" val="37420862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100</a:t>
            </a:fld>
            <a:endParaRPr lang="en-US" sz="1050">
              <a:latin typeface="Aptos" panose="020B0004020202020204" pitchFamily="34" charset="0"/>
            </a:endParaRPr>
          </a:p>
        </p:txBody>
      </p:sp>
    </p:spTree>
    <p:extLst>
      <p:ext uri="{BB962C8B-B14F-4D97-AF65-F5344CB8AC3E}">
        <p14:creationId xmlns:p14="http://schemas.microsoft.com/office/powerpoint/2010/main" val="27749370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101</a:t>
            </a:fld>
            <a:endParaRPr lang="en-US" sz="1050">
              <a:latin typeface="Aptos" panose="020B0004020202020204" pitchFamily="34" charset="0"/>
            </a:endParaRPr>
          </a:p>
        </p:txBody>
      </p:sp>
    </p:spTree>
    <p:extLst>
      <p:ext uri="{BB962C8B-B14F-4D97-AF65-F5344CB8AC3E}">
        <p14:creationId xmlns:p14="http://schemas.microsoft.com/office/powerpoint/2010/main" val="5058737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102</a:t>
            </a:fld>
            <a:endParaRPr lang="en-US" sz="1050">
              <a:latin typeface="Aptos" panose="020B0004020202020204" pitchFamily="34" charset="0"/>
            </a:endParaRPr>
          </a:p>
        </p:txBody>
      </p:sp>
    </p:spTree>
    <p:extLst>
      <p:ext uri="{BB962C8B-B14F-4D97-AF65-F5344CB8AC3E}">
        <p14:creationId xmlns:p14="http://schemas.microsoft.com/office/powerpoint/2010/main" val="38089179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103</a:t>
            </a:fld>
            <a:endParaRPr lang="en-US" sz="1050">
              <a:latin typeface="Aptos" panose="020B0004020202020204" pitchFamily="34" charset="0"/>
            </a:endParaRPr>
          </a:p>
        </p:txBody>
      </p:sp>
    </p:spTree>
    <p:extLst>
      <p:ext uri="{BB962C8B-B14F-4D97-AF65-F5344CB8AC3E}">
        <p14:creationId xmlns:p14="http://schemas.microsoft.com/office/powerpoint/2010/main" val="37008703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9854128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a:p>
            <a:endParaRPr lang="en-US" sz="1050" dirty="0">
              <a:latin typeface="Aptos" panose="020B0004020202020204" pitchFamily="34" charset="0"/>
            </a:endParaRPr>
          </a:p>
          <a:p>
            <a:endParaRPr lang="en-US" sz="1050" dirty="0">
              <a:latin typeface="Aptos" panose="020B0004020202020204" pitchFamily="34" charset="0"/>
              <a:cs typeface="Calibri"/>
            </a:endParaRPr>
          </a:p>
          <a:p>
            <a:endParaRPr lang="en-US" sz="1050" dirty="0">
              <a:latin typeface="Aptos" panose="020B0004020202020204" pitchFamily="34" charset="0"/>
              <a:cs typeface="Calibri"/>
            </a:endParaRPr>
          </a:p>
          <a:p>
            <a:endParaRPr lang="en-US" sz="1050" dirty="0">
              <a:latin typeface="Aptos" panose="020B0004020202020204" pitchFamily="34" charset="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5702177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4567622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107</a:t>
            </a:fld>
            <a:endParaRPr lang="en-US" sz="1050">
              <a:latin typeface="Aptos" panose="020B0004020202020204" pitchFamily="34" charset="0"/>
            </a:endParaRPr>
          </a:p>
        </p:txBody>
      </p:sp>
    </p:spTree>
    <p:extLst>
      <p:ext uri="{BB962C8B-B14F-4D97-AF65-F5344CB8AC3E}">
        <p14:creationId xmlns:p14="http://schemas.microsoft.com/office/powerpoint/2010/main" val="32929528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013" lvl="1" indent="0">
              <a:buFont typeface="Arial" panose="020B0604020202020204" pitchFamily="34" charset="0"/>
              <a:buNone/>
            </a:pPr>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4317849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4010811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0F63D-7311-46CC-2BE0-D4B414BE8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A92F0-5999-8E29-0433-480E35A300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C47F7-1B54-B7C1-3EFB-FBF098EE444C}"/>
              </a:ext>
            </a:extLst>
          </p:cNvPr>
          <p:cNvSpPr>
            <a:spLocks noGrp="1"/>
          </p:cNvSpPr>
          <p:nvPr>
            <p:ph type="body" idx="1"/>
          </p:nvPr>
        </p:nvSpPr>
        <p:spPr/>
        <p:txBody>
          <a:bodyPr/>
          <a:lstStyle/>
          <a:p>
            <a:pPr marL="228600" indent="-228600">
              <a:buFont typeface="+mj-lt"/>
              <a:buAutoNum type="arabicPeriod"/>
            </a:pPr>
            <a:r>
              <a:rPr lang="en-US" sz="1050" b="1" dirty="0">
                <a:latin typeface="Aptos" panose="020B0004020202020204" pitchFamily="34" charset="0"/>
              </a:rPr>
              <a:t>Market Value</a:t>
            </a:r>
            <a:r>
              <a:rPr lang="en-US" sz="1050" dirty="0">
                <a:latin typeface="Aptos" panose="020B0004020202020204" pitchFamily="34" charset="0"/>
              </a:rPr>
              <a:t> (also called "true and fair value") is the price a willing buyer would pay a willing seller when neither is under pressure.</a:t>
            </a:r>
          </a:p>
          <a:p>
            <a:pPr marL="671513" lvl="1" indent="-228600">
              <a:buFont typeface="Arial" panose="020B0604020202020204" pitchFamily="34" charset="0"/>
              <a:buChar char="•"/>
            </a:pPr>
            <a:r>
              <a:rPr lang="en-US" sz="1050" dirty="0">
                <a:latin typeface="Aptos" panose="020B0004020202020204" pitchFamily="34" charset="0"/>
              </a:rPr>
              <a:t>All property in Washington must be valued at </a:t>
            </a:r>
            <a:r>
              <a:rPr lang="en-US" sz="1050" b="1" dirty="0">
                <a:latin typeface="Aptos" panose="020B0004020202020204" pitchFamily="34" charset="0"/>
              </a:rPr>
              <a:t>100% of market value</a:t>
            </a:r>
            <a:r>
              <a:rPr lang="en-US" sz="1050" dirty="0">
                <a:latin typeface="Aptos" panose="020B0004020202020204" pitchFamily="34" charset="0"/>
              </a:rPr>
              <a:t> unless a specific law allows otherwise.</a:t>
            </a:r>
          </a:p>
          <a:p>
            <a:pPr marL="671513" lvl="1" indent="-228600">
              <a:buFont typeface="Arial" panose="020B0604020202020204" pitchFamily="34" charset="0"/>
              <a:buChar char="•"/>
            </a:pPr>
            <a:r>
              <a:rPr lang="en-US" sz="1050" b="1" dirty="0">
                <a:latin typeface="Aptos" panose="020B0004020202020204" pitchFamily="34" charset="0"/>
              </a:rPr>
              <a:t>WAC 458-14-005</a:t>
            </a:r>
            <a:r>
              <a:rPr lang="en-US" sz="1050" dirty="0">
                <a:latin typeface="Aptos" panose="020B0004020202020204" pitchFamily="34" charset="0"/>
              </a:rPr>
              <a:t> defines market value as the fair amount considering the property’s potential uses.</a:t>
            </a:r>
          </a:p>
          <a:p>
            <a:pPr marL="228600" indent="-228600">
              <a:buFont typeface="+mj-lt"/>
              <a:buAutoNum type="arabicPeriod"/>
            </a:pPr>
            <a:r>
              <a:rPr lang="en-US" sz="1050" b="1" dirty="0">
                <a:latin typeface="Aptos" panose="020B0004020202020204" pitchFamily="34" charset="0"/>
              </a:rPr>
              <a:t>Assessed Value</a:t>
            </a:r>
            <a:r>
              <a:rPr lang="en-US" sz="1050" dirty="0">
                <a:latin typeface="Aptos" panose="020B0004020202020204" pitchFamily="34" charset="0"/>
              </a:rPr>
              <a:t> is the value placed on a property for tax purposes, determined by the county assessor.</a:t>
            </a:r>
          </a:p>
          <a:p>
            <a:pPr marL="671513" lvl="1" indent="-228600">
              <a:buFont typeface="Arial" panose="020B0604020202020204" pitchFamily="34" charset="0"/>
              <a:buChar char="•"/>
            </a:pPr>
            <a:r>
              <a:rPr lang="en-US" sz="1050" dirty="0">
                <a:latin typeface="Aptos" panose="020B0004020202020204" pitchFamily="34" charset="0"/>
              </a:rPr>
              <a:t>Assessed value is usually based on market value, but </a:t>
            </a:r>
            <a:r>
              <a:rPr lang="en-US" sz="1050" b="1" dirty="0">
                <a:latin typeface="Aptos" panose="020B0004020202020204" pitchFamily="34" charset="0"/>
              </a:rPr>
              <a:t>may be reduced</a:t>
            </a:r>
            <a:r>
              <a:rPr lang="en-US" sz="1050" dirty="0">
                <a:latin typeface="Aptos" panose="020B0004020202020204" pitchFamily="34" charset="0"/>
              </a:rPr>
              <a:t> if the property qualifies for exemptions such as:</a:t>
            </a:r>
          </a:p>
          <a:p>
            <a:pPr marL="1111250" lvl="2" indent="-228600">
              <a:buFont typeface="+mj-lt"/>
              <a:buAutoNum type="arabicPeriod"/>
            </a:pPr>
            <a:r>
              <a:rPr lang="en-US" sz="1050" b="1" dirty="0">
                <a:latin typeface="Aptos" panose="020B0004020202020204" pitchFamily="34" charset="0"/>
              </a:rPr>
              <a:t>Senior or disabled person exemption</a:t>
            </a:r>
            <a:endParaRPr lang="en-US" sz="1050" dirty="0">
              <a:latin typeface="Aptos" panose="020B0004020202020204" pitchFamily="34" charset="0"/>
            </a:endParaRPr>
          </a:p>
          <a:p>
            <a:pPr marL="1111250" lvl="2" indent="-228600">
              <a:buFont typeface="+mj-lt"/>
              <a:buAutoNum type="arabicPeriod"/>
            </a:pPr>
            <a:r>
              <a:rPr lang="en-US" sz="1050" b="1" dirty="0">
                <a:latin typeface="Aptos" panose="020B0004020202020204" pitchFamily="34" charset="0"/>
              </a:rPr>
              <a:t>Current use program</a:t>
            </a:r>
            <a:endParaRPr lang="en-US" sz="1050" dirty="0">
              <a:latin typeface="Aptos" panose="020B0004020202020204" pitchFamily="34" charset="0"/>
            </a:endParaRPr>
          </a:p>
          <a:p>
            <a:pPr marL="1111250" lvl="2" indent="-228600">
              <a:buFont typeface="+mj-lt"/>
              <a:buAutoNum type="arabicPeriod"/>
            </a:pPr>
            <a:r>
              <a:rPr lang="en-US" sz="1050" b="1" dirty="0">
                <a:latin typeface="Aptos" panose="020B0004020202020204" pitchFamily="34" charset="0"/>
              </a:rPr>
              <a:t>Historic property designation</a:t>
            </a:r>
            <a:endParaRPr lang="en-US" sz="1050" dirty="0">
              <a:latin typeface="Aptos" panose="020B0004020202020204" pitchFamily="34" charset="0"/>
            </a:endParaRPr>
          </a:p>
          <a:p>
            <a:endParaRPr lang="en-US" sz="1050" dirty="0">
              <a:latin typeface="Aptos" panose="020B0004020202020204" pitchFamily="34" charset="0"/>
            </a:endParaRPr>
          </a:p>
          <a:p>
            <a:pPr marL="0" indent="0">
              <a:buFont typeface="Arial" panose="020B0604020202020204" pitchFamily="34" charset="0"/>
              <a:buNone/>
            </a:pPr>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C33B695-5F41-5CEC-D433-D7322F7418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2194417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9029945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solidFill>
                <a:schemeClr val="accent3"/>
              </a:solidFill>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56574882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8211162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5510160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u="sng"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5073849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72895191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41395925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6440195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118</a:t>
            </a:fld>
            <a:endParaRPr lang="en-US" sz="1050">
              <a:latin typeface="Aptos" panose="020B0004020202020204" pitchFamily="34" charset="0"/>
            </a:endParaRPr>
          </a:p>
        </p:txBody>
      </p:sp>
    </p:spTree>
    <p:extLst>
      <p:ext uri="{BB962C8B-B14F-4D97-AF65-F5344CB8AC3E}">
        <p14:creationId xmlns:p14="http://schemas.microsoft.com/office/powerpoint/2010/main" val="41166498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A13C6D7F-08C0-49F3-84F4-DB5CFC4BD251}" type="slidenum">
              <a:rPr lang="en-US" sz="1050" smtClean="0">
                <a:latin typeface="Aptos" panose="020B0004020202020204" pitchFamily="34" charset="0"/>
              </a:rPr>
              <a:t>119</a:t>
            </a:fld>
            <a:endParaRPr lang="en-US" sz="1050">
              <a:latin typeface="Aptos" panose="020B0004020202020204" pitchFamily="34" charset="0"/>
            </a:endParaRPr>
          </a:p>
        </p:txBody>
      </p:sp>
    </p:spTree>
    <p:extLst>
      <p:ext uri="{BB962C8B-B14F-4D97-AF65-F5344CB8AC3E}">
        <p14:creationId xmlns:p14="http://schemas.microsoft.com/office/powerpoint/2010/main" val="2495182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3B9A9-8376-9315-55FE-89DFF6FC5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2C586-D316-FE36-2DA2-4F88921E6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D3224-459A-C368-6189-A802F8C5F8AA}"/>
              </a:ext>
            </a:extLst>
          </p:cNvPr>
          <p:cNvSpPr>
            <a:spLocks noGrp="1"/>
          </p:cNvSpPr>
          <p:nvPr>
            <p:ph type="body" idx="1"/>
          </p:nvPr>
        </p:nvSpPr>
        <p:spPr/>
        <p:txBody>
          <a:bodyPr/>
          <a:lstStyle/>
          <a:p>
            <a:pPr>
              <a:buNone/>
            </a:pPr>
            <a:r>
              <a:rPr lang="en-US" sz="1050" dirty="0">
                <a:latin typeface="Aptos" panose="020B0004020202020204" pitchFamily="34" charset="0"/>
              </a:rPr>
              <a:t>The County Treasurer plays a key role in the property tax system. Once the assessor has set values and the Board of Equalization has handled any appeals, the treasurer is responsible for </a:t>
            </a:r>
            <a:r>
              <a:rPr lang="en-US" sz="1050" b="1" dirty="0">
                <a:latin typeface="Aptos" panose="020B0004020202020204" pitchFamily="34" charset="0"/>
              </a:rPr>
              <a:t>billing, collecting, and distributing</a:t>
            </a:r>
            <a:r>
              <a:rPr lang="en-US" sz="1050" dirty="0">
                <a:latin typeface="Aptos" panose="020B0004020202020204" pitchFamily="34" charset="0"/>
              </a:rPr>
              <a:t> property taxes.</a:t>
            </a:r>
          </a:p>
          <a:p>
            <a:pPr marL="285750" indent="-285750">
              <a:buFont typeface="Arial" panose="020B0604020202020204" pitchFamily="34" charset="0"/>
              <a:buChar char="•"/>
            </a:pPr>
            <a:r>
              <a:rPr lang="en-US" sz="1050" dirty="0">
                <a:latin typeface="Aptos" panose="020B0004020202020204" pitchFamily="34" charset="0"/>
              </a:rPr>
              <a:t>Taxes are due in two halves: </a:t>
            </a:r>
            <a:r>
              <a:rPr lang="en-US" sz="1050" b="1" dirty="0">
                <a:latin typeface="Aptos" panose="020B0004020202020204" pitchFamily="34" charset="0"/>
              </a:rPr>
              <a:t>April 30 and October 31</a:t>
            </a:r>
            <a:r>
              <a:rPr lang="en-US" sz="1050" dirty="0">
                <a:latin typeface="Aptos" panose="020B0004020202020204" pitchFamily="34" charset="0"/>
              </a:rPr>
              <a:t>. </a:t>
            </a:r>
          </a:p>
          <a:p>
            <a:pPr marL="285750" indent="-285750">
              <a:buFont typeface="Arial" panose="020B0604020202020204" pitchFamily="34" charset="0"/>
              <a:buChar char="•"/>
            </a:pPr>
            <a:r>
              <a:rPr lang="en-US" sz="1050" dirty="0">
                <a:latin typeface="Aptos" panose="020B0004020202020204" pitchFamily="34" charset="0"/>
              </a:rPr>
              <a:t>The treasurer’s office accepts payments, processes delinquencies, and can set up payment plans for struggling taxpayers. </a:t>
            </a:r>
          </a:p>
          <a:p>
            <a:pPr marL="285750" indent="-285750">
              <a:buFont typeface="Arial" panose="020B0604020202020204" pitchFamily="34" charset="0"/>
              <a:buChar char="•"/>
            </a:pPr>
            <a:r>
              <a:rPr lang="en-US" sz="1050" dirty="0">
                <a:latin typeface="Aptos" panose="020B0004020202020204" pitchFamily="34" charset="0"/>
              </a:rPr>
              <a:t>If taxes go unpaid for three years, the treasurer initiates foreclosure.</a:t>
            </a:r>
          </a:p>
          <a:p>
            <a:endParaRPr lang="en-US" sz="1050" dirty="0">
              <a:latin typeface="Aptos" panose="020B0004020202020204" pitchFamily="34" charset="0"/>
            </a:endParaRPr>
          </a:p>
          <a:p>
            <a:r>
              <a:rPr lang="en-US" sz="1050" dirty="0">
                <a:latin typeface="Aptos" panose="020B0004020202020204" pitchFamily="34" charset="0"/>
              </a:rPr>
              <a:t>In addition to property tax duties, the treasurer also </a:t>
            </a:r>
            <a:r>
              <a:rPr lang="en-US" sz="1050" b="1" dirty="0">
                <a:latin typeface="Aptos" panose="020B0004020202020204" pitchFamily="34" charset="0"/>
              </a:rPr>
              <a:t>invests county funds</a:t>
            </a:r>
            <a:r>
              <a:rPr lang="en-US" sz="1050" dirty="0">
                <a:latin typeface="Aptos" panose="020B0004020202020204" pitchFamily="34" charset="0"/>
              </a:rPr>
              <a:t>, ensuring cash is available for local governments to operate throughout the year.</a:t>
            </a:r>
          </a:p>
          <a:p>
            <a:pPr marL="0" indent="0">
              <a:buFont typeface="Arial" panose="020B0604020202020204" pitchFamily="34" charset="0"/>
              <a:buNone/>
            </a:pPr>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BF11CB0A-69E8-3DC5-15CD-DFF916BB3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710371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Aptos" panose="020B0004020202020204" pitchFamily="34" charset="0"/>
              </a:rPr>
              <a:t>Administrative appeals provide an </a:t>
            </a:r>
            <a:r>
              <a:rPr lang="en-US" sz="1050" b="1" dirty="0">
                <a:latin typeface="Aptos" panose="020B0004020202020204" pitchFamily="34" charset="0"/>
              </a:rPr>
              <a:t>inexpensive</a:t>
            </a:r>
            <a:r>
              <a:rPr lang="en-US" sz="1050" dirty="0">
                <a:latin typeface="Aptos" panose="020B0004020202020204" pitchFamily="34" charset="0"/>
              </a:rPr>
              <a:t> and </a:t>
            </a:r>
            <a:r>
              <a:rPr lang="en-US" sz="1050" b="1" dirty="0">
                <a:latin typeface="Aptos" panose="020B0004020202020204" pitchFamily="34" charset="0"/>
              </a:rPr>
              <a:t>simplified</a:t>
            </a:r>
            <a:r>
              <a:rPr lang="en-US" sz="1050" dirty="0">
                <a:latin typeface="Aptos" panose="020B0004020202020204" pitchFamily="34" charset="0"/>
              </a:rPr>
              <a:t> process for taxpayers.</a:t>
            </a:r>
          </a:p>
          <a:p>
            <a:r>
              <a:rPr lang="en-US" sz="1050" dirty="0">
                <a:latin typeface="Aptos" panose="020B0004020202020204" pitchFamily="34" charset="0"/>
              </a:rPr>
              <a:t>These are </a:t>
            </a:r>
            <a:r>
              <a:rPr lang="en-US" sz="1050" b="1" dirty="0">
                <a:latin typeface="Aptos" panose="020B0004020202020204" pitchFamily="34" charset="0"/>
              </a:rPr>
              <a:t>quasi-judicial</a:t>
            </a:r>
            <a:r>
              <a:rPr lang="en-US" sz="1050" dirty="0">
                <a:latin typeface="Aptos" panose="020B0004020202020204" pitchFamily="34" charset="0"/>
              </a:rPr>
              <a:t> proceedings where </a:t>
            </a:r>
            <a:r>
              <a:rPr lang="en-US" sz="1050" b="1" dirty="0">
                <a:latin typeface="Aptos" panose="020B0004020202020204" pitchFamily="34" charset="0"/>
              </a:rPr>
              <a:t>boards</a:t>
            </a:r>
            <a:r>
              <a:rPr lang="en-US" sz="1050" dirty="0">
                <a:latin typeface="Aptos" panose="020B0004020202020204" pitchFamily="34" charset="0"/>
              </a:rPr>
              <a:t> offer an </a:t>
            </a:r>
            <a:r>
              <a:rPr lang="en-US" sz="1050" b="1" dirty="0">
                <a:latin typeface="Aptos" panose="020B0004020202020204" pitchFamily="34" charset="0"/>
              </a:rPr>
              <a:t>impartial hearing environment</a:t>
            </a:r>
            <a:r>
              <a:rPr lang="en-US" sz="1050" dirty="0">
                <a:latin typeface="Aptos" panose="020B0004020202020204" pitchFamily="34" charset="0"/>
              </a:rPr>
              <a:t> to ensure </a:t>
            </a:r>
            <a:r>
              <a:rPr lang="en-US" sz="1050" b="1" dirty="0">
                <a:latin typeface="Aptos" panose="020B0004020202020204" pitchFamily="34" charset="0"/>
              </a:rPr>
              <a:t>due process</a:t>
            </a:r>
            <a:r>
              <a:rPr lang="en-US" sz="1050" dirty="0">
                <a:latin typeface="Aptos" panose="020B0004020202020204" pitchFamily="34" charset="0"/>
              </a:rPr>
              <a:t> and </a:t>
            </a:r>
            <a:r>
              <a:rPr lang="en-US" sz="1050" b="1" dirty="0">
                <a:latin typeface="Aptos" panose="020B0004020202020204" pitchFamily="34" charset="0"/>
              </a:rPr>
              <a:t>fair decisions</a:t>
            </a:r>
            <a:r>
              <a:rPr lang="en-US" sz="1050" dirty="0">
                <a:latin typeface="Aptos" panose="020B0004020202020204" pitchFamily="34" charset="0"/>
              </a:rPr>
              <a:t> for both parties.</a:t>
            </a:r>
          </a:p>
          <a:p>
            <a:endParaRPr lang="en-US" sz="1050" dirty="0">
              <a:latin typeface="Aptos" panose="020B0004020202020204" pitchFamily="34" charset="0"/>
            </a:endParaRPr>
          </a:p>
          <a:p>
            <a:r>
              <a:rPr lang="en-US" sz="1050" dirty="0">
                <a:latin typeface="Aptos" panose="020B0004020202020204" pitchFamily="34" charset="0"/>
              </a:rPr>
              <a:t>The Board's jurisdiction includes appeals related to Assessor determinations, such as:</a:t>
            </a:r>
          </a:p>
          <a:p>
            <a:pPr marL="171450" indent="-171450">
              <a:buFont typeface="Arial" panose="020B0604020202020204" pitchFamily="34" charset="0"/>
              <a:buChar char="•"/>
            </a:pPr>
            <a:r>
              <a:rPr lang="en-US" sz="1050" dirty="0">
                <a:latin typeface="Aptos" panose="020B0004020202020204" pitchFamily="34" charset="0"/>
              </a:rPr>
              <a:t>Changes in real and personal property values (RCW 84.48.010)</a:t>
            </a:r>
          </a:p>
          <a:p>
            <a:pPr marL="171450" indent="-171450">
              <a:buFont typeface="Arial" panose="020B0604020202020204" pitchFamily="34" charset="0"/>
              <a:buChar char="•"/>
            </a:pPr>
            <a:r>
              <a:rPr lang="en-US" sz="1050" dirty="0">
                <a:latin typeface="Aptos" panose="020B0004020202020204" pitchFamily="34" charset="0"/>
              </a:rPr>
              <a:t>Denials of senior citizen or disabled person exemptions (RCW 84.36.385)</a:t>
            </a:r>
          </a:p>
          <a:p>
            <a:pPr marL="171450" indent="-171450">
              <a:buFont typeface="Arial" panose="020B0604020202020204" pitchFamily="34" charset="0"/>
              <a:buChar char="•"/>
            </a:pPr>
            <a:r>
              <a:rPr lang="en-US" sz="1050" dirty="0">
                <a:latin typeface="Aptos" panose="020B0004020202020204" pitchFamily="34" charset="0"/>
              </a:rPr>
              <a:t>Denials of home improvement exemptions (RCW 84.36.400)</a:t>
            </a:r>
          </a:p>
          <a:p>
            <a:pPr marL="171450" indent="-171450">
              <a:buFont typeface="Arial" panose="020B0604020202020204" pitchFamily="34" charset="0"/>
              <a:buChar char="•"/>
            </a:pPr>
            <a:r>
              <a:rPr lang="en-US" sz="1050" dirty="0">
                <a:latin typeface="Aptos" panose="020B0004020202020204" pitchFamily="34" charset="0"/>
              </a:rPr>
              <a:t>Decisions regarding historic property (RCW 84.26.130)</a:t>
            </a:r>
          </a:p>
          <a:p>
            <a:pPr marL="171450" indent="-171450">
              <a:buFont typeface="Arial" panose="020B0604020202020204" pitchFamily="34" charset="0"/>
              <a:buChar char="•"/>
            </a:pPr>
            <a:r>
              <a:rPr lang="en-US" sz="1050" dirty="0">
                <a:latin typeface="Aptos" panose="020B0004020202020204" pitchFamily="34" charset="0"/>
              </a:rPr>
              <a:t>Forest land classification determinations (RCW 84.33)</a:t>
            </a:r>
          </a:p>
          <a:p>
            <a:pPr marL="171450" indent="-171450">
              <a:buFont typeface="Arial" panose="020B0604020202020204" pitchFamily="34" charset="0"/>
              <a:buChar char="•"/>
            </a:pPr>
            <a:r>
              <a:rPr lang="en-US" sz="1050" dirty="0">
                <a:latin typeface="Aptos" panose="020B0004020202020204" pitchFamily="34" charset="0"/>
              </a:rPr>
              <a:t>Current use determinations (RCW 84.34)</a:t>
            </a:r>
          </a:p>
          <a:p>
            <a:pPr marL="171450" indent="-171450">
              <a:buFont typeface="Arial" panose="020B0604020202020204" pitchFamily="34" charset="0"/>
              <a:buChar char="•"/>
            </a:pPr>
            <a:r>
              <a:rPr lang="en-US" sz="1050" dirty="0">
                <a:latin typeface="Aptos" panose="020B0004020202020204" pitchFamily="34" charset="0"/>
              </a:rPr>
              <a:t>Destroyed property determinations of percentage of reduction (RCW 84.70.010)</a:t>
            </a:r>
          </a:p>
          <a:p>
            <a:pPr marL="171450" indent="-171450">
              <a:buFont typeface="Arial" panose="020B0604020202020204" pitchFamily="34" charset="0"/>
              <a:buChar char="•"/>
            </a:pPr>
            <a:r>
              <a:rPr lang="en-US" sz="1050" dirty="0">
                <a:latin typeface="Aptos" panose="020B0004020202020204" pitchFamily="34" charset="0"/>
              </a:rPr>
              <a:t>Claims for real or personal property tax exemptions (RCW 84.36.010)</a:t>
            </a:r>
          </a:p>
          <a:p>
            <a:endParaRPr lang="en-US" sz="1050" dirty="0">
              <a:latin typeface="Aptos" panose="020B0004020202020204" pitchFamily="34" charset="0"/>
            </a:endParaRPr>
          </a:p>
          <a:p>
            <a:r>
              <a:rPr lang="en-US" sz="1050" dirty="0">
                <a:latin typeface="Aptos" panose="020B0004020202020204" pitchFamily="34" charset="0"/>
              </a:rPr>
              <a:t>Must be directly appealed to Superior Court:</a:t>
            </a:r>
          </a:p>
          <a:p>
            <a:pPr marL="171450" indent="-171450">
              <a:buFont typeface="Arial" panose="020B0604020202020204" pitchFamily="34" charset="0"/>
              <a:buChar char="•"/>
            </a:pPr>
            <a:r>
              <a:rPr lang="en-US" sz="1050" dirty="0">
                <a:latin typeface="Aptos" panose="020B0004020202020204" pitchFamily="34" charset="0"/>
              </a:rPr>
              <a:t>Timberland application denial, Open Space Land Denial</a:t>
            </a:r>
          </a:p>
          <a:p>
            <a:pPr marL="171450" indent="-171450">
              <a:buFont typeface="Arial" panose="020B0604020202020204" pitchFamily="34" charset="0"/>
              <a:buChar char="•"/>
            </a:pPr>
            <a:r>
              <a:rPr lang="en-US" sz="1050" dirty="0">
                <a:latin typeface="Aptos" panose="020B0004020202020204" pitchFamily="34" charset="0"/>
              </a:rPr>
              <a:t>Destroyed property application</a:t>
            </a:r>
          </a:p>
          <a:p>
            <a:pPr marL="171450" indent="-171450">
              <a:buFont typeface="Arial" panose="020B0604020202020204" pitchFamily="34" charset="0"/>
              <a:buChar char="•"/>
            </a:pPr>
            <a:r>
              <a:rPr lang="en-US" sz="1050" dirty="0">
                <a:latin typeface="Aptos" panose="020B0004020202020204" pitchFamily="34" charset="0"/>
              </a:rPr>
              <a:t>Penalties and Interest, Additional or Compensating Tax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81065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76C16-F8FC-DEC8-6BF5-138C345AD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A7DB8-5134-EBC8-6386-6D3B863B2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68CD49-E9F2-EEFB-902C-54E74EF64B2E}"/>
              </a:ext>
            </a:extLst>
          </p:cNvPr>
          <p:cNvSpPr>
            <a:spLocks noGrp="1"/>
          </p:cNvSpPr>
          <p:nvPr>
            <p:ph type="body" idx="1"/>
          </p:nvPr>
        </p:nvSpPr>
        <p:spPr/>
        <p:txBody>
          <a:bodyPr/>
          <a:lstStyle/>
          <a:p>
            <a:pPr marL="228600" indent="-228600">
              <a:spcBef>
                <a:spcPct val="0"/>
              </a:spcBef>
              <a:buFont typeface="+mj-lt"/>
              <a:buAutoNum type="arabicPeriod"/>
            </a:pPr>
            <a:r>
              <a:rPr lang="en-US" sz="1050" dirty="0">
                <a:latin typeface="Aptos" panose="020B0004020202020204" pitchFamily="34" charset="0"/>
                <a:cs typeface="Times New Roman" panose="02020603050405020304" pitchFamily="18" charset="0"/>
              </a:rPr>
              <a:t>Exercises General Supervision (schedules reviews of practices and compliance with law, answers questions from BOE,</a:t>
            </a:r>
            <a:r>
              <a:rPr lang="en-US" sz="1050" baseline="0" dirty="0">
                <a:latin typeface="Aptos" panose="020B0004020202020204" pitchFamily="34" charset="0"/>
                <a:cs typeface="Times New Roman" panose="02020603050405020304" pitchFamily="18" charset="0"/>
              </a:rPr>
              <a:t> Taxpayers, Assessors)</a:t>
            </a:r>
          </a:p>
          <a:p>
            <a:pPr marL="228600" indent="-228600">
              <a:spcBef>
                <a:spcPct val="0"/>
              </a:spcBef>
              <a:buFont typeface="+mj-lt"/>
              <a:buAutoNum type="arabicPeriod"/>
            </a:pPr>
            <a:r>
              <a:rPr lang="en-US" sz="1050" baseline="0" dirty="0">
                <a:latin typeface="Aptos" panose="020B0004020202020204" pitchFamily="34" charset="0"/>
                <a:cs typeface="Times New Roman" panose="02020603050405020304" pitchFamily="18" charset="0"/>
              </a:rPr>
              <a:t>Decides questions of interpretation (RCW 84.08.080)</a:t>
            </a:r>
            <a:endParaRPr lang="en-US" sz="1050" dirty="0">
              <a:latin typeface="Aptos" panose="020B0004020202020204" pitchFamily="34" charset="0"/>
              <a:cs typeface="Times New Roman" panose="02020603050405020304" pitchFamily="18" charset="0"/>
            </a:endParaRPr>
          </a:p>
          <a:p>
            <a:pPr marL="228600" indent="-228600">
              <a:spcBef>
                <a:spcPct val="0"/>
              </a:spcBef>
              <a:buFont typeface="+mj-lt"/>
              <a:buAutoNum type="arabicPeriod"/>
            </a:pPr>
            <a:r>
              <a:rPr lang="en-US" sz="1050" dirty="0">
                <a:latin typeface="Aptos" panose="020B0004020202020204" pitchFamily="34" charset="0"/>
                <a:cs typeface="Times New Roman" panose="02020603050405020304" pitchFamily="18" charset="0"/>
              </a:rPr>
              <a:t>Provides training (Fundamentals, Basic,</a:t>
            </a:r>
            <a:r>
              <a:rPr lang="en-US" sz="1050" baseline="0" dirty="0">
                <a:latin typeface="Aptos" panose="020B0004020202020204" pitchFamily="34" charset="0"/>
                <a:cs typeface="Times New Roman" panose="02020603050405020304" pitchFamily="18" charset="0"/>
              </a:rPr>
              <a:t> Senior BOE Training, </a:t>
            </a:r>
            <a:r>
              <a:rPr lang="en-US" sz="1050" baseline="0" dirty="0" err="1">
                <a:latin typeface="Aptos" panose="020B0004020202020204" pitchFamily="34" charset="0"/>
                <a:cs typeface="Times New Roman" panose="02020603050405020304" pitchFamily="18" charset="0"/>
              </a:rPr>
              <a:t>ect</a:t>
            </a:r>
            <a:r>
              <a:rPr lang="en-US" sz="1050" baseline="0" dirty="0">
                <a:latin typeface="Aptos" panose="020B0004020202020204" pitchFamily="34" charset="0"/>
                <a:cs typeface="Times New Roman" panose="02020603050405020304" pitchFamily="18" charset="0"/>
              </a:rPr>
              <a:t>)</a:t>
            </a:r>
            <a:endParaRPr lang="en-US" sz="1050" dirty="0">
              <a:latin typeface="Aptos" panose="020B0004020202020204" pitchFamily="34" charset="0"/>
              <a:cs typeface="Times New Roman" panose="02020603050405020304" pitchFamily="18" charset="0"/>
            </a:endParaRPr>
          </a:p>
          <a:p>
            <a:pPr marL="228600" indent="-228600">
              <a:spcBef>
                <a:spcPct val="0"/>
              </a:spcBef>
              <a:buFont typeface="+mj-lt"/>
              <a:buAutoNum type="arabicPeriod"/>
            </a:pPr>
            <a:r>
              <a:rPr lang="en-US" sz="1050" dirty="0">
                <a:latin typeface="Aptos" panose="020B0004020202020204" pitchFamily="34" charset="0"/>
                <a:cs typeface="Times New Roman" panose="02020603050405020304" pitchFamily="18" charset="0"/>
              </a:rPr>
              <a:t>Creates &amp; maintains manuals (available on PTRC</a:t>
            </a:r>
            <a:r>
              <a:rPr lang="en-US" sz="1050" baseline="0" dirty="0">
                <a:latin typeface="Aptos" panose="020B0004020202020204" pitchFamily="34" charset="0"/>
                <a:cs typeface="Times New Roman" panose="02020603050405020304" pitchFamily="18" charset="0"/>
              </a:rPr>
              <a:t> for BOE’s)</a:t>
            </a:r>
            <a:endParaRPr lang="en-US" sz="1050" dirty="0">
              <a:latin typeface="Aptos" panose="020B0004020202020204" pitchFamily="34" charset="0"/>
              <a:cs typeface="Times New Roman" panose="02020603050405020304" pitchFamily="18" charset="0"/>
            </a:endParaRPr>
          </a:p>
          <a:p>
            <a:pPr marL="228600" indent="-228600">
              <a:spcBef>
                <a:spcPct val="0"/>
              </a:spcBef>
              <a:buFont typeface="+mj-lt"/>
              <a:buAutoNum type="arabicPeriod"/>
            </a:pPr>
            <a:r>
              <a:rPr lang="en-US" sz="1050" dirty="0">
                <a:latin typeface="Aptos" panose="020B0004020202020204" pitchFamily="34" charset="0"/>
                <a:cs typeface="Times New Roman" panose="02020603050405020304" pitchFamily="18" charset="0"/>
              </a:rPr>
              <a:t>Writes rules (available on leg.wa.gov)</a:t>
            </a:r>
          </a:p>
          <a:p>
            <a:pPr marL="228600" indent="-228600">
              <a:spcBef>
                <a:spcPct val="0"/>
              </a:spcBef>
              <a:buFont typeface="+mj-lt"/>
              <a:buAutoNum type="arabicPeriod"/>
            </a:pPr>
            <a:r>
              <a:rPr lang="en-US" sz="1050" dirty="0">
                <a:latin typeface="Aptos" panose="020B0004020202020204" pitchFamily="34" charset="0"/>
                <a:cs typeface="Times New Roman" panose="02020603050405020304" pitchFamily="18" charset="0"/>
              </a:rPr>
              <a:t>Reconvenes boards (WAC 458-14-127</a:t>
            </a:r>
            <a:r>
              <a:rPr lang="en-US" sz="1050" baseline="0" dirty="0">
                <a:latin typeface="Aptos" panose="020B0004020202020204" pitchFamily="34" charset="0"/>
                <a:cs typeface="Times New Roman" panose="02020603050405020304" pitchFamily="18" charset="0"/>
              </a:rPr>
              <a:t>)</a:t>
            </a:r>
            <a:endParaRPr lang="en-US" sz="1050" dirty="0">
              <a:latin typeface="Aptos" panose="020B0004020202020204" pitchFamily="34" charset="0"/>
              <a:cs typeface="Times New Roman" panose="02020603050405020304" pitchFamily="18" charset="0"/>
            </a:endParaRPr>
          </a:p>
          <a:p>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2AF9BFCB-3E05-461B-1B71-134D277B87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080039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15</a:t>
            </a:fld>
            <a:endParaRPr lang="en-US" sz="1050">
              <a:latin typeface="Aptos" panose="020B0004020202020204" pitchFamily="34" charset="0"/>
            </a:endParaRPr>
          </a:p>
        </p:txBody>
      </p:sp>
    </p:spTree>
    <p:extLst>
      <p:ext uri="{BB962C8B-B14F-4D97-AF65-F5344CB8AC3E}">
        <p14:creationId xmlns:p14="http://schemas.microsoft.com/office/powerpoint/2010/main" val="2721952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139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Why do I need to know about the levy process? </a:t>
            </a:r>
          </a:p>
          <a:p>
            <a:pPr marL="171450" marR="0" lvl="0" indent="-171450" algn="l" defTabSz="88139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Taxpayers often have questions about the amount of their property taxes and where their tax dollars go.</a:t>
            </a:r>
          </a:p>
          <a:p>
            <a:pPr marL="171450" marR="0" lvl="0" indent="-171450" algn="l" defTabSz="88139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Adjustments to assessed value generally result in a shift of the tax burden to other taxpayers in the district.</a:t>
            </a:r>
          </a:p>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There are two types of levies: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Regular Levies – Authorized by law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Excess Levies – Authorized by the voters </a:t>
            </a:r>
          </a:p>
          <a:p>
            <a:pPr marL="0" marR="0" lvl="0" indent="0" algn="l" defTabSz="914400" rtl="0" eaLnBrk="0" fontAlgn="base" latinLnBrk="0" hangingPunct="0">
              <a:lnSpc>
                <a:spcPct val="100000"/>
              </a:lnSpc>
              <a:spcBef>
                <a:spcPct val="30000"/>
              </a:spcBef>
              <a:spcAft>
                <a:spcPct val="0"/>
              </a:spcAft>
              <a:buClrTx/>
              <a:buSzTx/>
              <a:buFont typeface="+mj-lt"/>
              <a:buNone/>
              <a:defRPr/>
            </a:pPr>
            <a:endPar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mj-lt"/>
              <a:buNone/>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The simple levy process begins with two players, taxpayers and taxing districts:</a:t>
            </a:r>
          </a:p>
          <a:p>
            <a:pPr marL="228600" indent="-228600">
              <a:buFont typeface="+mj-lt"/>
              <a:buAutoNum type="arabicPeriod"/>
              <a:defRPr/>
            </a:pPr>
            <a:r>
              <a:rPr lang="en-US" sz="1050" b="1" dirty="0">
                <a:latin typeface="Aptos" panose="020B0004020202020204" pitchFamily="34" charset="0"/>
                <a:cs typeface="Times New Roman" panose="02020603050405020304" pitchFamily="18" charset="0"/>
              </a:rPr>
              <a:t>For the taxpayers:</a:t>
            </a:r>
          </a:p>
          <a:p>
            <a:pPr marL="671513" lvl="1" indent="-228600">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We need the assessed value of their parcels</a:t>
            </a:r>
            <a:r>
              <a:rPr lang="en-US" sz="1050" baseline="0" dirty="0">
                <a:latin typeface="Aptos" panose="020B0004020202020204" pitchFamily="34" charset="0"/>
                <a:cs typeface="Times New Roman" panose="02020603050405020304" pitchFamily="18" charset="0"/>
              </a:rPr>
              <a:t> (provided by</a:t>
            </a:r>
            <a:r>
              <a:rPr lang="en-US" sz="1050" dirty="0">
                <a:latin typeface="Aptos" panose="020B0004020202020204" pitchFamily="34" charset="0"/>
                <a:cs typeface="Times New Roman" panose="02020603050405020304" pitchFamily="18" charset="0"/>
              </a:rPr>
              <a:t> Assessors).</a:t>
            </a:r>
          </a:p>
          <a:p>
            <a:pPr marL="228600" indent="-228600">
              <a:buFont typeface="+mj-lt"/>
              <a:buAutoNum type="arabicPeriod"/>
              <a:defRPr/>
            </a:pPr>
            <a:r>
              <a:rPr lang="en-US" sz="1050" b="1" dirty="0">
                <a:latin typeface="Aptos" panose="020B0004020202020204" pitchFamily="34" charset="0"/>
                <a:cs typeface="Times New Roman" panose="02020603050405020304" pitchFamily="18" charset="0"/>
              </a:rPr>
              <a:t>For the taxing districts:</a:t>
            </a:r>
            <a:r>
              <a:rPr lang="en-US" sz="1050" dirty="0">
                <a:latin typeface="Aptos" panose="020B0004020202020204" pitchFamily="34" charset="0"/>
                <a:cs typeface="Times New Roman" panose="02020603050405020304" pitchFamily="18" charset="0"/>
              </a:rPr>
              <a:t> </a:t>
            </a:r>
          </a:p>
          <a:p>
            <a:pPr marL="671513" lvl="1" indent="-228600">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We need the budget</a:t>
            </a:r>
            <a:r>
              <a:rPr lang="en-US" sz="1050" baseline="0" dirty="0">
                <a:latin typeface="Aptos" panose="020B0004020202020204" pitchFamily="34" charset="0"/>
                <a:cs typeface="Times New Roman" panose="02020603050405020304" pitchFamily="18" charset="0"/>
              </a:rPr>
              <a:t> or the </a:t>
            </a:r>
            <a:r>
              <a:rPr lang="en-US" sz="1050" dirty="0">
                <a:latin typeface="Aptos" panose="020B0004020202020204" pitchFamily="34" charset="0"/>
                <a:cs typeface="Times New Roman" panose="02020603050405020304" pitchFamily="18" charset="0"/>
              </a:rPr>
              <a:t>amount of funds to be raised through the levying of property taxes. </a:t>
            </a:r>
          </a:p>
          <a:p>
            <a:pPr marL="671513" lvl="1" indent="-228600">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This is the amount a taxing district requires to operate for the year.</a:t>
            </a:r>
            <a:r>
              <a:rPr lang="en-US" sz="1050" baseline="0" dirty="0">
                <a:latin typeface="Aptos" panose="020B0004020202020204" pitchFamily="34" charset="0"/>
                <a:cs typeface="Times New Roman" panose="02020603050405020304" pitchFamily="18" charset="0"/>
              </a:rPr>
              <a:t> T</a:t>
            </a:r>
            <a:r>
              <a:rPr lang="en-US" sz="1050" dirty="0">
                <a:latin typeface="Aptos" panose="020B0004020202020204" pitchFamily="34" charset="0"/>
                <a:cs typeface="Times New Roman" panose="02020603050405020304" pitchFamily="18" charset="0"/>
              </a:rPr>
              <a:t>axing districts provide the budget information.</a:t>
            </a:r>
          </a:p>
          <a:p>
            <a:pPr marL="671513" marR="0" lvl="1"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endPar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16</a:t>
            </a:fld>
            <a:endParaRPr lang="en-US" sz="1050">
              <a:latin typeface="Aptos" panose="020B0004020202020204" pitchFamily="34" charset="0"/>
            </a:endParaRPr>
          </a:p>
        </p:txBody>
      </p:sp>
    </p:spTree>
    <p:extLst>
      <p:ext uri="{BB962C8B-B14F-4D97-AF65-F5344CB8AC3E}">
        <p14:creationId xmlns:p14="http://schemas.microsoft.com/office/powerpoint/2010/main" val="199285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auto" latinLnBrk="0" hangingPunct="0">
              <a:lnSpc>
                <a:spcPct val="100000"/>
              </a:lnSpc>
              <a:spcBef>
                <a:spcPct val="0"/>
              </a:spcBef>
              <a:spcAft>
                <a:spcPct val="0"/>
              </a:spcAft>
              <a:buClr>
                <a:schemeClr val="tx1">
                  <a:lumMod val="50000"/>
                  <a:lumOff val="50000"/>
                </a:schemeClr>
              </a:buClr>
              <a:buSzTx/>
              <a:buFont typeface="Wingdings" pitchFamily="2" charset="2"/>
              <a:buNone/>
              <a:defRPr/>
            </a:pPr>
            <a:r>
              <a:rPr kumimoji="0" lang="en-US" alt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Times New Roman" panose="02020603050405020304" pitchFamily="18" charset="0"/>
              </a:rPr>
              <a:t>In the simple levy process, a taxing district’s budget and assessed value are used to calculate a levy rate. </a:t>
            </a:r>
          </a:p>
          <a:p>
            <a:pPr fontAlgn="auto">
              <a:spcBef>
                <a:spcPct val="0"/>
              </a:spcBef>
              <a:buClr>
                <a:schemeClr val="tx1">
                  <a:lumMod val="50000"/>
                  <a:lumOff val="50000"/>
                </a:schemeClr>
              </a:buClr>
              <a:buFont typeface="Wingdings" pitchFamily="2" charset="2"/>
              <a:buNone/>
              <a:defRPr/>
            </a:pPr>
            <a:endParaRPr lang="en-US" sz="1050" b="1" dirty="0">
              <a:latin typeface="Aptos" panose="020B0004020202020204" pitchFamily="34" charset="0"/>
              <a:cs typeface="Times New Roman" panose="02020603050405020304" pitchFamily="18" charset="0"/>
            </a:endParaRPr>
          </a:p>
          <a:p>
            <a:pPr fontAlgn="auto">
              <a:spcBef>
                <a:spcPct val="0"/>
              </a:spcBef>
              <a:buClr>
                <a:schemeClr val="tx1">
                  <a:lumMod val="50000"/>
                  <a:lumOff val="50000"/>
                </a:schemeClr>
              </a:buClr>
              <a:buFont typeface="Wingdings" pitchFamily="2" charset="2"/>
              <a:buNone/>
              <a:defRPr/>
            </a:pPr>
            <a:r>
              <a:rPr lang="en-US" sz="1050" b="1" dirty="0">
                <a:latin typeface="Aptos" panose="020B0004020202020204" pitchFamily="34" charset="0"/>
                <a:cs typeface="Times New Roman" panose="02020603050405020304" pitchFamily="18" charset="0"/>
              </a:rPr>
              <a:t>How do we calculate the levy rate? </a:t>
            </a:r>
          </a:p>
          <a:p>
            <a:pPr marL="171450" indent="-171450" fontAlgn="auto">
              <a:spcBef>
                <a:spcPct val="0"/>
              </a:spcBef>
              <a:buClr>
                <a:schemeClr val="tx1">
                  <a:lumMod val="50000"/>
                  <a:lumOff val="50000"/>
                </a:schemeClr>
              </a:buClr>
              <a:buFont typeface="Arial" panose="020B0604020202020204" pitchFamily="34" charset="0"/>
              <a:buChar char="•"/>
              <a:defRPr/>
            </a:pPr>
            <a:r>
              <a:rPr lang="en-US" sz="1050" b="0" dirty="0">
                <a:latin typeface="Aptos" panose="020B0004020202020204" pitchFamily="34" charset="0"/>
                <a:cs typeface="Times New Roman" panose="02020603050405020304" pitchFamily="18" charset="0"/>
              </a:rPr>
              <a:t>The taxing district’s final levy amount is divided by the value of </a:t>
            </a:r>
            <a:r>
              <a:rPr lang="en-US" sz="1050" b="0" u="none" dirty="0">
                <a:latin typeface="Aptos" panose="020B0004020202020204" pitchFamily="34" charset="0"/>
                <a:cs typeface="Times New Roman" panose="02020603050405020304" pitchFamily="18" charset="0"/>
              </a:rPr>
              <a:t>all</a:t>
            </a:r>
            <a:r>
              <a:rPr lang="en-US" sz="1050" b="0" dirty="0">
                <a:latin typeface="Aptos" panose="020B0004020202020204" pitchFamily="34" charset="0"/>
                <a:cs typeface="Times New Roman" panose="02020603050405020304" pitchFamily="18" charset="0"/>
              </a:rPr>
              <a:t> taxable parcels in the district which then equals the levy</a:t>
            </a:r>
            <a:r>
              <a:rPr lang="en-US" sz="1050" b="0" baseline="0" dirty="0">
                <a:latin typeface="Aptos" panose="020B0004020202020204" pitchFamily="34" charset="0"/>
                <a:cs typeface="Times New Roman" panose="02020603050405020304" pitchFamily="18" charset="0"/>
              </a:rPr>
              <a:t> </a:t>
            </a:r>
            <a:r>
              <a:rPr lang="en-US" sz="1050" b="0" dirty="0">
                <a:latin typeface="Aptos" panose="020B0004020202020204" pitchFamily="34" charset="0"/>
                <a:cs typeface="Times New Roman" panose="02020603050405020304" pitchFamily="18" charset="0"/>
              </a:rPr>
              <a:t>rate for the district.</a:t>
            </a:r>
          </a:p>
          <a:p>
            <a:pPr marL="171450" indent="-171450" fontAlgn="auto">
              <a:spcBef>
                <a:spcPct val="0"/>
              </a:spcBef>
              <a:buClr>
                <a:schemeClr val="tx1">
                  <a:lumMod val="50000"/>
                  <a:lumOff val="50000"/>
                </a:schemeClr>
              </a:buClr>
              <a:buFont typeface="Arial" panose="020B0604020202020204" pitchFamily="34" charset="0"/>
              <a:buChar char="•"/>
              <a:defRPr/>
            </a:pPr>
            <a:r>
              <a:rPr lang="en-US" sz="1050" b="0" dirty="0">
                <a:latin typeface="Aptos" panose="020B0004020202020204" pitchFamily="34" charset="0"/>
                <a:cs typeface="Times New Roman" panose="02020603050405020304" pitchFamily="18" charset="0"/>
              </a:rPr>
              <a:t>The levy rate is expressed in terms of dollars and cents per $1,000 of assessed value.</a:t>
            </a:r>
          </a:p>
          <a:p>
            <a:pPr marL="171450" indent="-171450" fontAlgn="auto">
              <a:spcBef>
                <a:spcPct val="0"/>
              </a:spcBef>
              <a:buClr>
                <a:schemeClr val="tx1">
                  <a:lumMod val="50000"/>
                  <a:lumOff val="50000"/>
                </a:schemeClr>
              </a:buClr>
              <a:buFont typeface="Arial" panose="020B0604020202020204" pitchFamily="34" charset="0"/>
              <a:buChar char="•"/>
              <a:defRPr/>
            </a:pPr>
            <a:endParaRPr lang="en-US" sz="1050" b="0" dirty="0">
              <a:latin typeface="Aptos" panose="020B0004020202020204" pitchFamily="34" charset="0"/>
              <a:cs typeface="Times New Roman" panose="02020603050405020304" pitchFamily="18" charset="0"/>
            </a:endParaRPr>
          </a:p>
          <a:p>
            <a:pPr>
              <a:defRPr/>
            </a:pPr>
            <a:r>
              <a:rPr lang="en-US" sz="1050" b="1" dirty="0">
                <a:latin typeface="Aptos" panose="020B0004020202020204" pitchFamily="34" charset="0"/>
              </a:rPr>
              <a:t>How is the property tax dollar amount for an individual parcel calculated?</a:t>
            </a:r>
          </a:p>
          <a:p>
            <a:pPr marL="171450" indent="-171450">
              <a:buFont typeface="Arial" panose="020B0604020202020204" pitchFamily="34" charset="0"/>
              <a:buChar char="•"/>
              <a:defRPr/>
            </a:pPr>
            <a:r>
              <a:rPr lang="en-US" sz="1050" dirty="0">
                <a:latin typeface="Aptos" panose="020B0004020202020204" pitchFamily="34" charset="0"/>
              </a:rPr>
              <a:t>The parcel’s taxable value multiplied by the taxing district’s levy rate equals the dollar amount of property tax for that parcel. </a:t>
            </a:r>
          </a:p>
          <a:p>
            <a:pPr>
              <a:defRPr/>
            </a:pPr>
            <a:endParaRPr lang="en-US" sz="1050" dirty="0">
              <a:latin typeface="Aptos" panose="020B0004020202020204" pitchFamily="34" charset="0"/>
              <a:cs typeface="Times New Roman" panose="02020603050405020304" pitchFamily="18" charset="0"/>
            </a:endParaRPr>
          </a:p>
          <a:p>
            <a:pPr>
              <a:defRPr/>
            </a:pPr>
            <a:r>
              <a:rPr lang="en-US" sz="1050" dirty="0">
                <a:latin typeface="Aptos" panose="020B0004020202020204" pitchFamily="34" charset="0"/>
                <a:cs typeface="Times New Roman" panose="02020603050405020304" pitchFamily="18" charset="0"/>
              </a:rPr>
              <a:t>How do exemptions affect the levy rate?</a:t>
            </a:r>
          </a:p>
          <a:p>
            <a:pPr marL="171450" indent="-171450">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More exemptions=higher levy rate;</a:t>
            </a:r>
            <a:r>
              <a:rPr lang="en-US" sz="1050" baseline="0" dirty="0">
                <a:latin typeface="Aptos" panose="020B0004020202020204" pitchFamily="34" charset="0"/>
                <a:cs typeface="Times New Roman" panose="02020603050405020304" pitchFamily="18" charset="0"/>
              </a:rPr>
              <a:t> </a:t>
            </a:r>
            <a:r>
              <a:rPr lang="en-US" sz="1050" dirty="0">
                <a:latin typeface="Aptos" panose="020B0004020202020204" pitchFamily="34" charset="0"/>
                <a:cs typeface="Times New Roman" panose="02020603050405020304" pitchFamily="18" charset="0"/>
              </a:rPr>
              <a:t>shifts the tax burden to non-exempt properties.</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17</a:t>
            </a:fld>
            <a:endParaRPr lang="en-US" sz="1050">
              <a:latin typeface="Aptos" panose="020B0004020202020204" pitchFamily="34" charset="0"/>
            </a:endParaRPr>
          </a:p>
        </p:txBody>
      </p:sp>
    </p:spTree>
    <p:extLst>
      <p:ext uri="{BB962C8B-B14F-4D97-AF65-F5344CB8AC3E}">
        <p14:creationId xmlns:p14="http://schemas.microsoft.com/office/powerpoint/2010/main" val="2700546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latin typeface="Aptos" panose="020B0004020202020204" pitchFamily="34" charset="0"/>
              </a:rPr>
              <a:t>When hearings occur after the Assessor has certified the tax roll to the Treasurer the following may occur:</a:t>
            </a:r>
          </a:p>
          <a:p>
            <a:pPr marL="171450" indent="-171450">
              <a:buFont typeface="Arial" panose="020B0604020202020204" pitchFamily="34" charset="0"/>
              <a:buChar char="•"/>
            </a:pPr>
            <a:r>
              <a:rPr lang="en-US" sz="1050" dirty="0">
                <a:latin typeface="Aptos" panose="020B0004020202020204" pitchFamily="34" charset="0"/>
              </a:rPr>
              <a:t>Appeal hearings will be held after the tax roll has been certified and there is no way to correct the roll.</a:t>
            </a:r>
          </a:p>
          <a:p>
            <a:pPr marL="171450" indent="-171450">
              <a:buFont typeface="Arial" panose="020B0604020202020204" pitchFamily="34" charset="0"/>
              <a:buChar char="•"/>
            </a:pPr>
            <a:r>
              <a:rPr lang="en-US" sz="1050" dirty="0">
                <a:latin typeface="Aptos" panose="020B0004020202020204" pitchFamily="34" charset="0"/>
              </a:rPr>
              <a:t>Taxing districts may lose funds since the levy rate is determined and applied to incorrect taxable value amounts for their district.</a:t>
            </a:r>
          </a:p>
          <a:p>
            <a:pPr marL="171450" indent="-171450">
              <a:buFont typeface="Arial" panose="020B0604020202020204" pitchFamily="34" charset="0"/>
              <a:buChar char="•"/>
            </a:pPr>
            <a:r>
              <a:rPr lang="en-US" sz="1050" dirty="0">
                <a:latin typeface="Aptos" panose="020B0004020202020204" pitchFamily="34" charset="0"/>
              </a:rPr>
              <a:t>Taxpayers may have to pay their property taxes on an assessment that is not correct and wait for a refund.</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18</a:t>
            </a:fld>
            <a:endParaRPr lang="en-US" sz="1050">
              <a:latin typeface="Aptos" panose="020B0004020202020204" pitchFamily="34" charset="0"/>
            </a:endParaRPr>
          </a:p>
        </p:txBody>
      </p:sp>
    </p:spTree>
    <p:extLst>
      <p:ext uri="{BB962C8B-B14F-4D97-AF65-F5344CB8AC3E}">
        <p14:creationId xmlns:p14="http://schemas.microsoft.com/office/powerpoint/2010/main" val="1715458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32950-6791-7591-A107-E61B6F2AD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11511-7F38-C9DC-949C-2C2BD85E1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C99B8-027D-459B-24BF-2E00295DC5E5}"/>
              </a:ext>
            </a:extLst>
          </p:cNvPr>
          <p:cNvSpPr>
            <a:spLocks noGrp="1"/>
          </p:cNvSpPr>
          <p:nvPr>
            <p:ph type="body" idx="1"/>
          </p:nvPr>
        </p:nvSpPr>
        <p:spPr/>
        <p:txBody>
          <a:bodyPr/>
          <a:lstStyle/>
          <a:p>
            <a:pPr>
              <a:buFont typeface="Arial" panose="020B0604020202020204" pitchFamily="34" charset="0"/>
              <a:buNone/>
            </a:pPr>
            <a:r>
              <a:rPr lang="en-US" sz="1050" b="1" dirty="0">
                <a:latin typeface="Aptos" panose="020B0004020202020204" pitchFamily="34" charset="0"/>
              </a:rPr>
              <a:t>Example Scenario:</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Certified Taxable Value: </a:t>
            </a:r>
            <a:r>
              <a:rPr lang="en-US" sz="1050" b="1" dirty="0">
                <a:latin typeface="Aptos" panose="020B0004020202020204" pitchFamily="34" charset="0"/>
              </a:rPr>
              <a:t>$115,795,000</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Corrected Taxable Value (post-appeals): </a:t>
            </a:r>
            <a:r>
              <a:rPr lang="en-US" sz="1050" b="1" dirty="0">
                <a:latin typeface="Aptos" panose="020B0004020202020204" pitchFamily="34" charset="0"/>
              </a:rPr>
              <a:t>$102,000,000</a:t>
            </a:r>
            <a:endParaRPr lang="en-US" sz="1050" dirty="0">
              <a:latin typeface="Aptos" panose="020B0004020202020204" pitchFamily="34" charset="0"/>
            </a:endParaRPr>
          </a:p>
          <a:p>
            <a:pPr marL="742950" lvl="1" indent="-285750">
              <a:buFont typeface="Arial" panose="020B0604020202020204" pitchFamily="34" charset="0"/>
              <a:buChar char="•"/>
            </a:pPr>
            <a:r>
              <a:rPr lang="en-US" sz="1050" b="1" dirty="0">
                <a:latin typeface="Aptos" panose="020B0004020202020204" pitchFamily="34" charset="0"/>
              </a:rPr>
              <a:t>Difference:</a:t>
            </a:r>
            <a:r>
              <a:rPr lang="en-US" sz="1050" dirty="0">
                <a:latin typeface="Aptos" panose="020B0004020202020204" pitchFamily="34" charset="0"/>
              </a:rPr>
              <a:t> $13,795,000 in overestimated value</a:t>
            </a:r>
          </a:p>
          <a:p>
            <a:pPr>
              <a:buFont typeface="Arial" panose="020B0604020202020204" pitchFamily="34" charset="0"/>
              <a:buNone/>
            </a:pPr>
            <a:r>
              <a:rPr lang="en-US" sz="1050" b="1" dirty="0">
                <a:latin typeface="Aptos" panose="020B0004020202020204" pitchFamily="34" charset="0"/>
              </a:rPr>
              <a:t>If known earlier:</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District could have levied at </a:t>
            </a:r>
            <a:r>
              <a:rPr lang="en-US" sz="1050" b="1" dirty="0">
                <a:latin typeface="Aptos" panose="020B0004020202020204" pitchFamily="34" charset="0"/>
              </a:rPr>
              <a:t>$1.50 (maximum legal rate)</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Instead of the actual </a:t>
            </a:r>
            <a:r>
              <a:rPr lang="en-US" sz="1050" b="1" dirty="0">
                <a:latin typeface="Aptos" panose="020B0004020202020204" pitchFamily="34" charset="0"/>
              </a:rPr>
              <a:t>$1.48 levy rate</a:t>
            </a:r>
            <a:r>
              <a:rPr lang="en-US" sz="1050" dirty="0">
                <a:latin typeface="Aptos" panose="020B0004020202020204" pitchFamily="34" charset="0"/>
              </a:rPr>
              <a:t> based on inflated value</a:t>
            </a:r>
          </a:p>
          <a:p>
            <a:pPr>
              <a:buFont typeface="Arial" panose="020B0604020202020204" pitchFamily="34" charset="0"/>
              <a:buNone/>
            </a:pPr>
            <a:r>
              <a:rPr lang="en-US" sz="1050" b="1" dirty="0">
                <a:latin typeface="Aptos" panose="020B0004020202020204" pitchFamily="34" charset="0"/>
              </a:rPr>
              <a:t>Resulting Revenue Loss:</a:t>
            </a:r>
            <a:endParaRPr lang="en-US" sz="1050" dirty="0">
              <a:latin typeface="Aptos" panose="020B0004020202020204" pitchFamily="34" charset="0"/>
            </a:endParaRPr>
          </a:p>
          <a:p>
            <a:pPr marL="742950" lvl="1" indent="-285750">
              <a:buFont typeface="Arial" panose="020B0604020202020204" pitchFamily="34" charset="0"/>
              <a:buChar char="•"/>
            </a:pPr>
            <a:r>
              <a:rPr lang="en-US" sz="1050" b="1" dirty="0">
                <a:latin typeface="Aptos" panose="020B0004020202020204" pitchFamily="34" charset="0"/>
              </a:rPr>
              <a:t>Expected Levy (at max rate):</a:t>
            </a:r>
            <a:br>
              <a:rPr lang="en-US" sz="1050" dirty="0">
                <a:latin typeface="Aptos" panose="020B0004020202020204" pitchFamily="34" charset="0"/>
              </a:rPr>
            </a:br>
            <a:r>
              <a:rPr lang="en-US" sz="1050" dirty="0">
                <a:latin typeface="Aptos" panose="020B0004020202020204" pitchFamily="34" charset="0"/>
              </a:rPr>
              <a:t>$102,000,000 × $1.50 ÷ 1,000 = </a:t>
            </a:r>
            <a:r>
              <a:rPr lang="en-US" sz="1050" b="1" dirty="0">
                <a:latin typeface="Aptos" panose="020B0004020202020204" pitchFamily="34" charset="0"/>
              </a:rPr>
              <a:t>$153,000</a:t>
            </a:r>
            <a:endParaRPr lang="en-US" sz="1050" dirty="0">
              <a:latin typeface="Aptos" panose="020B0004020202020204" pitchFamily="34" charset="0"/>
            </a:endParaRPr>
          </a:p>
          <a:p>
            <a:pPr marL="742950" lvl="1" indent="-285750">
              <a:buFont typeface="Arial" panose="020B0604020202020204" pitchFamily="34" charset="0"/>
              <a:buChar char="•"/>
            </a:pPr>
            <a:r>
              <a:rPr lang="en-US" sz="1050" b="1" dirty="0">
                <a:latin typeface="Aptos" panose="020B0004020202020204" pitchFamily="34" charset="0"/>
              </a:rPr>
              <a:t>Actual Levy (at $1.48 rate):</a:t>
            </a:r>
            <a:br>
              <a:rPr lang="en-US" sz="1050" dirty="0">
                <a:latin typeface="Aptos" panose="020B0004020202020204" pitchFamily="34" charset="0"/>
              </a:rPr>
            </a:br>
            <a:r>
              <a:rPr lang="en-US" sz="1050" dirty="0">
                <a:latin typeface="Aptos" panose="020B0004020202020204" pitchFamily="34" charset="0"/>
              </a:rPr>
              <a:t>$102,000,000 × $1.48 ÷ 1,000 = </a:t>
            </a:r>
            <a:r>
              <a:rPr lang="en-US" sz="1050" b="1" dirty="0">
                <a:latin typeface="Aptos" panose="020B0004020202020204" pitchFamily="34" charset="0"/>
              </a:rPr>
              <a:t>$150,960</a:t>
            </a:r>
            <a:endParaRPr lang="en-US" sz="1050" dirty="0">
              <a:latin typeface="Aptos" panose="020B0004020202020204" pitchFamily="34" charset="0"/>
            </a:endParaRPr>
          </a:p>
          <a:p>
            <a:pPr marL="742950" lvl="1" indent="-285750">
              <a:buFont typeface="Arial" panose="020B0604020202020204" pitchFamily="34" charset="0"/>
              <a:buChar char="•"/>
            </a:pPr>
            <a:r>
              <a:rPr lang="en-US" sz="1050" b="1" dirty="0">
                <a:latin typeface="Aptos" panose="020B0004020202020204" pitchFamily="34" charset="0"/>
              </a:rPr>
              <a:t>Revenue Shortfall:</a:t>
            </a:r>
            <a:br>
              <a:rPr lang="en-US" sz="1050" dirty="0">
                <a:latin typeface="Aptos" panose="020B0004020202020204" pitchFamily="34" charset="0"/>
              </a:rPr>
            </a:br>
            <a:r>
              <a:rPr lang="en-US" sz="1050" dirty="0">
                <a:latin typeface="Aptos" panose="020B0004020202020204" pitchFamily="34" charset="0"/>
              </a:rPr>
              <a:t>$153,000 – $150,960 = </a:t>
            </a:r>
            <a:r>
              <a:rPr lang="en-US" sz="1050" b="1" dirty="0">
                <a:latin typeface="Aptos" panose="020B0004020202020204" pitchFamily="34" charset="0"/>
              </a:rPr>
              <a:t>$2,040</a:t>
            </a:r>
            <a:endParaRPr lang="en-US" sz="1050" dirty="0">
              <a:latin typeface="Aptos" panose="020B0004020202020204" pitchFamily="34" charset="0"/>
            </a:endParaRPr>
          </a:p>
          <a:p>
            <a:pPr>
              <a:buFont typeface="Arial" panose="020B0604020202020204" pitchFamily="34" charset="0"/>
              <a:buNone/>
            </a:pPr>
            <a:r>
              <a:rPr lang="en-US" sz="1050" b="1" dirty="0">
                <a:latin typeface="Aptos" panose="020B0004020202020204" pitchFamily="34" charset="0"/>
              </a:rPr>
              <a:t>Refunds Owed to Successful Appellants: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$1.48 × $13,795,000 ÷ 1,000 = </a:t>
            </a:r>
            <a:r>
              <a:rPr lang="en-US" sz="1050" b="1" dirty="0">
                <a:latin typeface="Aptos" panose="020B0004020202020204" pitchFamily="34" charset="0"/>
              </a:rPr>
              <a:t>$20,416</a:t>
            </a:r>
            <a:endParaRPr lang="en-US" sz="1050" dirty="0">
              <a:latin typeface="Aptos" panose="020B0004020202020204" pitchFamily="34" charset="0"/>
            </a:endParaRPr>
          </a:p>
          <a:p>
            <a:pPr marL="742950" lvl="1" indent="-285750">
              <a:buFont typeface="Arial" panose="020B0604020202020204" pitchFamily="34" charset="0"/>
              <a:buChar char="•"/>
            </a:pPr>
            <a:r>
              <a:rPr lang="en-US" sz="1050" b="1" dirty="0">
                <a:latin typeface="Aptos" panose="020B0004020202020204" pitchFamily="34" charset="0"/>
              </a:rPr>
              <a:t>Original Levy:</a:t>
            </a:r>
            <a:r>
              <a:rPr lang="en-US" sz="1050" dirty="0">
                <a:latin typeface="Aptos" panose="020B0004020202020204" pitchFamily="34" charset="0"/>
              </a:rPr>
              <a:t> $171,376</a:t>
            </a:r>
          </a:p>
          <a:p>
            <a:pPr marL="742950" lvl="1" indent="-285750">
              <a:buFont typeface="Arial" panose="020B0604020202020204" pitchFamily="34" charset="0"/>
              <a:buChar char="•"/>
            </a:pPr>
            <a:r>
              <a:rPr lang="en-US" sz="1050" b="1" dirty="0">
                <a:latin typeface="Aptos" panose="020B0004020202020204" pitchFamily="34" charset="0"/>
              </a:rPr>
              <a:t>Corrected Levy (after refunds):</a:t>
            </a:r>
            <a:r>
              <a:rPr lang="en-US" sz="1050" dirty="0">
                <a:latin typeface="Aptos" panose="020B0004020202020204" pitchFamily="34" charset="0"/>
              </a:rPr>
              <a:t> $171,376 – $20,416 = </a:t>
            </a:r>
            <a:r>
              <a:rPr lang="en-US" sz="1050" b="1" dirty="0">
                <a:latin typeface="Aptos" panose="020B0004020202020204" pitchFamily="34" charset="0"/>
              </a:rPr>
              <a:t>$150,960</a:t>
            </a:r>
            <a:endParaRPr lang="en-US" sz="1050" dirty="0">
              <a:latin typeface="Aptos" panose="020B0004020202020204" pitchFamily="34" charset="0"/>
            </a:endParaRPr>
          </a:p>
          <a:p>
            <a:pPr>
              <a:buFont typeface="Arial" panose="020B0604020202020204" pitchFamily="34" charset="0"/>
              <a:buNone/>
            </a:pPr>
            <a:r>
              <a:rPr lang="en-US" sz="1050" b="1" dirty="0">
                <a:latin typeface="Aptos" panose="020B0004020202020204" pitchFamily="34" charset="0"/>
              </a:rPr>
              <a:t>Bottom Line: </a:t>
            </a:r>
            <a:r>
              <a:rPr lang="en-US" sz="1050" dirty="0">
                <a:latin typeface="Aptos" panose="020B0004020202020204" pitchFamily="34" charset="0"/>
              </a:rPr>
              <a:t>The district collects </a:t>
            </a:r>
            <a:r>
              <a:rPr lang="en-US" sz="1050" b="1" dirty="0">
                <a:latin typeface="Aptos" panose="020B0004020202020204" pitchFamily="34" charset="0"/>
              </a:rPr>
              <a:t>$2,040 less</a:t>
            </a:r>
            <a:r>
              <a:rPr lang="en-US" sz="1050" dirty="0">
                <a:latin typeface="Aptos" panose="020B0004020202020204" pitchFamily="34" charset="0"/>
              </a:rPr>
              <a:t> than it would have under accurate value and levy conditions. Everyone pays based on an </a:t>
            </a:r>
            <a:r>
              <a:rPr lang="en-US" sz="1050" b="1" dirty="0">
                <a:latin typeface="Aptos" panose="020B0004020202020204" pitchFamily="34" charset="0"/>
              </a:rPr>
              <a:t>incorrect $1.48 rate</a:t>
            </a:r>
            <a:r>
              <a:rPr lang="en-US" sz="1050" dirty="0">
                <a:latin typeface="Aptos" panose="020B0004020202020204" pitchFamily="34" charset="0"/>
              </a:rPr>
              <a:t>, including taxpayers who didn’t appeal.</a:t>
            </a:r>
          </a:p>
          <a:p>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15D2FC35-3857-E66C-41AB-84DC71B11259}"/>
              </a:ext>
            </a:extLst>
          </p:cNvPr>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19</a:t>
            </a:fld>
            <a:endParaRPr lang="en-US" sz="1050">
              <a:latin typeface="Aptos" panose="020B0004020202020204" pitchFamily="34" charset="0"/>
            </a:endParaRPr>
          </a:p>
        </p:txBody>
      </p:sp>
    </p:spTree>
    <p:extLst>
      <p:ext uri="{BB962C8B-B14F-4D97-AF65-F5344CB8AC3E}">
        <p14:creationId xmlns:p14="http://schemas.microsoft.com/office/powerpoint/2010/main" val="382739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50695" fontAlgn="base">
              <a:spcBef>
                <a:spcPct val="0"/>
              </a:spcBef>
              <a:spcAft>
                <a:spcPct val="0"/>
              </a:spcAft>
              <a:buClr>
                <a:schemeClr val="tx1"/>
              </a:buClr>
              <a:defRPr/>
            </a:pPr>
            <a:endParaRPr lang="en-US" altLang="en-US" sz="1050" kern="1200" dirty="0">
              <a:solidFill>
                <a:schemeClr val="tx1"/>
              </a:solidFill>
              <a:latin typeface="Aptos" panose="020B00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4135263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063241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95118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22</a:t>
            </a:fld>
            <a:endParaRPr lang="en-US" sz="1050">
              <a:latin typeface="Aptos" panose="020B0004020202020204" pitchFamily="34" charset="0"/>
            </a:endParaRPr>
          </a:p>
        </p:txBody>
      </p:sp>
    </p:spTree>
    <p:extLst>
      <p:ext uri="{BB962C8B-B14F-4D97-AF65-F5344CB8AC3E}">
        <p14:creationId xmlns:p14="http://schemas.microsoft.com/office/powerpoint/2010/main" val="1524548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23</a:t>
            </a:fld>
            <a:endParaRPr lang="en-US" sz="1050">
              <a:latin typeface="Aptos" panose="020B0004020202020204" pitchFamily="34" charset="0"/>
            </a:endParaRPr>
          </a:p>
        </p:txBody>
      </p:sp>
    </p:spTree>
    <p:extLst>
      <p:ext uri="{BB962C8B-B14F-4D97-AF65-F5344CB8AC3E}">
        <p14:creationId xmlns:p14="http://schemas.microsoft.com/office/powerpoint/2010/main" val="700236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24</a:t>
            </a:fld>
            <a:endParaRPr lang="en-US" sz="1050">
              <a:latin typeface="Aptos" panose="020B0004020202020204" pitchFamily="34" charset="0"/>
            </a:endParaRPr>
          </a:p>
        </p:txBody>
      </p:sp>
    </p:spTree>
    <p:extLst>
      <p:ext uri="{BB962C8B-B14F-4D97-AF65-F5344CB8AC3E}">
        <p14:creationId xmlns:p14="http://schemas.microsoft.com/office/powerpoint/2010/main" val="394238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852688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26</a:t>
            </a:fld>
            <a:endParaRPr lang="en-US" sz="1050">
              <a:latin typeface="Aptos" panose="020B0004020202020204" pitchFamily="34" charset="0"/>
            </a:endParaRPr>
          </a:p>
        </p:txBody>
      </p:sp>
    </p:spTree>
    <p:extLst>
      <p:ext uri="{BB962C8B-B14F-4D97-AF65-F5344CB8AC3E}">
        <p14:creationId xmlns:p14="http://schemas.microsoft.com/office/powerpoint/2010/main" val="3217743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27</a:t>
            </a:fld>
            <a:endParaRPr lang="en-US" sz="1050">
              <a:latin typeface="Aptos" panose="020B0004020202020204" pitchFamily="34" charset="0"/>
            </a:endParaRPr>
          </a:p>
        </p:txBody>
      </p:sp>
    </p:spTree>
    <p:extLst>
      <p:ext uri="{BB962C8B-B14F-4D97-AF65-F5344CB8AC3E}">
        <p14:creationId xmlns:p14="http://schemas.microsoft.com/office/powerpoint/2010/main" val="1020871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28</a:t>
            </a:fld>
            <a:endParaRPr lang="en-US" sz="1050">
              <a:latin typeface="Aptos" panose="020B0004020202020204" pitchFamily="34" charset="0"/>
            </a:endParaRPr>
          </a:p>
        </p:txBody>
      </p:sp>
    </p:spTree>
    <p:extLst>
      <p:ext uri="{BB962C8B-B14F-4D97-AF65-F5344CB8AC3E}">
        <p14:creationId xmlns:p14="http://schemas.microsoft.com/office/powerpoint/2010/main" val="1762814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29</a:t>
            </a:fld>
            <a:endParaRPr lang="en-US" sz="1050">
              <a:latin typeface="Aptos" panose="020B0004020202020204" pitchFamily="34" charset="0"/>
            </a:endParaRPr>
          </a:p>
        </p:txBody>
      </p:sp>
    </p:spTree>
    <p:extLst>
      <p:ext uri="{BB962C8B-B14F-4D97-AF65-F5344CB8AC3E}">
        <p14:creationId xmlns:p14="http://schemas.microsoft.com/office/powerpoint/2010/main" val="418523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a:t>
            </a:fld>
            <a:endParaRPr lang="en-US" sz="1050">
              <a:latin typeface="Aptos" panose="020B0004020202020204" pitchFamily="34" charset="0"/>
            </a:endParaRPr>
          </a:p>
        </p:txBody>
      </p:sp>
    </p:spTree>
    <p:extLst>
      <p:ext uri="{BB962C8B-B14F-4D97-AF65-F5344CB8AC3E}">
        <p14:creationId xmlns:p14="http://schemas.microsoft.com/office/powerpoint/2010/main" val="3027634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30</a:t>
            </a:fld>
            <a:endParaRPr lang="en-US" sz="1050">
              <a:latin typeface="Aptos" panose="020B0004020202020204" pitchFamily="34" charset="0"/>
            </a:endParaRPr>
          </a:p>
        </p:txBody>
      </p:sp>
    </p:spTree>
    <p:extLst>
      <p:ext uri="{BB962C8B-B14F-4D97-AF65-F5344CB8AC3E}">
        <p14:creationId xmlns:p14="http://schemas.microsoft.com/office/powerpoint/2010/main" val="1284882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600807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32</a:t>
            </a:fld>
            <a:endParaRPr lang="en-US" sz="1050">
              <a:latin typeface="Aptos" panose="020B0004020202020204" pitchFamily="34" charset="0"/>
            </a:endParaRPr>
          </a:p>
        </p:txBody>
      </p:sp>
    </p:spTree>
    <p:extLst>
      <p:ext uri="{BB962C8B-B14F-4D97-AF65-F5344CB8AC3E}">
        <p14:creationId xmlns:p14="http://schemas.microsoft.com/office/powerpoint/2010/main" val="2992379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33</a:t>
            </a:fld>
            <a:endParaRPr lang="en-US" sz="1050">
              <a:latin typeface="Aptos" panose="020B0004020202020204" pitchFamily="34" charset="0"/>
            </a:endParaRPr>
          </a:p>
        </p:txBody>
      </p:sp>
    </p:spTree>
    <p:extLst>
      <p:ext uri="{BB962C8B-B14F-4D97-AF65-F5344CB8AC3E}">
        <p14:creationId xmlns:p14="http://schemas.microsoft.com/office/powerpoint/2010/main" val="1675585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34</a:t>
            </a:fld>
            <a:endParaRPr lang="en-US" sz="1050">
              <a:latin typeface="Aptos" panose="020B0004020202020204" pitchFamily="34" charset="0"/>
            </a:endParaRPr>
          </a:p>
        </p:txBody>
      </p:sp>
    </p:spTree>
    <p:extLst>
      <p:ext uri="{BB962C8B-B14F-4D97-AF65-F5344CB8AC3E}">
        <p14:creationId xmlns:p14="http://schemas.microsoft.com/office/powerpoint/2010/main" val="2475598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35</a:t>
            </a:fld>
            <a:endParaRPr lang="en-US" sz="1050">
              <a:latin typeface="Aptos" panose="020B0004020202020204" pitchFamily="34" charset="0"/>
            </a:endParaRPr>
          </a:p>
        </p:txBody>
      </p:sp>
    </p:spTree>
    <p:extLst>
      <p:ext uri="{BB962C8B-B14F-4D97-AF65-F5344CB8AC3E}">
        <p14:creationId xmlns:p14="http://schemas.microsoft.com/office/powerpoint/2010/main" val="3983294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36</a:t>
            </a:fld>
            <a:endParaRPr lang="en-US" sz="1050">
              <a:latin typeface="Aptos" panose="020B0004020202020204" pitchFamily="34" charset="0"/>
            </a:endParaRPr>
          </a:p>
        </p:txBody>
      </p:sp>
    </p:spTree>
    <p:extLst>
      <p:ext uri="{BB962C8B-B14F-4D97-AF65-F5344CB8AC3E}">
        <p14:creationId xmlns:p14="http://schemas.microsoft.com/office/powerpoint/2010/main" val="1192408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6223" marR="0" lvl="0" indent="-246223" algn="l" defTabSz="950695" rtl="0" eaLnBrk="0" fontAlgn="base" latinLnBrk="0" hangingPunct="0">
              <a:lnSpc>
                <a:spcPct val="100000"/>
              </a:lnSpc>
              <a:spcBef>
                <a:spcPct val="30000"/>
              </a:spcBef>
              <a:spcAft>
                <a:spcPct val="0"/>
              </a:spcAft>
              <a:buClrTx/>
              <a:buSzTx/>
              <a:buFont typeface="+mj-lt"/>
              <a:buAutoNum type="arabicPeriod"/>
              <a:defRPr/>
            </a:pPr>
            <a:r>
              <a:rPr lang="en-US" altLang="en-US" sz="1050" dirty="0">
                <a:latin typeface="Aptos" panose="020B0004020202020204" pitchFamily="34" charset="0"/>
                <a:cs typeface="Times New Roman" panose="02020603050405020304" pitchFamily="18" charset="0"/>
              </a:rPr>
              <a:t>Judicial appeals (payment of taxes under protest):  RCW 84.68.020 &amp; WAC 458-18-215 </a:t>
            </a:r>
          </a:p>
          <a:p>
            <a:pPr marL="171450" marR="0" lvl="0" indent="-171450" algn="l" defTabSz="950695"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sz="1050" b="0" dirty="0">
                <a:solidFill>
                  <a:schemeClr val="tx1"/>
                </a:solidFill>
                <a:latin typeface="Aptos" panose="020B0004020202020204" pitchFamily="34" charset="0"/>
                <a:cs typeface="Times New Roman" panose="02020603050405020304" pitchFamily="18" charset="0"/>
              </a:rPr>
              <a:t>recourse for those that disagree with their taxes </a:t>
            </a:r>
            <a:r>
              <a:rPr lang="en-US" altLang="en-US" sz="1050" b="1" dirty="0">
                <a:solidFill>
                  <a:schemeClr val="tx1"/>
                </a:solidFill>
                <a:latin typeface="Aptos" panose="020B0004020202020204" pitchFamily="34" charset="0"/>
                <a:cs typeface="Times New Roman" panose="02020603050405020304" pitchFamily="18" charset="0"/>
              </a:rPr>
              <a:t>– not free and generally requires an attorney</a:t>
            </a:r>
            <a:endParaRPr lang="en-US" altLang="en-US" sz="1050" dirty="0">
              <a:latin typeface="Aptos" panose="020B0004020202020204" pitchFamily="34" charset="0"/>
              <a:cs typeface="Times New Roman" panose="02020603050405020304" pitchFamily="18" charset="0"/>
            </a:endParaRPr>
          </a:p>
          <a:p>
            <a:pPr marL="626307" lvl="1" indent="-174708" defTabSz="899420" eaLnBrk="0" fontAlgn="base" hangingPunct="0">
              <a:spcBef>
                <a:spcPct val="30000"/>
              </a:spcBef>
              <a:spcAft>
                <a:spcPct val="0"/>
              </a:spcAft>
              <a:buFont typeface="Arial" panose="020B0604020202020204" pitchFamily="34" charset="0"/>
              <a:buChar char="•"/>
              <a:defRPr/>
            </a:pPr>
            <a:r>
              <a:rPr lang="en-US" altLang="en-US" sz="1050" dirty="0">
                <a:latin typeface="Aptos" panose="020B0004020202020204" pitchFamily="34" charset="0"/>
                <a:cs typeface="Times New Roman" panose="02020603050405020304" pitchFamily="18" charset="0"/>
              </a:rPr>
              <a:t>Suit must be filed in superior or federal court by June 30th of the following year.</a:t>
            </a:r>
          </a:p>
          <a:p>
            <a:pPr marL="626307" lvl="1" indent="-174708" defTabSz="899420" eaLnBrk="0" fontAlgn="base" hangingPunct="0">
              <a:spcBef>
                <a:spcPct val="30000"/>
              </a:spcBef>
              <a:spcAft>
                <a:spcPct val="0"/>
              </a:spcAft>
              <a:buFont typeface="Arial" panose="020B0604020202020204" pitchFamily="34" charset="0"/>
              <a:buChar char="•"/>
              <a:defRPr/>
            </a:pPr>
            <a:r>
              <a:rPr lang="en-US" altLang="en-US" sz="1050" dirty="0">
                <a:latin typeface="Aptos" panose="020B0004020202020204" pitchFamily="34" charset="0"/>
                <a:cs typeface="Times New Roman" panose="02020603050405020304" pitchFamily="18" charset="0"/>
              </a:rPr>
              <a:t>Taxes paid under protest must list all reasons for protest in writing.</a:t>
            </a:r>
          </a:p>
          <a:p>
            <a:pPr marL="626307" lvl="1" indent="-174708" defTabSz="899420" eaLnBrk="0" fontAlgn="base" hangingPunct="0">
              <a:spcBef>
                <a:spcPct val="30000"/>
              </a:spcBef>
              <a:spcAft>
                <a:spcPct val="0"/>
              </a:spcAft>
              <a:buFont typeface="Arial" panose="020B0604020202020204" pitchFamily="34" charset="0"/>
              <a:buChar char="•"/>
              <a:defRPr/>
            </a:pPr>
            <a:r>
              <a:rPr lang="en-US" altLang="en-US" sz="1050" dirty="0">
                <a:latin typeface="Aptos" panose="020B0004020202020204" pitchFamily="34" charset="0"/>
                <a:cs typeface="Times New Roman" panose="02020603050405020304" pitchFamily="18" charset="0"/>
              </a:rPr>
              <a:t>Non-jury trial</a:t>
            </a:r>
          </a:p>
          <a:p>
            <a:pPr marL="626307" lvl="1" indent="-174708" defTabSz="899420" eaLnBrk="0" fontAlgn="base" hangingPunct="0">
              <a:spcBef>
                <a:spcPct val="30000"/>
              </a:spcBef>
              <a:spcAft>
                <a:spcPct val="0"/>
              </a:spcAft>
              <a:buFont typeface="Arial" panose="020B0604020202020204" pitchFamily="34" charset="0"/>
              <a:buChar char="•"/>
              <a:defRPr/>
            </a:pPr>
            <a:r>
              <a:rPr lang="en-US" altLang="en-US" sz="1050" dirty="0">
                <a:latin typeface="Aptos" panose="020B0004020202020204" pitchFamily="34" charset="0"/>
                <a:cs typeface="Times New Roman" panose="02020603050405020304" pitchFamily="18" charset="0"/>
              </a:rPr>
              <a:t>Adverse decisions appealable through the appellate court system.</a:t>
            </a:r>
          </a:p>
          <a:p>
            <a:pPr marL="626307" lvl="1" indent="-174708" defTabSz="899420" eaLnBrk="0" fontAlgn="base" hangingPunct="0">
              <a:spcBef>
                <a:spcPct val="30000"/>
              </a:spcBef>
              <a:spcAft>
                <a:spcPct val="0"/>
              </a:spcAft>
              <a:buFont typeface="Arial" panose="020B0604020202020204" pitchFamily="34" charset="0"/>
              <a:buChar char="•"/>
              <a:defRPr/>
            </a:pPr>
            <a:r>
              <a:rPr lang="en-US" altLang="en-US" sz="1050" dirty="0">
                <a:latin typeface="Aptos" panose="020B0004020202020204" pitchFamily="34" charset="0"/>
                <a:cs typeface="Times New Roman" panose="02020603050405020304" pitchFamily="18" charset="0"/>
              </a:rPr>
              <a:t>Refunds b</a:t>
            </a:r>
            <a:r>
              <a:rPr lang="en-US" sz="1050" dirty="0">
                <a:latin typeface="Aptos" panose="020B0004020202020204" pitchFamily="34" charset="0"/>
                <a:cs typeface="Times New Roman" panose="02020603050405020304" pitchFamily="18" charset="0"/>
              </a:rPr>
              <a:t>ear interest at the short-term U.S. Treasury securities rate</a:t>
            </a:r>
          </a:p>
          <a:p>
            <a:pPr marL="246223" indent="-246223">
              <a:buFont typeface="+mj-lt"/>
              <a:buAutoNum type="arabicPeriod" startAt="3"/>
            </a:pPr>
            <a:r>
              <a:rPr lang="en-US" altLang="en-US" sz="1050" dirty="0">
                <a:latin typeface="Aptos" panose="020B0004020202020204" pitchFamily="34" charset="0"/>
                <a:cs typeface="Times New Roman" panose="02020603050405020304" pitchFamily="18" charset="0"/>
              </a:rPr>
              <a:t>Small Claims:  RCW 84.68.110</a:t>
            </a:r>
          </a:p>
          <a:p>
            <a:pPr marL="614363" lvl="1" indent="-171450">
              <a:buFont typeface="Arial" panose="020B0604020202020204" pitchFamily="34" charset="0"/>
              <a:buChar char="•"/>
            </a:pPr>
            <a:r>
              <a:rPr lang="en-US" altLang="en-US" sz="1050" dirty="0">
                <a:latin typeface="Aptos" panose="020B0004020202020204" pitchFamily="34" charset="0"/>
                <a:cs typeface="Times New Roman" panose="02020603050405020304" pitchFamily="18" charset="0"/>
              </a:rPr>
              <a:t>Petition</a:t>
            </a:r>
            <a:r>
              <a:rPr lang="en-US" altLang="en-US" sz="1050" baseline="0" dirty="0">
                <a:latin typeface="Aptos" panose="020B0004020202020204" pitchFamily="34" charset="0"/>
                <a:cs typeface="Times New Roman" panose="02020603050405020304" pitchFamily="18" charset="0"/>
              </a:rPr>
              <a:t> must be filed within </a:t>
            </a:r>
            <a:r>
              <a:rPr lang="en-US" altLang="en-US" sz="1050" dirty="0">
                <a:latin typeface="Aptos" panose="020B0004020202020204" pitchFamily="34" charset="0"/>
                <a:cs typeface="Times New Roman" panose="02020603050405020304" pitchFamily="18" charset="0"/>
              </a:rPr>
              <a:t>3 years of the tax becoming payable, filed with the assessor </a:t>
            </a:r>
          </a:p>
          <a:p>
            <a:pPr marL="626307" lvl="1" indent="-174708">
              <a:buFont typeface="Arial" panose="020B0604020202020204" pitchFamily="34" charset="0"/>
              <a:buChar char="•"/>
            </a:pPr>
            <a:r>
              <a:rPr lang="en-US" altLang="en-US" sz="1050" dirty="0">
                <a:latin typeface="Aptos" panose="020B0004020202020204" pitchFamily="34" charset="0"/>
                <a:cs typeface="Times New Roman" panose="02020603050405020304" pitchFamily="18" charset="0"/>
              </a:rPr>
              <a:t>Maximum amount refundable is $200 per year</a:t>
            </a:r>
          </a:p>
          <a:p>
            <a:pPr marL="626307" lvl="1" indent="-174708">
              <a:buSzPct val="80000"/>
              <a:buFont typeface="Arial" panose="020B0604020202020204" pitchFamily="34" charset="0"/>
              <a:buChar char="•"/>
            </a:pPr>
            <a:r>
              <a:rPr lang="en-US" altLang="en-US" sz="1050" dirty="0">
                <a:latin typeface="Aptos" panose="020B0004020202020204" pitchFamily="34" charset="0"/>
                <a:cs typeface="Times New Roman" panose="02020603050405020304" pitchFamily="18" charset="0"/>
              </a:rPr>
              <a:t>Errors in description</a:t>
            </a:r>
          </a:p>
          <a:p>
            <a:pPr marL="626307" lvl="1" indent="-174708">
              <a:buSzPct val="80000"/>
              <a:buFont typeface="Arial" panose="020B0604020202020204" pitchFamily="34" charset="0"/>
              <a:buChar char="•"/>
            </a:pPr>
            <a:r>
              <a:rPr lang="en-US" altLang="en-US" sz="1050" dirty="0">
                <a:latin typeface="Aptos" panose="020B0004020202020204" pitchFamily="34" charset="0"/>
                <a:cs typeface="Times New Roman" panose="02020603050405020304" pitchFamily="18" charset="0"/>
              </a:rPr>
              <a:t>Double assessments</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37</a:t>
            </a:fld>
            <a:endParaRPr lang="en-US" sz="1050">
              <a:latin typeface="Aptos" panose="020B0004020202020204" pitchFamily="34" charset="0"/>
            </a:endParaRPr>
          </a:p>
        </p:txBody>
      </p:sp>
    </p:spTree>
    <p:extLst>
      <p:ext uri="{BB962C8B-B14F-4D97-AF65-F5344CB8AC3E}">
        <p14:creationId xmlns:p14="http://schemas.microsoft.com/office/powerpoint/2010/main" val="2401029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ltLang="en-US" sz="1050" dirty="0">
                <a:latin typeface="Aptos" panose="020B0004020202020204" pitchFamily="34" charset="0"/>
                <a:cs typeface="Times New Roman" panose="02020603050405020304" pitchFamily="18" charset="0"/>
              </a:rPr>
              <a:t>Administrative Refunds: RCW 84.69.020 – for more information contact the county treasurer</a:t>
            </a:r>
          </a:p>
          <a:p>
            <a:pPr marL="171450" indent="-171450">
              <a:buFont typeface="Arial" panose="020B0604020202020204" pitchFamily="34" charset="0"/>
              <a:buChar char="•"/>
            </a:pPr>
            <a:r>
              <a:rPr lang="en-US" sz="1050" dirty="0">
                <a:latin typeface="Aptos" panose="020B0004020202020204" pitchFamily="34" charset="0"/>
              </a:rPr>
              <a:t>Paid more than once.</a:t>
            </a:r>
          </a:p>
          <a:p>
            <a:pPr marL="171450" indent="-171450">
              <a:buFont typeface="Arial" panose="020B0604020202020204" pitchFamily="34" charset="0"/>
              <a:buChar char="•"/>
            </a:pPr>
            <a:r>
              <a:rPr lang="en-US" sz="1050" dirty="0">
                <a:latin typeface="Aptos" panose="020B0004020202020204" pitchFamily="34" charset="0"/>
              </a:rPr>
              <a:t>Due to manifest or clerical errors.</a:t>
            </a:r>
          </a:p>
          <a:p>
            <a:pPr marL="171450" indent="-171450">
              <a:buFont typeface="Arial" panose="020B0604020202020204" pitchFamily="34" charset="0"/>
              <a:buChar char="•"/>
            </a:pPr>
            <a:r>
              <a:rPr lang="en-US" sz="1050" dirty="0">
                <a:latin typeface="Aptos" panose="020B0004020202020204" pitchFamily="34" charset="0"/>
              </a:rPr>
              <a:t>On improvements not existing on the assessment date.</a:t>
            </a:r>
          </a:p>
          <a:p>
            <a:pPr marL="171450" indent="-171450">
              <a:buFont typeface="Arial" panose="020B0604020202020204" pitchFamily="34" charset="0"/>
              <a:buChar char="•"/>
            </a:pPr>
            <a:r>
              <a:rPr lang="en-US" sz="1050" dirty="0">
                <a:latin typeface="Aptos" panose="020B0004020202020204" pitchFamily="34" charset="0"/>
              </a:rPr>
              <a:t>Under illegal or unconstitutional levies.</a:t>
            </a:r>
          </a:p>
          <a:p>
            <a:pPr marL="171450" indent="-171450">
              <a:buFont typeface="Arial" panose="020B0604020202020204" pitchFamily="34" charset="0"/>
              <a:buChar char="•"/>
            </a:pPr>
            <a:r>
              <a:rPr lang="en-US" sz="1050" dirty="0">
                <a:latin typeface="Aptos" panose="020B0004020202020204" pitchFamily="34" charset="0"/>
              </a:rPr>
              <a:t>Based on incorrect assessed valuations.</a:t>
            </a:r>
          </a:p>
          <a:p>
            <a:pPr marL="171450" indent="-171450">
              <a:buFont typeface="Arial" panose="020B0604020202020204" pitchFamily="34" charset="0"/>
              <a:buChar char="•"/>
            </a:pPr>
            <a:r>
              <a:rPr lang="en-US" sz="1050" dirty="0">
                <a:latin typeface="Aptos" panose="020B0004020202020204" pitchFamily="34" charset="0"/>
              </a:rPr>
              <a:t>By individuals who were exempt from property taxes.</a:t>
            </a:r>
          </a:p>
          <a:p>
            <a:pPr marL="171450" indent="-171450">
              <a:buFont typeface="Arial" panose="020B0604020202020204" pitchFamily="34" charset="0"/>
              <a:buChar char="•"/>
            </a:pPr>
            <a:r>
              <a:rPr lang="en-US" sz="1050" dirty="0">
                <a:latin typeface="Aptos" panose="020B0004020202020204" pitchFamily="34" charset="0"/>
              </a:rPr>
              <a:t>On property where the payer had no legal interest.</a:t>
            </a:r>
          </a:p>
          <a:p>
            <a:pPr marL="171450" indent="-171450">
              <a:buFont typeface="Arial" panose="020B0604020202020204" pitchFamily="34" charset="0"/>
              <a:buChar char="•"/>
            </a:pPr>
            <a:r>
              <a:rPr lang="en-US" sz="1050" dirty="0">
                <a:latin typeface="Aptos" panose="020B0004020202020204" pitchFamily="34" charset="0"/>
              </a:rPr>
              <a:t>Following decisions by the Board of Equalization or courts that reduce assessed values.</a:t>
            </a:r>
          </a:p>
          <a:p>
            <a:pPr>
              <a:buNone/>
            </a:pPr>
            <a:endParaRPr lang="en-US" sz="1050" dirty="0">
              <a:latin typeface="Aptos" panose="020B0004020202020204" pitchFamily="34" charset="0"/>
            </a:endParaRPr>
          </a:p>
          <a:p>
            <a:pPr>
              <a:buNone/>
            </a:pPr>
            <a:r>
              <a:rPr lang="en-US" sz="1050" dirty="0">
                <a:latin typeface="Aptos" panose="020B0004020202020204" pitchFamily="34" charset="0"/>
              </a:rPr>
              <a:t>Generally, a refund claim must be:</a:t>
            </a:r>
          </a:p>
          <a:p>
            <a:pPr marL="171450" indent="-171450">
              <a:buFont typeface="Arial" panose="020B0604020202020204" pitchFamily="34" charset="0"/>
              <a:buChar char="•"/>
            </a:pPr>
            <a:r>
              <a:rPr lang="en-US" sz="1050" dirty="0">
                <a:latin typeface="Aptos" panose="020B0004020202020204" pitchFamily="34" charset="0"/>
              </a:rPr>
              <a:t>Filed with the county treasurer within three years after the due date of the payment</a:t>
            </a:r>
          </a:p>
          <a:p>
            <a:pPr marL="171450" indent="-171450">
              <a:buFont typeface="Arial" panose="020B0604020202020204" pitchFamily="34" charset="0"/>
              <a:buChar char="•"/>
            </a:pPr>
            <a:r>
              <a:rPr lang="en-US" sz="1050" dirty="0">
                <a:latin typeface="Aptos" panose="020B0004020202020204" pitchFamily="34" charset="0"/>
              </a:rPr>
              <a:t>No claim is required for refunds based on specific orders from the Board of Equalization, State Board of Tax Appeals, or courts.</a:t>
            </a:r>
          </a:p>
          <a:p>
            <a:pPr marL="171450" indent="-171450">
              <a:buFont typeface="Arial" panose="020B0604020202020204" pitchFamily="34" charset="0"/>
              <a:buChar char="•"/>
            </a:pPr>
            <a:endParaRPr lang="en-US" sz="1050" dirty="0">
              <a:latin typeface="Aptos" panose="020B0004020202020204" pitchFamily="34" charset="0"/>
            </a:endParaRPr>
          </a:p>
          <a:p>
            <a:pPr marL="0" indent="0">
              <a:buFont typeface="Arial" panose="020B0604020202020204" pitchFamily="34" charset="0"/>
              <a:buNone/>
            </a:pPr>
            <a:r>
              <a:rPr lang="en-US" sz="1050" dirty="0">
                <a:latin typeface="Aptos" panose="020B0004020202020204" pitchFamily="34" charset="0"/>
              </a:rPr>
              <a:t>Refunds are typically issued with interest from the date of tax payment. The interest rate is determined based on the average yield of 26-week U.S. Treasury bills as published by the Federal Reserve.</a:t>
            </a: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38</a:t>
            </a:fld>
            <a:endParaRPr lang="en-US" sz="1050">
              <a:latin typeface="Aptos" panose="020B0004020202020204" pitchFamily="34" charset="0"/>
            </a:endParaRPr>
          </a:p>
        </p:txBody>
      </p:sp>
    </p:spTree>
    <p:extLst>
      <p:ext uri="{BB962C8B-B14F-4D97-AF65-F5344CB8AC3E}">
        <p14:creationId xmlns:p14="http://schemas.microsoft.com/office/powerpoint/2010/main" val="6355313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050" dirty="0">
                <a:latin typeface="Aptos" panose="020B0004020202020204" pitchFamily="34" charset="0"/>
              </a:rPr>
              <a:t>Under </a:t>
            </a:r>
            <a:r>
              <a:rPr lang="en-US" sz="1050" b="1" dirty="0">
                <a:latin typeface="Aptos" panose="020B0004020202020204" pitchFamily="34" charset="0"/>
              </a:rPr>
              <a:t>RCW 84.48.065(1)(a)</a:t>
            </a:r>
            <a:r>
              <a:rPr lang="en-US" sz="1050" dirty="0">
                <a:latin typeface="Aptos" panose="020B0004020202020204" pitchFamily="34" charset="0"/>
              </a:rPr>
              <a:t>, a manifest error is a mistake in how a property is listed, </a:t>
            </a:r>
            <a:r>
              <a:rPr lang="en-US" sz="1050" b="1" dirty="0">
                <a:latin typeface="Aptos" panose="020B0004020202020204" pitchFamily="34" charset="0"/>
              </a:rPr>
              <a:t>not</a:t>
            </a:r>
            <a:r>
              <a:rPr lang="en-US" sz="1050" dirty="0">
                <a:latin typeface="Aptos" panose="020B0004020202020204" pitchFamily="34" charset="0"/>
              </a:rPr>
              <a:t> a disagreement over its valuation.</a:t>
            </a:r>
          </a:p>
          <a:p>
            <a:pPr marL="171450" indent="-171450">
              <a:buFont typeface="Arial" panose="020B0604020202020204" pitchFamily="34" charset="0"/>
              <a:buChar char="•"/>
            </a:pPr>
            <a:r>
              <a:rPr lang="en-US" sz="1050" dirty="0">
                <a:latin typeface="Aptos" panose="020B0004020202020204" pitchFamily="34" charset="0"/>
              </a:rPr>
              <a:t>This means the correction </a:t>
            </a:r>
            <a:r>
              <a:rPr lang="en-US" sz="1050" b="1" dirty="0">
                <a:latin typeface="Aptos" panose="020B0004020202020204" pitchFamily="34" charset="0"/>
              </a:rPr>
              <a:t>doesn’t involve appraisal judgment</a:t>
            </a:r>
            <a:r>
              <a:rPr lang="en-US" sz="1050" dirty="0">
                <a:latin typeface="Aptos" panose="020B0004020202020204" pitchFamily="34" charset="0"/>
              </a:rPr>
              <a:t>—we’re not talking about changing the value based on opinion or market shifts.</a:t>
            </a:r>
          </a:p>
          <a:p>
            <a:pPr marL="171450" indent="-171450">
              <a:buFont typeface="Arial" panose="020B0604020202020204" pitchFamily="34" charset="0"/>
              <a:buChar char="•"/>
            </a:pPr>
            <a:r>
              <a:rPr lang="en-US" sz="1050" dirty="0">
                <a:latin typeface="Aptos" panose="020B0004020202020204" pitchFamily="34" charset="0"/>
              </a:rPr>
              <a:t>Think of examples like a typo in the property size, an incorrect parcel number, or the wrong owner listed.</a:t>
            </a:r>
          </a:p>
          <a:p>
            <a:pPr marL="171450" indent="-171450">
              <a:buFont typeface="Arial" panose="020B0604020202020204" pitchFamily="34" charset="0"/>
              <a:buChar char="•"/>
            </a:pPr>
            <a:r>
              <a:rPr lang="en-US" sz="1050" dirty="0">
                <a:latin typeface="Aptos" panose="020B0004020202020204" pitchFamily="34" charset="0"/>
              </a:rPr>
              <a:t>These types of corrections are covered by </a:t>
            </a:r>
            <a:r>
              <a:rPr lang="en-US" sz="1050" b="1" dirty="0">
                <a:latin typeface="Aptos" panose="020B0004020202020204" pitchFamily="34" charset="0"/>
              </a:rPr>
              <a:t>WAC 458-14-026</a:t>
            </a:r>
            <a:r>
              <a:rPr lang="en-US" sz="1050" dirty="0">
                <a:latin typeface="Aptos" panose="020B0004020202020204" pitchFamily="34" charset="0"/>
              </a:rPr>
              <a:t>, and they can be handled directly by the assessor—</a:t>
            </a:r>
            <a:r>
              <a:rPr lang="en-US" sz="1050" b="1" dirty="0">
                <a:latin typeface="Aptos" panose="020B0004020202020204" pitchFamily="34" charset="0"/>
              </a:rPr>
              <a:t>no Board action is needed.</a:t>
            </a:r>
            <a:endParaRPr lang="en-US" sz="1050" dirty="0">
              <a:latin typeface="Aptos" panose="020B0004020202020204" pitchFamily="34" charset="0"/>
            </a:endParaRPr>
          </a:p>
          <a:p>
            <a:pPr>
              <a:buNone/>
            </a:pPr>
            <a:endParaRPr lang="en-US" sz="1050" b="1" dirty="0">
              <a:latin typeface="Aptos" panose="020B0004020202020204" pitchFamily="34" charset="0"/>
            </a:endParaRPr>
          </a:p>
          <a:p>
            <a:r>
              <a:rPr lang="en-US" sz="1050" b="1" dirty="0">
                <a:latin typeface="Aptos" panose="020B0004020202020204" pitchFamily="34" charset="0"/>
              </a:rPr>
              <a:t>In summary:</a:t>
            </a:r>
            <a:br>
              <a:rPr lang="en-US" sz="1050" dirty="0">
                <a:latin typeface="Aptos" panose="020B0004020202020204" pitchFamily="34" charset="0"/>
              </a:rPr>
            </a:br>
            <a:r>
              <a:rPr lang="en-US" sz="1050" dirty="0">
                <a:latin typeface="Aptos" panose="020B0004020202020204" pitchFamily="34" charset="0"/>
              </a:rPr>
              <a:t>These are all updates or corrections that are either clerical in nature or required by statute, and they are handled by the assessor directly. </a:t>
            </a:r>
            <a:r>
              <a:rPr lang="en-US" sz="1050" b="1" dirty="0">
                <a:latin typeface="Aptos" panose="020B0004020202020204" pitchFamily="34" charset="0"/>
              </a:rPr>
              <a:t>They don’t involve the Board of Equalization and don’t require any action from you.</a:t>
            </a:r>
            <a:endParaRPr lang="en-US" sz="1050"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39</a:t>
            </a:fld>
            <a:endParaRPr lang="en-US" sz="1050">
              <a:latin typeface="Aptos" panose="020B0004020202020204" pitchFamily="34" charset="0"/>
            </a:endParaRPr>
          </a:p>
        </p:txBody>
      </p:sp>
    </p:spTree>
    <p:extLst>
      <p:ext uri="{BB962C8B-B14F-4D97-AF65-F5344CB8AC3E}">
        <p14:creationId xmlns:p14="http://schemas.microsoft.com/office/powerpoint/2010/main" val="399037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a:t>
            </a:fld>
            <a:endParaRPr lang="en-US" sz="1050">
              <a:latin typeface="Aptos" panose="020B0004020202020204" pitchFamily="34" charset="0"/>
            </a:endParaRPr>
          </a:p>
        </p:txBody>
      </p:sp>
    </p:spTree>
    <p:extLst>
      <p:ext uri="{BB962C8B-B14F-4D97-AF65-F5344CB8AC3E}">
        <p14:creationId xmlns:p14="http://schemas.microsoft.com/office/powerpoint/2010/main" val="2664318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b="0" dirty="0">
                <a:latin typeface="Aptos" panose="020B0004020202020204" pitchFamily="34" charset="0"/>
              </a:rPr>
              <a:t>Eligibility :</a:t>
            </a:r>
          </a:p>
          <a:p>
            <a:pPr marL="171450" indent="-171450">
              <a:buFont typeface="Arial" panose="020B0604020202020204" pitchFamily="34" charset="0"/>
              <a:buChar char="•"/>
            </a:pPr>
            <a:r>
              <a:rPr lang="en-US" sz="1050" b="0" dirty="0">
                <a:latin typeface="Aptos" panose="020B0004020202020204" pitchFamily="34" charset="0"/>
              </a:rPr>
              <a:t>Property must be involuntarily destroyed (e.g., fire, flood, natural disaster).</a:t>
            </a:r>
          </a:p>
          <a:p>
            <a:pPr marL="171450" indent="-171450">
              <a:buFont typeface="Arial" panose="020B0604020202020204" pitchFamily="34" charset="0"/>
              <a:buChar char="•"/>
            </a:pPr>
            <a:r>
              <a:rPr lang="en-US" sz="1050" b="0" dirty="0">
                <a:latin typeface="Aptos" panose="020B0004020202020204" pitchFamily="34" charset="0"/>
              </a:rPr>
              <a:t>Property must have been on the assessment roll as of January 1 of the year it was destroyed.</a:t>
            </a:r>
          </a:p>
          <a:p>
            <a:pPr marL="171450" indent="-171450">
              <a:buFont typeface="Arial" panose="020B0604020202020204" pitchFamily="34" charset="0"/>
              <a:buChar char="•"/>
            </a:pPr>
            <a:r>
              <a:rPr lang="en-US" sz="1050" b="0" dirty="0">
                <a:latin typeface="Aptos" panose="020B0004020202020204" pitchFamily="34" charset="0"/>
              </a:rPr>
              <a:t>Damage must result in a loss of more than 20% of the property's market value.</a:t>
            </a:r>
          </a:p>
          <a:p>
            <a:pPr>
              <a:buNone/>
            </a:pPr>
            <a:endParaRPr lang="en-US" sz="1050" b="0" dirty="0">
              <a:latin typeface="Aptos" panose="020B0004020202020204" pitchFamily="34" charset="0"/>
            </a:endParaRPr>
          </a:p>
          <a:p>
            <a:pPr>
              <a:buNone/>
            </a:pPr>
            <a:r>
              <a:rPr lang="en-US" sz="1050" b="0" dirty="0">
                <a:latin typeface="Aptos" panose="020B0004020202020204" pitchFamily="34" charset="0"/>
              </a:rPr>
              <a:t>Tax Relief:</a:t>
            </a:r>
          </a:p>
          <a:p>
            <a:pPr marL="171450" indent="-171450">
              <a:buFont typeface="Arial" panose="020B0604020202020204" pitchFamily="34" charset="0"/>
              <a:buChar char="•"/>
            </a:pPr>
            <a:r>
              <a:rPr lang="en-US" sz="1050" b="0" dirty="0">
                <a:latin typeface="Aptos" panose="020B0004020202020204" pitchFamily="34" charset="0"/>
              </a:rPr>
              <a:t>Abatement of taxes for the year of destruction (full or partial).</a:t>
            </a:r>
          </a:p>
          <a:p>
            <a:pPr marL="171450" indent="-171450">
              <a:buFont typeface="Arial" panose="020B0604020202020204" pitchFamily="34" charset="0"/>
              <a:buChar char="•"/>
            </a:pPr>
            <a:r>
              <a:rPr lang="en-US" sz="1050" b="0" dirty="0">
                <a:latin typeface="Aptos" panose="020B0004020202020204" pitchFamily="34" charset="0"/>
              </a:rPr>
              <a:t>Refund of taxes already paid, based on the reduced value.</a:t>
            </a:r>
          </a:p>
          <a:p>
            <a:pPr>
              <a:buNone/>
            </a:pPr>
            <a:endParaRPr lang="en-US" sz="1050" b="0" dirty="0">
              <a:latin typeface="Aptos" panose="020B0004020202020204" pitchFamily="34" charset="0"/>
            </a:endParaRPr>
          </a:p>
          <a:p>
            <a:pPr>
              <a:buNone/>
            </a:pPr>
            <a:r>
              <a:rPr lang="en-US" sz="1050" b="0" dirty="0">
                <a:latin typeface="Aptos" panose="020B0004020202020204" pitchFamily="34" charset="0"/>
              </a:rPr>
              <a:t>Application Process:</a:t>
            </a:r>
          </a:p>
          <a:p>
            <a:pPr marL="171450" indent="-171450">
              <a:buFont typeface="Arial" panose="020B0604020202020204" pitchFamily="34" charset="0"/>
              <a:buChar char="•"/>
            </a:pPr>
            <a:r>
              <a:rPr lang="en-US" sz="1050" b="0" dirty="0">
                <a:latin typeface="Aptos" panose="020B0004020202020204" pitchFamily="34" charset="0"/>
              </a:rPr>
              <a:t>“Claim for Reduction of Assessments on Destroyed Property" filed with the county assessor.</a:t>
            </a:r>
          </a:p>
          <a:p>
            <a:pPr marL="171450" indent="-171450">
              <a:buFont typeface="Arial" panose="020B0604020202020204" pitchFamily="34" charset="0"/>
              <a:buChar char="•"/>
            </a:pPr>
            <a:r>
              <a:rPr lang="en-US" sz="1050" b="0" dirty="0">
                <a:latin typeface="Aptos" panose="020B0004020202020204" pitchFamily="34" charset="0"/>
              </a:rPr>
              <a:t>Must be filed within three years of the destruction date and may be on the Assessor’s motion.</a:t>
            </a:r>
          </a:p>
          <a:p>
            <a:pPr marL="171450" indent="-171450">
              <a:buFont typeface="Arial" panose="020B0604020202020204" pitchFamily="34" charset="0"/>
              <a:buChar char="•"/>
            </a:pPr>
            <a:r>
              <a:rPr lang="en-US" sz="1050" b="0" dirty="0">
                <a:latin typeface="Aptos" panose="020B0004020202020204" pitchFamily="34" charset="0"/>
              </a:rPr>
              <a:t>Include supporting documentation, such as fire reports, insurance claims, or contractor estimates.</a:t>
            </a:r>
          </a:p>
          <a:p>
            <a:endParaRPr lang="en-US" sz="105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ptos" panose="020B0004020202020204" pitchFamily="34" charset="0"/>
              </a:rPr>
              <a:t>To summarize, the </a:t>
            </a:r>
            <a:r>
              <a:rPr lang="en-US" sz="1050" b="1" dirty="0">
                <a:latin typeface="Aptos" panose="020B0004020202020204" pitchFamily="34" charset="0"/>
              </a:rPr>
              <a:t>only aspect appealable to the Board of Equalization (BOE) is the percentage of value reduction</a:t>
            </a:r>
            <a:r>
              <a:rPr lang="en-US" sz="1050" dirty="0">
                <a:latin typeface="Aptos" panose="020B0004020202020204" pitchFamily="34" charset="0"/>
              </a:rPr>
              <a:t> applied by the Assessor due to property destruction or damage.</a:t>
            </a:r>
            <a:br>
              <a:rPr lang="en-US" sz="1050" dirty="0">
                <a:latin typeface="Aptos" panose="020B0004020202020204" pitchFamily="34" charset="0"/>
              </a:rPr>
            </a:br>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40</a:t>
            </a:fld>
            <a:endParaRPr lang="en-US" sz="1050">
              <a:latin typeface="Aptos" panose="020B0004020202020204" pitchFamily="34" charset="0"/>
            </a:endParaRPr>
          </a:p>
        </p:txBody>
      </p:sp>
    </p:spTree>
    <p:extLst>
      <p:ext uri="{BB962C8B-B14F-4D97-AF65-F5344CB8AC3E}">
        <p14:creationId xmlns:p14="http://schemas.microsoft.com/office/powerpoint/2010/main" val="1384947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394" lvl="0" indent="-174708" defTabSz="899420" eaLnBrk="0" fontAlgn="base" hangingPunct="0">
              <a:spcBef>
                <a:spcPct val="30000"/>
              </a:spcBef>
              <a:spcAft>
                <a:spcPct val="0"/>
              </a:spcAft>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Senior citizen exemptions (WAC 458-16A-135),</a:t>
            </a:r>
          </a:p>
          <a:p>
            <a:pPr marL="183394" lvl="0" indent="-174708" defTabSz="899420" eaLnBrk="0" fontAlgn="base" hangingPunct="0">
              <a:spcBef>
                <a:spcPct val="30000"/>
              </a:spcBef>
              <a:spcAft>
                <a:spcPct val="0"/>
              </a:spcAft>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Sale to or by a government entity, or </a:t>
            </a:r>
          </a:p>
          <a:p>
            <a:pPr marL="183394" lvl="0" indent="-174708" defTabSz="899420" eaLnBrk="0" fontAlgn="base" hangingPunct="0">
              <a:spcBef>
                <a:spcPct val="30000"/>
              </a:spcBef>
              <a:spcAft>
                <a:spcPct val="0"/>
              </a:spcAft>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Physical improvements to single family dwellings (RCW </a:t>
            </a:r>
            <a:r>
              <a:rPr lang="en-US" sz="1050" u="none" dirty="0">
                <a:effectLst/>
                <a:latin typeface="Aptos" panose="020B0004020202020204" pitchFamily="34" charset="0"/>
                <a:cs typeface="Times New Roman" panose="02020603050405020304" pitchFamily="18" charset="0"/>
              </a:rPr>
              <a:t>84.36.400 &amp;</a:t>
            </a:r>
            <a:r>
              <a:rPr lang="en-US" sz="1050" dirty="0">
                <a:effectLst/>
                <a:latin typeface="Aptos" panose="020B0004020202020204" pitchFamily="34" charset="0"/>
                <a:cs typeface="Times New Roman" panose="02020603050405020304" pitchFamily="18" charset="0"/>
              </a:rPr>
              <a:t> WAC 458-16-080)</a:t>
            </a:r>
            <a:endParaRPr lang="en-US" sz="1050" b="1" dirty="0">
              <a:latin typeface="Aptos" panose="020B0004020202020204" pitchFamily="34" charset="0"/>
              <a:cs typeface="Times New Roman" panose="02020603050405020304" pitchFamily="18"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41</a:t>
            </a:fld>
            <a:endParaRPr lang="en-US" sz="1050">
              <a:latin typeface="Aptos" panose="020B0004020202020204" pitchFamily="34" charset="0"/>
            </a:endParaRPr>
          </a:p>
        </p:txBody>
      </p:sp>
    </p:spTree>
    <p:extLst>
      <p:ext uri="{BB962C8B-B14F-4D97-AF65-F5344CB8AC3E}">
        <p14:creationId xmlns:p14="http://schemas.microsoft.com/office/powerpoint/2010/main" val="4285310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D360-09FE-96B6-7748-8E2E0201F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AAFBB-B212-C634-FF3B-0769F4225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AE4B1-F46E-165B-58B1-84DF64ACE5CE}"/>
              </a:ext>
            </a:extLst>
          </p:cNvPr>
          <p:cNvSpPr>
            <a:spLocks noGrp="1"/>
          </p:cNvSpPr>
          <p:nvPr>
            <p:ph type="body" idx="1"/>
          </p:nvPr>
        </p:nvSpPr>
        <p:spPr/>
        <p:txBody>
          <a:bodyPr/>
          <a:lstStyle/>
          <a:p>
            <a:pPr>
              <a:buNone/>
            </a:pPr>
            <a:r>
              <a:rPr lang="en-US" sz="1050" dirty="0">
                <a:latin typeface="Aptos" panose="020B0004020202020204" pitchFamily="34" charset="0"/>
              </a:rPr>
              <a:t>Administrative appeal pathways available to taxpayers:</a:t>
            </a:r>
          </a:p>
          <a:p>
            <a:pPr marL="171450" indent="-171450">
              <a:buFont typeface="Arial" panose="020B0604020202020204" pitchFamily="34" charset="0"/>
              <a:buChar char="•"/>
            </a:pPr>
            <a:r>
              <a:rPr lang="en-US" sz="1050" b="1" dirty="0">
                <a:latin typeface="Aptos" panose="020B0004020202020204" pitchFamily="34" charset="0"/>
              </a:rPr>
              <a:t>The standard process begins with the taxpayer filing an appeal with their local Board of Equalization, or BOE.</a:t>
            </a:r>
          </a:p>
          <a:p>
            <a:pPr marL="171450" indent="-171450">
              <a:buFont typeface="Arial" panose="020B0604020202020204" pitchFamily="34" charset="0"/>
              <a:buChar char="•"/>
            </a:pPr>
            <a:r>
              <a:rPr lang="en-US" sz="1050" b="1" dirty="0">
                <a:latin typeface="Aptos" panose="020B0004020202020204" pitchFamily="34" charset="0"/>
              </a:rPr>
              <a:t>If the taxpayer disagrees with the BOE’s decision, the next level of appeal is the Board of Tax Appeals—or BTA.</a:t>
            </a:r>
          </a:p>
          <a:p>
            <a:pPr marL="171450" indent="-171450">
              <a:buFont typeface="Arial" panose="020B0604020202020204" pitchFamily="34" charset="0"/>
              <a:buChar char="•"/>
            </a:pPr>
            <a:r>
              <a:rPr lang="en-US" sz="1050" b="1" dirty="0">
                <a:latin typeface="Aptos" panose="020B0004020202020204" pitchFamily="34" charset="0"/>
              </a:rPr>
              <a:t>In some cases, there is a path for a ‘Direct Appeal’—where a taxpayer skips the BOE and goes straight to the BTA.</a:t>
            </a:r>
          </a:p>
          <a:p>
            <a:pPr marL="171450" indent="-171450">
              <a:buFont typeface="Arial" panose="020B0604020202020204" pitchFamily="34" charset="0"/>
              <a:buChar char="•"/>
            </a:pPr>
            <a:r>
              <a:rPr lang="en-US" sz="1050" dirty="0">
                <a:latin typeface="Aptos" panose="020B0004020202020204" pitchFamily="34" charset="0"/>
              </a:rPr>
              <a:t>But this isn’t automatic or commonly granted.</a:t>
            </a:r>
          </a:p>
          <a:p>
            <a:pPr marL="171450" indent="-171450">
              <a:buFont typeface="Arial" panose="020B0604020202020204" pitchFamily="34" charset="0"/>
              <a:buChar char="•"/>
            </a:pPr>
            <a:r>
              <a:rPr lang="en-US" sz="1050" b="1" dirty="0">
                <a:latin typeface="Aptos" panose="020B0004020202020204" pitchFamily="34" charset="0"/>
              </a:rPr>
              <a:t>And lastly, if a party is dissatisfied with the BTA’s final decision in a formal appeal, they may take the case to Superior Court.</a:t>
            </a:r>
            <a:br>
              <a:rPr lang="en-US" sz="1050" dirty="0">
                <a:latin typeface="Aptos" panose="020B0004020202020204" pitchFamily="34" charset="0"/>
              </a:rPr>
            </a:br>
            <a:r>
              <a:rPr lang="en-US" sz="1050" dirty="0">
                <a:latin typeface="Aptos" panose="020B0004020202020204" pitchFamily="34" charset="0"/>
              </a:rPr>
              <a:t>This judicial review is part of the taxpayer’s due process rights but is used more sparingly, as it’s a more formal and resource-intensive route.</a:t>
            </a:r>
          </a:p>
          <a:p>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6D237190-27B5-1183-5F77-C007755DA7C3}"/>
              </a:ext>
            </a:extLst>
          </p:cNvPr>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42</a:t>
            </a:fld>
            <a:endParaRPr lang="en-US" sz="1050">
              <a:latin typeface="Aptos" panose="020B0004020202020204" pitchFamily="34" charset="0"/>
            </a:endParaRPr>
          </a:p>
        </p:txBody>
      </p:sp>
    </p:spTree>
    <p:extLst>
      <p:ext uri="{BB962C8B-B14F-4D97-AF65-F5344CB8AC3E}">
        <p14:creationId xmlns:p14="http://schemas.microsoft.com/office/powerpoint/2010/main" val="2706603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dirty="0">
                <a:latin typeface="Aptos" panose="020B0004020202020204" pitchFamily="34" charset="0"/>
              </a:rPr>
              <a:t>The BOE may hear the following types of property tax-related appeals:</a:t>
            </a:r>
          </a:p>
          <a:p>
            <a:pPr marL="228600" indent="-228600">
              <a:buFont typeface="+mj-lt"/>
              <a:buAutoNum type="arabicPeriod"/>
            </a:pPr>
            <a:r>
              <a:rPr lang="en-US" sz="1050" b="1" dirty="0">
                <a:latin typeface="Aptos" panose="020B0004020202020204" pitchFamily="34" charset="0"/>
              </a:rPr>
              <a:t>Valuation Disputes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Appeals of appraised value used to establish taxable rent under leasehold excise tax – [RCW 82.29A]</a:t>
            </a:r>
          </a:p>
          <a:p>
            <a:pPr marL="742950" lvl="1" indent="-285750">
              <a:buFont typeface="Arial" panose="020B0604020202020204" pitchFamily="34" charset="0"/>
              <a:buChar char="•"/>
            </a:pPr>
            <a:r>
              <a:rPr lang="en-US" sz="1050" dirty="0">
                <a:latin typeface="Aptos" panose="020B0004020202020204" pitchFamily="34" charset="0"/>
              </a:rPr>
              <a:t>General valuation appeals – [RCW 84.48.010]</a:t>
            </a:r>
          </a:p>
          <a:p>
            <a:pPr marL="228600" indent="-228600">
              <a:buFont typeface="+mj-lt"/>
              <a:buAutoNum type="arabicPeriod"/>
            </a:pPr>
            <a:r>
              <a:rPr lang="en-US" sz="1050" b="1" dirty="0">
                <a:latin typeface="Aptos" panose="020B0004020202020204" pitchFamily="34" charset="0"/>
              </a:rPr>
              <a:t>Exemption and Deferral Disputes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Cancellation of urban multifamily exemption – [RCW 84.14.110]</a:t>
            </a:r>
          </a:p>
          <a:p>
            <a:pPr marL="742950" lvl="1" indent="-285750">
              <a:buFont typeface="Arial" panose="020B0604020202020204" pitchFamily="34" charset="0"/>
              <a:buChar char="•"/>
            </a:pPr>
            <a:r>
              <a:rPr lang="en-US" sz="1050" dirty="0">
                <a:latin typeface="Aptos" panose="020B0004020202020204" pitchFamily="34" charset="0"/>
              </a:rPr>
              <a:t>Historic property decisions – [RCW 84.26.130]</a:t>
            </a:r>
          </a:p>
          <a:p>
            <a:pPr marL="742950" lvl="1" indent="-285750">
              <a:buFont typeface="Arial" panose="020B0604020202020204" pitchFamily="34" charset="0"/>
              <a:buChar char="•"/>
            </a:pPr>
            <a:r>
              <a:rPr lang="en-US" sz="1050" dirty="0">
                <a:latin typeface="Aptos" panose="020B0004020202020204" pitchFamily="34" charset="0"/>
              </a:rPr>
              <a:t>Senior citizen exemption denials – [RCW 84.36.385]</a:t>
            </a:r>
          </a:p>
          <a:p>
            <a:pPr marL="742950" lvl="1" indent="-285750">
              <a:buFont typeface="Arial" panose="020B0604020202020204" pitchFamily="34" charset="0"/>
              <a:buChar char="•"/>
            </a:pPr>
            <a:r>
              <a:rPr lang="en-US" sz="1050" dirty="0">
                <a:latin typeface="Aptos" panose="020B0004020202020204" pitchFamily="34" charset="0"/>
              </a:rPr>
              <a:t>Cessation of exempt use (value determination) – [RCW 84.36.812]</a:t>
            </a:r>
          </a:p>
          <a:p>
            <a:pPr marL="742950" lvl="1" indent="-285750">
              <a:buFont typeface="Arial" panose="020B0604020202020204" pitchFamily="34" charset="0"/>
              <a:buChar char="•"/>
            </a:pPr>
            <a:r>
              <a:rPr lang="en-US" sz="1050" dirty="0">
                <a:latin typeface="Aptos" panose="020B0004020202020204" pitchFamily="34" charset="0"/>
              </a:rPr>
              <a:t>Exemption for nightclub sprinkler systems – [RCW 84.36.660]</a:t>
            </a:r>
          </a:p>
          <a:p>
            <a:pPr marL="742950" lvl="1" indent="-285750">
              <a:buFont typeface="Arial" panose="020B0604020202020204" pitchFamily="34" charset="0"/>
              <a:buChar char="•"/>
            </a:pPr>
            <a:r>
              <a:rPr lang="en-US" sz="1050" dirty="0">
                <a:latin typeface="Aptos" panose="020B0004020202020204" pitchFamily="34" charset="0"/>
              </a:rPr>
              <a:t>Property tax deferrals – [RCW 84.38.040]</a:t>
            </a:r>
          </a:p>
          <a:p>
            <a:pPr marL="742950" lvl="1" indent="-285750">
              <a:buFont typeface="Arial" panose="020B0604020202020204" pitchFamily="34" charset="0"/>
              <a:buChar char="•"/>
            </a:pPr>
            <a:r>
              <a:rPr lang="en-US" sz="1050" dirty="0">
                <a:latin typeface="Aptos" panose="020B0004020202020204" pitchFamily="34" charset="0"/>
              </a:rPr>
              <a:t>Limited income deferral denials – [RCW 84.37.040]</a:t>
            </a:r>
          </a:p>
          <a:p>
            <a:pPr marL="742950" lvl="1" indent="-285750">
              <a:buFont typeface="Arial" panose="020B0604020202020204" pitchFamily="34" charset="0"/>
              <a:buChar char="•"/>
            </a:pPr>
            <a:r>
              <a:rPr lang="en-US" sz="1050" dirty="0">
                <a:latin typeface="Aptos" panose="020B0004020202020204" pitchFamily="34" charset="0"/>
              </a:rPr>
              <a:t>Appeals of exemption claims for real or personal property – [RCW 84.48.010]</a:t>
            </a:r>
          </a:p>
          <a:p>
            <a:pPr marL="228600" indent="-228600">
              <a:buFont typeface="+mj-lt"/>
              <a:buAutoNum type="arabicPeriod"/>
            </a:pPr>
            <a:r>
              <a:rPr lang="en-US" sz="1050" b="1" dirty="0">
                <a:latin typeface="Aptos" panose="020B0004020202020204" pitchFamily="34" charset="0"/>
              </a:rPr>
              <a:t>Land Classification Disputes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Forest land application denial – [RCW 84.33.130]</a:t>
            </a:r>
          </a:p>
          <a:p>
            <a:pPr marL="742950" lvl="1" indent="-285750">
              <a:buFont typeface="Arial" panose="020B0604020202020204" pitchFamily="34" charset="0"/>
              <a:buChar char="•"/>
            </a:pPr>
            <a:r>
              <a:rPr lang="en-US" sz="1050" dirty="0">
                <a:latin typeface="Aptos" panose="020B0004020202020204" pitchFamily="34" charset="0"/>
              </a:rPr>
              <a:t>Forest land removal – [RCW 84.33.140]</a:t>
            </a:r>
          </a:p>
          <a:p>
            <a:pPr marL="742950" lvl="1" indent="-285750">
              <a:buFont typeface="Arial" panose="020B0604020202020204" pitchFamily="34" charset="0"/>
              <a:buChar char="•"/>
            </a:pPr>
            <a:r>
              <a:rPr lang="en-US" sz="1050" dirty="0">
                <a:latin typeface="Aptos" panose="020B0004020202020204" pitchFamily="34" charset="0"/>
              </a:rPr>
              <a:t>Current use determinations or removal – [RCW 84.34.035, RCW 84.34.108]</a:t>
            </a:r>
          </a:p>
          <a:p>
            <a:pPr marL="228600" indent="-228600">
              <a:buFont typeface="+mj-lt"/>
              <a:buAutoNum type="arabicPeriod"/>
            </a:pPr>
            <a:r>
              <a:rPr lang="en-US" sz="1050" b="1" dirty="0">
                <a:latin typeface="Aptos" panose="020B0004020202020204" pitchFamily="34" charset="0"/>
              </a:rPr>
              <a:t>Other Assessment-Related Appeals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Valuation reduction due to government restriction – [RCW 84.40.039]</a:t>
            </a:r>
          </a:p>
          <a:p>
            <a:pPr marL="742950" lvl="1" indent="-285750">
              <a:buFont typeface="Arial" panose="020B0604020202020204" pitchFamily="34" charset="0"/>
              <a:buChar char="•"/>
            </a:pPr>
            <a:r>
              <a:rPr lang="en-US" sz="1050" dirty="0">
                <a:latin typeface="Aptos" panose="020B0004020202020204" pitchFamily="34" charset="0"/>
              </a:rPr>
              <a:t>Omitted property or value – [RCW 84.40.085]</a:t>
            </a:r>
          </a:p>
          <a:p>
            <a:pPr marL="742950" lvl="1" indent="-285750">
              <a:buFont typeface="Arial" panose="020B0604020202020204" pitchFamily="34" charset="0"/>
              <a:buChar char="•"/>
            </a:pPr>
            <a:r>
              <a:rPr lang="en-US" sz="1050" dirty="0">
                <a:latin typeface="Aptos" panose="020B0004020202020204" pitchFamily="34" charset="0"/>
              </a:rPr>
              <a:t>Correction of manifest error affecting rolls – [RCW 84.48.065]</a:t>
            </a:r>
          </a:p>
          <a:p>
            <a:pPr marL="742950" lvl="1" indent="-285750">
              <a:buFont typeface="Arial" panose="020B0604020202020204" pitchFamily="34" charset="0"/>
              <a:buChar char="•"/>
            </a:pPr>
            <a:r>
              <a:rPr lang="en-US" sz="1050" dirty="0">
                <a:latin typeface="Aptos" panose="020B0004020202020204" pitchFamily="34" charset="0"/>
              </a:rPr>
              <a:t>Destroyed property valuation adjustments – [RCW 84.70.010]</a:t>
            </a:r>
          </a:p>
          <a:p>
            <a:endParaRPr lang="en-US" sz="1050" dirty="0">
              <a:latin typeface="Aptos" panose="020B0004020202020204" pitchFamily="34" charset="0"/>
            </a:endParaRPr>
          </a:p>
          <a:p>
            <a:r>
              <a:rPr lang="en-US" sz="1050" dirty="0">
                <a:latin typeface="Aptos" panose="020B0004020202020204" pitchFamily="34" charset="0"/>
              </a:rPr>
              <a:t>BTA appeals may include:</a:t>
            </a:r>
          </a:p>
          <a:p>
            <a:pPr marL="228600" indent="-228600">
              <a:buAutoNum type="arabicPeriod"/>
            </a:pPr>
            <a:r>
              <a:rPr lang="en-US" sz="1050" b="1" dirty="0">
                <a:latin typeface="Aptos" panose="020B0004020202020204" pitchFamily="34" charset="0"/>
              </a:rPr>
              <a:t>Appeals from County Boards of Equalization</a:t>
            </a:r>
          </a:p>
          <a:p>
            <a:pPr marL="628650" lvl="1" indent="-171450">
              <a:buFont typeface="Arial" panose="020B0604020202020204" pitchFamily="34" charset="0"/>
              <a:buChar char="•"/>
            </a:pPr>
            <a:r>
              <a:rPr lang="en-US" sz="1050" dirty="0">
                <a:latin typeface="Aptos" panose="020B0004020202020204" pitchFamily="34" charset="0"/>
              </a:rPr>
              <a:t>First, taxpayers who disagree with their county board's decision can appeal to the BTA.</a:t>
            </a:r>
          </a:p>
          <a:p>
            <a:pPr marL="628650" lvl="1" indent="-171450">
              <a:buFont typeface="Arial" panose="020B0604020202020204" pitchFamily="34" charset="0"/>
              <a:buChar char="•"/>
            </a:pPr>
            <a:r>
              <a:rPr lang="en-US" sz="1050" dirty="0">
                <a:latin typeface="Aptos" panose="020B0004020202020204" pitchFamily="34" charset="0"/>
              </a:rPr>
              <a:t>These usually involve assessed property value disputes.</a:t>
            </a:r>
          </a:p>
          <a:p>
            <a:pPr marL="628650" lvl="1" indent="-171450">
              <a:buFont typeface="Arial" panose="020B0604020202020204" pitchFamily="34" charset="0"/>
              <a:buChar char="•"/>
            </a:pPr>
            <a:r>
              <a:rPr lang="en-US" sz="1050" dirty="0">
                <a:latin typeface="Aptos" panose="020B0004020202020204" pitchFamily="34" charset="0"/>
              </a:rPr>
              <a:t>It’s a second chance for property owners or assessors to have their case reviewed.</a:t>
            </a:r>
          </a:p>
          <a:p>
            <a:pPr>
              <a:buNone/>
            </a:pPr>
            <a:r>
              <a:rPr lang="en-US" sz="1050" b="1" dirty="0">
                <a:latin typeface="Aptos" panose="020B0004020202020204" pitchFamily="34" charset="0"/>
              </a:rPr>
              <a:t>2. State-Assessed Property Disputes</a:t>
            </a:r>
          </a:p>
          <a:p>
            <a:pPr marL="628650" lvl="1" indent="-171450">
              <a:buFont typeface="Arial" panose="020B0604020202020204" pitchFamily="34" charset="0"/>
              <a:buChar char="•"/>
            </a:pPr>
            <a:r>
              <a:rPr lang="en-US" sz="1050" dirty="0">
                <a:latin typeface="Aptos" panose="020B0004020202020204" pitchFamily="34" charset="0"/>
              </a:rPr>
              <a:t>The BTA handles appeals involving state-assessed property—like intercounty utilities or private car companies.</a:t>
            </a:r>
          </a:p>
          <a:p>
            <a:pPr marL="628650" lvl="1" indent="-171450">
              <a:buFont typeface="Arial" panose="020B0604020202020204" pitchFamily="34" charset="0"/>
              <a:buChar char="•"/>
            </a:pPr>
            <a:r>
              <a:rPr lang="en-US" sz="1050" dirty="0">
                <a:latin typeface="Aptos" panose="020B0004020202020204" pitchFamily="34" charset="0"/>
              </a:rPr>
              <a:t>This includes challenges to how values are equalized and divided among counties.</a:t>
            </a:r>
          </a:p>
          <a:p>
            <a:pPr>
              <a:buNone/>
            </a:pPr>
            <a:r>
              <a:rPr lang="en-US" sz="1050" b="1" dirty="0">
                <a:latin typeface="Aptos" panose="020B0004020202020204" pitchFamily="34" charset="0"/>
              </a:rPr>
              <a:t>3. Department of Revenue Decisions</a:t>
            </a:r>
          </a:p>
          <a:p>
            <a:pPr marL="628650" lvl="1" indent="-171450">
              <a:buFont typeface="Arial" panose="020B0604020202020204" pitchFamily="34" charset="0"/>
              <a:buChar char="•"/>
            </a:pPr>
            <a:r>
              <a:rPr lang="en-US" sz="1050" dirty="0">
                <a:latin typeface="Aptos" panose="020B0004020202020204" pitchFamily="34" charset="0"/>
              </a:rPr>
              <a:t>This is a broad area. The BTA hears appeals from decisions made directly by the Department of Revenue.</a:t>
            </a:r>
          </a:p>
          <a:p>
            <a:pPr marL="628650" lvl="1" indent="-171450">
              <a:buFont typeface="Arial" panose="020B0604020202020204" pitchFamily="34" charset="0"/>
              <a:buChar char="•"/>
            </a:pPr>
            <a:r>
              <a:rPr lang="en-US" sz="1050" dirty="0">
                <a:latin typeface="Aptos" panose="020B0004020202020204" pitchFamily="34" charset="0"/>
              </a:rPr>
              <a:t>That includes tax assessments, exemption or deferral denials, and even refund rejections.</a:t>
            </a:r>
          </a:p>
          <a:p>
            <a:pPr marL="628650" lvl="1" indent="-171450">
              <a:buFont typeface="Arial" panose="020B0604020202020204" pitchFamily="34" charset="0"/>
              <a:buChar char="•"/>
            </a:pPr>
            <a:r>
              <a:rPr lang="en-US" sz="1050" dirty="0">
                <a:latin typeface="Aptos" panose="020B0004020202020204" pitchFamily="34" charset="0"/>
              </a:rPr>
              <a:t>It also covers appeals involving interest rates for farmland valuation under the current use program and stumpage value tables used for timber.</a:t>
            </a:r>
          </a:p>
          <a:p>
            <a:pPr>
              <a:buNone/>
            </a:pPr>
            <a:r>
              <a:rPr lang="en-US" sz="1050" b="1" dirty="0">
                <a:latin typeface="Aptos" panose="020B0004020202020204" pitchFamily="34" charset="0"/>
              </a:rPr>
              <a:t>4. Appeals from DOR Orders under RCW 84.08.010 and RCW 84.08.060</a:t>
            </a:r>
          </a:p>
          <a:p>
            <a:pPr marL="628650" lvl="1" indent="-171450">
              <a:buFont typeface="Arial" panose="020B0604020202020204" pitchFamily="34" charset="0"/>
              <a:buChar char="•"/>
            </a:pPr>
            <a:r>
              <a:rPr lang="en-US" sz="1050" dirty="0">
                <a:latin typeface="Aptos" panose="020B0004020202020204" pitchFamily="34" charset="0"/>
              </a:rPr>
              <a:t>In some cases, an assessor or property owner can appeal a specific DOR order directly to the BTA.</a:t>
            </a:r>
          </a:p>
          <a:p>
            <a:pPr marL="628650" lvl="1" indent="-171450">
              <a:buFont typeface="Arial" panose="020B0604020202020204" pitchFamily="34" charset="0"/>
              <a:buChar char="•"/>
            </a:pPr>
            <a:r>
              <a:rPr lang="en-US" sz="1050" dirty="0">
                <a:latin typeface="Aptos" panose="020B0004020202020204" pitchFamily="34" charset="0"/>
              </a:rPr>
              <a:t>These must generally be filed within 30 days of the DOR’s mailing.</a:t>
            </a:r>
          </a:p>
          <a:p>
            <a:pPr>
              <a:buNone/>
            </a:pPr>
            <a:r>
              <a:rPr lang="en-US" sz="1050" b="1" dirty="0">
                <a:latin typeface="Aptos" panose="020B0004020202020204" pitchFamily="34" charset="0"/>
              </a:rPr>
              <a:t>5. Other Specific Appeals</a:t>
            </a:r>
          </a:p>
          <a:p>
            <a:pPr marL="628650" lvl="1" indent="-171450">
              <a:buFont typeface="Arial" panose="020B0604020202020204" pitchFamily="34" charset="0"/>
              <a:buChar char="•"/>
            </a:pPr>
            <a:r>
              <a:rPr lang="en-US" sz="1050" dirty="0">
                <a:latin typeface="Aptos" panose="020B0004020202020204" pitchFamily="34" charset="0"/>
              </a:rPr>
              <a:t>A few more niche appeals, like:</a:t>
            </a:r>
          </a:p>
          <a:p>
            <a:pPr marL="1085850" lvl="2" indent="-171450">
              <a:buFont typeface="Arial" panose="020B0604020202020204" pitchFamily="34" charset="0"/>
              <a:buChar char="•"/>
            </a:pPr>
            <a:r>
              <a:rPr lang="en-US" sz="1050" dirty="0">
                <a:latin typeface="Aptos" panose="020B0004020202020204" pitchFamily="34" charset="0"/>
              </a:rPr>
              <a:t>Disputes over the price of second-class shorelands,</a:t>
            </a:r>
          </a:p>
          <a:p>
            <a:pPr marL="1085850" lvl="2" indent="-171450">
              <a:buFont typeface="Arial" panose="020B0604020202020204" pitchFamily="34" charset="0"/>
              <a:buChar char="•"/>
            </a:pPr>
            <a:r>
              <a:rPr lang="en-US" sz="1050" dirty="0">
                <a:latin typeface="Aptos" panose="020B0004020202020204" pitchFamily="34" charset="0"/>
              </a:rPr>
              <a:t>Tax apportionment decisions in urban redevelopment zones,</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6591294E-3AF3-E849-AEDA-8C49D55EE5CB}" type="slidenum">
              <a:rPr lang="en-US" sz="1050" smtClean="0">
                <a:latin typeface="Aptos" panose="020B0004020202020204" pitchFamily="34" charset="0"/>
              </a:rPr>
              <a:t>43</a:t>
            </a:fld>
            <a:endParaRPr lang="en-US" sz="1050">
              <a:latin typeface="Aptos" panose="020B0004020202020204" pitchFamily="34" charset="0"/>
            </a:endParaRPr>
          </a:p>
        </p:txBody>
      </p:sp>
    </p:spTree>
    <p:extLst>
      <p:ext uri="{BB962C8B-B14F-4D97-AF65-F5344CB8AC3E}">
        <p14:creationId xmlns:p14="http://schemas.microsoft.com/office/powerpoint/2010/main" val="3226903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b="0" dirty="0">
                <a:latin typeface="Aptos" panose="020B0004020202020204" pitchFamily="34" charset="0"/>
              </a:rPr>
              <a:t>Responsibilities</a:t>
            </a:r>
          </a:p>
          <a:p>
            <a:pPr marL="171450" indent="-171450">
              <a:buFont typeface="Arial" panose="020B0604020202020204" pitchFamily="34" charset="0"/>
              <a:buChar char="•"/>
            </a:pPr>
            <a:r>
              <a:rPr lang="en-US" sz="1050" dirty="0">
                <a:latin typeface="Aptos" panose="020B0004020202020204" pitchFamily="34" charset="0"/>
              </a:rPr>
              <a:t>Provide an impartial hearing that protects due process rights and ensures a fair decision.</a:t>
            </a:r>
          </a:p>
          <a:p>
            <a:pPr marL="171450" indent="-171450">
              <a:buFont typeface="Arial" panose="020B0604020202020204" pitchFamily="34" charset="0"/>
              <a:buChar char="•"/>
            </a:pPr>
            <a:r>
              <a:rPr lang="en-US" sz="1050" dirty="0">
                <a:latin typeface="Aptos" panose="020B0004020202020204" pitchFamily="34" charset="0"/>
              </a:rPr>
              <a:t>Determine if there is sufficient relevant evidence to support the appellant’s claim.</a:t>
            </a:r>
          </a:p>
          <a:p>
            <a:pPr marL="171450" indent="-171450">
              <a:buFont typeface="Arial" panose="020B0604020202020204" pitchFamily="34" charset="0"/>
              <a:buChar char="•"/>
            </a:pPr>
            <a:r>
              <a:rPr lang="en-US" sz="1050" dirty="0">
                <a:latin typeface="Aptos" panose="020B0004020202020204" pitchFamily="34" charset="0"/>
              </a:rPr>
              <a:t>Weigh facts presented; do not conduct independent research or investigations (no tours or searching for comps).</a:t>
            </a:r>
          </a:p>
          <a:p>
            <a:pPr marL="171450" indent="-171450">
              <a:buFont typeface="Arial" panose="020B0604020202020204" pitchFamily="34" charset="0"/>
              <a:buChar char="•"/>
            </a:pPr>
            <a:r>
              <a:rPr lang="en-US" sz="1050" dirty="0">
                <a:latin typeface="Aptos" panose="020B0004020202020204" pitchFamily="34" charset="0"/>
              </a:rPr>
              <a:t>It’s acceptable to ask clarifying questions during hearings to better understand the evidence.</a:t>
            </a:r>
          </a:p>
          <a:p>
            <a:pPr marL="171450" indent="-171450">
              <a:buFont typeface="Arial" panose="020B0604020202020204" pitchFamily="34" charset="0"/>
              <a:buChar char="•"/>
            </a:pPr>
            <a:r>
              <a:rPr lang="en-US" sz="1050" dirty="0">
                <a:latin typeface="Aptos" panose="020B0004020202020204" pitchFamily="34" charset="0"/>
              </a:rPr>
              <a:t>Parties are responsible for submitting all evidence; the Board does not act as a detective.</a:t>
            </a:r>
          </a:p>
          <a:p>
            <a:pPr marL="171450" indent="-171450">
              <a:buFont typeface="Arial" panose="020B0604020202020204" pitchFamily="34" charset="0"/>
              <a:buChar char="•"/>
            </a:pPr>
            <a:r>
              <a:rPr lang="en-US" sz="1050" dirty="0">
                <a:latin typeface="Aptos" panose="020B0004020202020204" pitchFamily="34" charset="0"/>
              </a:rPr>
              <a:t>Decisions must be made based on the evidence provided — incomplete evidence means the appellant cannot prevail.</a:t>
            </a:r>
          </a:p>
          <a:p>
            <a:endParaRPr lang="en-US" sz="1050" dirty="0">
              <a:latin typeface="Aptos" panose="020B0004020202020204" pitchFamily="34" charset="0"/>
            </a:endParaRPr>
          </a:p>
          <a:p>
            <a:r>
              <a:rPr lang="en-US" sz="1050" dirty="0">
                <a:latin typeface="Aptos" panose="020B0004020202020204" pitchFamily="34" charset="0"/>
              </a:rPr>
              <a:t>Equalization: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ptos" panose="020B0004020202020204" pitchFamily="34" charset="0"/>
              </a:rPr>
              <a:t>Boards examine and compare assessments to see if comparable properties are comparably valued without an appeal.</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44</a:t>
            </a:fld>
            <a:endParaRPr lang="en-US" sz="1050">
              <a:latin typeface="Aptos" panose="020B0004020202020204" pitchFamily="34" charset="0"/>
            </a:endParaRPr>
          </a:p>
        </p:txBody>
      </p:sp>
    </p:spTree>
    <p:extLst>
      <p:ext uri="{BB962C8B-B14F-4D97-AF65-F5344CB8AC3E}">
        <p14:creationId xmlns:p14="http://schemas.microsoft.com/office/powerpoint/2010/main" val="1426893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b="1" dirty="0">
                <a:latin typeface="Aptos" panose="020B0004020202020204" pitchFamily="34" charset="0"/>
              </a:rPr>
              <a:t>Types of Appeals the BTA Handles</a:t>
            </a:r>
            <a:endParaRPr lang="en-US" sz="1050" dirty="0">
              <a:latin typeface="Aptos" panose="020B0004020202020204" pitchFamily="34" charset="0"/>
            </a:endParaRPr>
          </a:p>
          <a:p>
            <a:pPr marL="171450" indent="-171450">
              <a:buFont typeface="Arial" panose="020B0604020202020204" pitchFamily="34" charset="0"/>
              <a:buChar char="•"/>
            </a:pPr>
            <a:r>
              <a:rPr lang="en-US" sz="1050" dirty="0">
                <a:latin typeface="Aptos" panose="020B0004020202020204" pitchFamily="34" charset="0"/>
              </a:rPr>
              <a:t>Appeals of Board of Equalization (BOE) orders.</a:t>
            </a:r>
          </a:p>
          <a:p>
            <a:pPr marL="171450" indent="-171450">
              <a:buFont typeface="Arial" panose="020B0604020202020204" pitchFamily="34" charset="0"/>
              <a:buChar char="•"/>
            </a:pPr>
            <a:r>
              <a:rPr lang="en-US" sz="1050" dirty="0">
                <a:latin typeface="Aptos" panose="020B0004020202020204" pitchFamily="34" charset="0"/>
              </a:rPr>
              <a:t>Decisions made by the Department of Revenue, including:</a:t>
            </a:r>
          </a:p>
          <a:p>
            <a:pPr marL="171450" indent="-171450">
              <a:buFont typeface="Arial" panose="020B0604020202020204" pitchFamily="34" charset="0"/>
              <a:buChar char="•"/>
            </a:pPr>
            <a:r>
              <a:rPr lang="en-US" sz="1050" dirty="0">
                <a:latin typeface="Aptos" panose="020B0004020202020204" pitchFamily="34" charset="0"/>
              </a:rPr>
              <a:t>Direct Appeals that skip the BOE (explained further on the next slide).</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Appeal  Options</a:t>
            </a:r>
            <a:endParaRPr lang="en-US" sz="1050" dirty="0">
              <a:latin typeface="Aptos" panose="020B0004020202020204" pitchFamily="34" charset="0"/>
            </a:endParaRPr>
          </a:p>
          <a:p>
            <a:pPr marL="171450" indent="-171450">
              <a:buFont typeface="Arial" panose="020B0604020202020204" pitchFamily="34" charset="0"/>
              <a:buChar char="•"/>
            </a:pPr>
            <a:r>
              <a:rPr lang="en-US" sz="1050" b="1" dirty="0">
                <a:latin typeface="Aptos" panose="020B0004020202020204" pitchFamily="34" charset="0"/>
              </a:rPr>
              <a:t>Formal Appeals: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Typically used when discovery is needed, protective orders are sought, or legal rulings are required.</a:t>
            </a:r>
          </a:p>
          <a:p>
            <a:pPr marL="742950" lvl="1" indent="-285750">
              <a:buFont typeface="Arial" panose="020B0604020202020204" pitchFamily="34" charset="0"/>
              <a:buChar char="•"/>
            </a:pPr>
            <a:r>
              <a:rPr lang="en-US" sz="1050" dirty="0">
                <a:latin typeface="Aptos" panose="020B0004020202020204" pitchFamily="34" charset="0"/>
              </a:rPr>
              <a:t>Decisions can be appealed to Superior Court.</a:t>
            </a:r>
          </a:p>
          <a:p>
            <a:pPr marL="171450" indent="-171450">
              <a:buFont typeface="Arial" panose="020B0604020202020204" pitchFamily="34" charset="0"/>
              <a:buChar char="•"/>
            </a:pPr>
            <a:r>
              <a:rPr lang="en-US" sz="1050" b="1" dirty="0">
                <a:latin typeface="Aptos" panose="020B0004020202020204" pitchFamily="34" charset="0"/>
              </a:rPr>
              <a:t>Informal Appeals: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Make up about 90% of cases.</a:t>
            </a:r>
          </a:p>
          <a:p>
            <a:pPr marL="742950" lvl="1" indent="-285750">
              <a:buFont typeface="Arial" panose="020B0604020202020204" pitchFamily="34" charset="0"/>
              <a:buChar char="•"/>
            </a:pPr>
            <a:r>
              <a:rPr lang="en-US" sz="1050" dirty="0">
                <a:latin typeface="Aptos" panose="020B0004020202020204" pitchFamily="34" charset="0"/>
              </a:rPr>
              <a:t>Usually handled by taxpayers representing themselves (Pro Se).</a:t>
            </a:r>
          </a:p>
          <a:p>
            <a:pPr marL="742950" lvl="1" indent="-285750">
              <a:buFont typeface="Arial" panose="020B0604020202020204" pitchFamily="34" charset="0"/>
              <a:buChar char="•"/>
            </a:pPr>
            <a:r>
              <a:rPr lang="en-US" sz="1050" dirty="0">
                <a:latin typeface="Aptos" panose="020B0004020202020204" pitchFamily="34" charset="0"/>
              </a:rPr>
              <a:t>Decisions are final.</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45</a:t>
            </a:fld>
            <a:endParaRPr lang="en-US" sz="1050">
              <a:latin typeface="Aptos" panose="020B0004020202020204" pitchFamily="34" charset="0"/>
            </a:endParaRPr>
          </a:p>
        </p:txBody>
      </p:sp>
    </p:spTree>
    <p:extLst>
      <p:ext uri="{BB962C8B-B14F-4D97-AF65-F5344CB8AC3E}">
        <p14:creationId xmlns:p14="http://schemas.microsoft.com/office/powerpoint/2010/main" val="3936231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Requires timely, complete petition filed with the BOE.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May be considered for appeals with complex issues beyond BOE purview.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Taxpayer, BOE Members, Assessor (or designee) must all sign the request.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BTA will approve or deny request by simple majority vote within 15 days of receipt.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If denied, appeal goes back to BOE for consideration. </a:t>
            </a:r>
          </a:p>
          <a:p>
            <a:endParaRPr lang="en-US" sz="1050" dirty="0">
              <a:latin typeface="Aptos" panose="020B0004020202020204" pitchFamily="34" charset="0"/>
            </a:endParaRPr>
          </a:p>
          <a:p>
            <a:r>
              <a:rPr lang="en-US" sz="1050" dirty="0">
                <a:latin typeface="Aptos" panose="020B0004020202020204" pitchFamily="34" charset="0"/>
              </a:rPr>
              <a:t>First the taxpayer needs to have a timely and completed petition in with the BOE. And then it requires the signatures of not just the taxpayer but the BOE members and the assessor as well. This isn’t going to happen for your every day real property valuation appeal, do not pass go, do not collect $200. Direct appeals are typically for issues beyond board of equalization acumen. </a:t>
            </a:r>
          </a:p>
          <a:p>
            <a:endParaRPr lang="en-US" sz="1050" dirty="0">
              <a:latin typeface="Aptos" panose="020B0004020202020204" pitchFamily="34" charset="0"/>
            </a:endParaRPr>
          </a:p>
          <a:p>
            <a:r>
              <a:rPr lang="en-US" sz="1050" dirty="0">
                <a:latin typeface="Aptos" panose="020B0004020202020204" pitchFamily="34" charset="0"/>
              </a:rPr>
              <a:t>The BTA will determine whether or not to approve the request by majority vote within 15 days of receipt. If the request is denied, the original appeal goes back to the board of equalization to hear. </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46</a:t>
            </a:fld>
            <a:endParaRPr lang="en-US" sz="1050">
              <a:latin typeface="Aptos" panose="020B0004020202020204" pitchFamily="34" charset="0"/>
            </a:endParaRPr>
          </a:p>
        </p:txBody>
      </p:sp>
    </p:spTree>
    <p:extLst>
      <p:ext uri="{BB962C8B-B14F-4D97-AF65-F5344CB8AC3E}">
        <p14:creationId xmlns:p14="http://schemas.microsoft.com/office/powerpoint/2010/main" val="1424868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A13C6D7F-08C0-49F3-84F4-DB5CFC4BD251}" type="slidenum">
              <a:rPr lang="en-US" sz="1050" smtClean="0">
                <a:latin typeface="Aptos" panose="020B0004020202020204" pitchFamily="34" charset="0"/>
              </a:rPr>
              <a:t>47</a:t>
            </a:fld>
            <a:endParaRPr lang="en-US" sz="1050">
              <a:latin typeface="Aptos" panose="020B0004020202020204" pitchFamily="34" charset="0"/>
            </a:endParaRPr>
          </a:p>
        </p:txBody>
      </p:sp>
    </p:spTree>
    <p:extLst>
      <p:ext uri="{BB962C8B-B14F-4D97-AF65-F5344CB8AC3E}">
        <p14:creationId xmlns:p14="http://schemas.microsoft.com/office/powerpoint/2010/main" val="1716981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None/>
            </a:pPr>
            <a:r>
              <a:rPr lang="en-US" sz="1050" b="1" dirty="0">
                <a:latin typeface="Aptos" panose="020B0004020202020204" pitchFamily="34" charset="0"/>
              </a:rPr>
              <a:t>Clerk responsibilities</a:t>
            </a:r>
            <a:r>
              <a:rPr lang="en-US" sz="1050" dirty="0">
                <a:latin typeface="Aptos" panose="020B0004020202020204" pitchFamily="34" charset="0"/>
              </a:rPr>
              <a:t>:</a:t>
            </a:r>
          </a:p>
          <a:p>
            <a:pPr marL="171450" indent="-171450">
              <a:lnSpc>
                <a:spcPct val="100000"/>
              </a:lnSpc>
              <a:buFont typeface="Arial" panose="020B0604020202020204" pitchFamily="34" charset="0"/>
              <a:buChar char="•"/>
            </a:pPr>
            <a:r>
              <a:rPr lang="en-US" sz="1050" dirty="0">
                <a:latin typeface="Aptos" panose="020B0004020202020204" pitchFamily="34" charset="0"/>
              </a:rPr>
              <a:t>Must provide the Assessor’s Office with a copy of the petition and all attachments.</a:t>
            </a:r>
          </a:p>
          <a:p>
            <a:pPr marL="628650" lvl="1" indent="-171450">
              <a:lnSpc>
                <a:spcPct val="100000"/>
              </a:lnSpc>
              <a:buFont typeface="Arial" panose="020B0604020202020204" pitchFamily="34" charset="0"/>
              <a:buChar char="•"/>
            </a:pPr>
            <a:r>
              <a:rPr lang="en-US" sz="1050" dirty="0">
                <a:latin typeface="Aptos" panose="020B0004020202020204" pitchFamily="34" charset="0"/>
              </a:rPr>
              <a:t>If not, the Assessor won’t know an appeal was filed.</a:t>
            </a:r>
          </a:p>
          <a:p>
            <a:pPr marL="171450" indent="-171450">
              <a:lnSpc>
                <a:spcPct val="100000"/>
              </a:lnSpc>
              <a:buFont typeface="Arial" panose="020B0604020202020204" pitchFamily="34" charset="0"/>
              <a:buChar char="•"/>
            </a:pPr>
            <a:r>
              <a:rPr lang="en-US" sz="1050" dirty="0">
                <a:latin typeface="Aptos" panose="020B0004020202020204" pitchFamily="34" charset="0"/>
              </a:rPr>
              <a:t>If the </a:t>
            </a:r>
            <a:r>
              <a:rPr lang="en-US" sz="1050" i="1" dirty="0">
                <a:latin typeface="Aptos" panose="020B0004020202020204" pitchFamily="34" charset="0"/>
              </a:rPr>
              <a:t>valuation information box</a:t>
            </a:r>
            <a:r>
              <a:rPr lang="en-US" sz="1050" dirty="0">
                <a:latin typeface="Aptos" panose="020B0004020202020204" pitchFamily="34" charset="0"/>
              </a:rPr>
              <a:t> is checked, the Assessor has a deadline to respond to the taxpayer.</a:t>
            </a:r>
          </a:p>
          <a:p>
            <a:pPr>
              <a:lnSpc>
                <a:spcPct val="100000"/>
              </a:lnSpc>
              <a:buNone/>
            </a:pPr>
            <a:endParaRPr lang="en-US" sz="1050" b="1" dirty="0">
              <a:latin typeface="Aptos" panose="020B0004020202020204" pitchFamily="34" charset="0"/>
            </a:endParaRPr>
          </a:p>
          <a:p>
            <a:pPr>
              <a:lnSpc>
                <a:spcPct val="100000"/>
              </a:lnSpc>
              <a:buNone/>
            </a:pPr>
            <a:r>
              <a:rPr lang="en-US" sz="1050" b="1" dirty="0">
                <a:latin typeface="Aptos" panose="020B0004020202020204" pitchFamily="34" charset="0"/>
              </a:rPr>
              <a:t>Valuation questions</a:t>
            </a:r>
            <a:r>
              <a:rPr lang="en-US" sz="1050" dirty="0">
                <a:latin typeface="Aptos" panose="020B0004020202020204" pitchFamily="34" charset="0"/>
              </a:rPr>
              <a:t>:</a:t>
            </a:r>
          </a:p>
          <a:p>
            <a:pPr marL="171450" indent="-171450">
              <a:lnSpc>
                <a:spcPct val="100000"/>
              </a:lnSpc>
              <a:buFont typeface="Arial" panose="020B0604020202020204" pitchFamily="34" charset="0"/>
              <a:buChar char="•"/>
            </a:pPr>
            <a:r>
              <a:rPr lang="en-US" sz="1050" dirty="0">
                <a:latin typeface="Aptos" panose="020B0004020202020204" pitchFamily="34" charset="0"/>
              </a:rPr>
              <a:t>The BOE does </a:t>
            </a:r>
            <a:r>
              <a:rPr lang="en-US" sz="1050" b="1" dirty="0">
                <a:latin typeface="Aptos" panose="020B0004020202020204" pitchFamily="34" charset="0"/>
              </a:rPr>
              <a:t>not</a:t>
            </a:r>
            <a:r>
              <a:rPr lang="en-US" sz="1050" dirty="0">
                <a:latin typeface="Aptos" panose="020B0004020202020204" pitchFamily="34" charset="0"/>
              </a:rPr>
              <a:t> answer these.</a:t>
            </a:r>
          </a:p>
          <a:p>
            <a:pPr marL="171450" indent="-171450">
              <a:lnSpc>
                <a:spcPct val="100000"/>
              </a:lnSpc>
              <a:buFont typeface="Arial" panose="020B0604020202020204" pitchFamily="34" charset="0"/>
              <a:buChar char="•"/>
            </a:pPr>
            <a:r>
              <a:rPr lang="en-US" sz="1050" dirty="0">
                <a:latin typeface="Aptos" panose="020B0004020202020204" pitchFamily="34" charset="0"/>
              </a:rPr>
              <a:t>Must be discussed between the taxpayer and the assessor.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5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dirty="0">
                <a:latin typeface="Aptos" panose="020B0004020202020204" pitchFamily="34" charset="0"/>
              </a:rPr>
              <a:t>Definition of "Taxpayer" (WAC 458-14-005(22)):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ptos" panose="020B0004020202020204" pitchFamily="34" charset="0"/>
              </a:rPr>
              <a:t>Name on the assessment rolls or their authorized agent.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ptos" panose="020B0004020202020204" pitchFamily="34" charset="0"/>
              </a:rPr>
              <a:t>Also includes new owners not yet updated in county records due to error or delay.</a:t>
            </a:r>
          </a:p>
          <a:p>
            <a:pPr marL="0" marR="0" lvl="0" indent="0" algn="l" defTabSz="882650" rtl="0" eaLnBrk="0" fontAlgn="base" latinLnBrk="0" hangingPunct="0">
              <a:lnSpc>
                <a:spcPct val="100000"/>
              </a:lnSpc>
              <a:spcBef>
                <a:spcPct val="30000"/>
              </a:spcBef>
              <a:spcAft>
                <a:spcPct val="0"/>
              </a:spcAft>
              <a:buClrTx/>
              <a:buSzTx/>
              <a:buFontTx/>
              <a:buNone/>
              <a:defRPr/>
            </a:pPr>
            <a:endParaRPr lang="en-US" sz="1050" dirty="0">
              <a:latin typeface="Aptos" panose="020B0004020202020204" pitchFamily="34" charset="0"/>
              <a:cs typeface="Times New Roman" panose="02020603050405020304" pitchFamily="18" charset="0"/>
            </a:endParaRPr>
          </a:p>
          <a:p>
            <a:pPr marL="0" marR="0" lvl="0" indent="0" algn="l" defTabSz="882650" rtl="0" eaLnBrk="0" fontAlgn="base" latinLnBrk="0" hangingPunct="0">
              <a:lnSpc>
                <a:spcPct val="100000"/>
              </a:lnSpc>
              <a:spcBef>
                <a:spcPct val="30000"/>
              </a:spcBef>
              <a:spcAft>
                <a:spcPct val="0"/>
              </a:spcAft>
              <a:buClrTx/>
              <a:buSzTx/>
              <a:buFontTx/>
              <a:buNone/>
              <a:defRPr/>
            </a:pPr>
            <a:r>
              <a:rPr lang="en-US" sz="1050" dirty="0">
                <a:latin typeface="Aptos" panose="020B0004020202020204" pitchFamily="34" charset="0"/>
                <a:cs typeface="Times New Roman" panose="02020603050405020304" pitchFamily="18" charset="0"/>
              </a:rPr>
              <a:t>If the owner has a representative, they should provide a copy of their authorization forms.</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Check to ensure it connects the representative to the taxpayer.</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sz="1050" dirty="0">
                <a:latin typeface="Aptos" panose="020B0004020202020204" pitchFamily="34" charset="0"/>
                <a:cs typeface="Times New Roman" panose="02020603050405020304" pitchFamily="18" charset="0"/>
              </a:rPr>
              <a:t>Double check the taxpayer signed it</a:t>
            </a:r>
            <a:endParaRPr kumimoji="0" lang="en-US" sz="1050" b="0" i="0" u="none" strike="noStrike" kern="1200" cap="none" spc="0" normalizeH="0" baseline="0" noProof="0" dirty="0">
              <a:ln>
                <a:noFill/>
              </a:ln>
              <a:solidFill>
                <a:schemeClr val="tx2"/>
              </a:solidFill>
              <a:effectLst/>
              <a:uLnTx/>
              <a:uFillTx/>
              <a:latin typeface="Aptos" panose="020B0004020202020204" pitchFamily="34" charset="0"/>
              <a:ea typeface="+mj-ea"/>
              <a:cs typeface="Times New Roman" panose="02020603050405020304" pitchFamily="18" charset="0"/>
            </a:endParaRPr>
          </a:p>
          <a:p>
            <a:pPr marL="0" marR="0" lvl="0" indent="0" algn="l" defTabSz="882650" rtl="0" eaLnBrk="0" fontAlgn="base" latinLnBrk="0" hangingPunct="0">
              <a:lnSpc>
                <a:spcPct val="100000"/>
              </a:lnSpc>
              <a:spcBef>
                <a:spcPct val="30000"/>
              </a:spcBef>
              <a:spcAft>
                <a:spcPct val="0"/>
              </a:spcAft>
              <a:buClrTx/>
              <a:buSzTx/>
              <a:buFontTx/>
              <a:buNone/>
              <a:defRPr/>
            </a:pPr>
            <a:endParaRPr lang="en-US" sz="1050" dirty="0">
              <a:latin typeface="Aptos" panose="020B0004020202020204" pitchFamily="34" charset="0"/>
              <a:cs typeface="Times New Roman" panose="02020603050405020304" pitchFamily="18"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48</a:t>
            </a:fld>
            <a:endParaRPr lang="en-US" sz="1050">
              <a:latin typeface="Aptos" panose="020B0004020202020204" pitchFamily="34" charset="0"/>
            </a:endParaRPr>
          </a:p>
        </p:txBody>
      </p:sp>
    </p:spTree>
    <p:extLst>
      <p:ext uri="{BB962C8B-B14F-4D97-AF65-F5344CB8AC3E}">
        <p14:creationId xmlns:p14="http://schemas.microsoft.com/office/powerpoint/2010/main" val="33203526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ptos" panose="020B0004020202020204" pitchFamily="34" charset="0"/>
              </a:rPr>
              <a:t>Reminder: A Change of Value Notice must be sent if the assessed value of a property changes from the previous year, as determined by the assessor.</a:t>
            </a:r>
          </a:p>
          <a:p>
            <a:pPr marL="0" indent="0" defTabSz="932968" fontAlgn="base">
              <a:spcBef>
                <a:spcPct val="0"/>
              </a:spcBef>
              <a:spcAft>
                <a:spcPct val="0"/>
              </a:spcAft>
              <a:buFont typeface="+mj-lt"/>
              <a:buNone/>
              <a:tabLst>
                <a:tab pos="7126472" algn="r"/>
              </a:tabLst>
              <a:defRPr/>
            </a:pPr>
            <a:endParaRPr lang="en-US" altLang="en-US" sz="1050" kern="1200" dirty="0">
              <a:solidFill>
                <a:schemeClr val="tx1"/>
              </a:solidFill>
              <a:latin typeface="Aptos" panose="020B0004020202020204" pitchFamily="34" charset="0"/>
              <a:ea typeface="+mn-ea"/>
              <a:cs typeface="Times New Roman" panose="02020603050405020304" pitchFamily="18" charset="0"/>
            </a:endParaRPr>
          </a:p>
          <a:p>
            <a:pPr marL="0" indent="0" defTabSz="932968" fontAlgn="base">
              <a:spcBef>
                <a:spcPct val="0"/>
              </a:spcBef>
              <a:spcAft>
                <a:spcPct val="0"/>
              </a:spcAft>
              <a:buFont typeface="+mj-lt"/>
              <a:buNone/>
              <a:tabLst>
                <a:tab pos="7126472" algn="r"/>
              </a:tabLst>
              <a:defRPr/>
            </a:pPr>
            <a:r>
              <a:rPr lang="en-US" altLang="en-US" sz="1050" kern="1200" dirty="0">
                <a:solidFill>
                  <a:schemeClr val="tx1"/>
                </a:solidFill>
                <a:latin typeface="Aptos" panose="020B0004020202020204" pitchFamily="34" charset="0"/>
                <a:ea typeface="+mn-ea"/>
                <a:cs typeface="Times New Roman" panose="02020603050405020304" pitchFamily="18" charset="0"/>
              </a:rPr>
              <a:t>Filing</a:t>
            </a:r>
            <a:r>
              <a:rPr lang="en-US" altLang="en-US" sz="1050" kern="1200" baseline="0" dirty="0">
                <a:solidFill>
                  <a:schemeClr val="tx1"/>
                </a:solidFill>
                <a:latin typeface="Aptos" panose="020B0004020202020204" pitchFamily="34" charset="0"/>
                <a:ea typeface="+mn-ea"/>
                <a:cs typeface="Times New Roman" panose="02020603050405020304" pitchFamily="18" charset="0"/>
              </a:rPr>
              <a:t> deadlines (WAC 458-14-056):</a:t>
            </a:r>
          </a:p>
          <a:p>
            <a:pPr marL="171450" lvl="0" indent="-171450" defTabSz="932968" fontAlgn="base">
              <a:spcBef>
                <a:spcPct val="0"/>
              </a:spcBef>
              <a:spcAft>
                <a:spcPct val="0"/>
              </a:spcAft>
              <a:buFont typeface="Arial" panose="020B0604020202020204" pitchFamily="34" charset="0"/>
              <a:buChar char="•"/>
              <a:tabLst>
                <a:tab pos="7126472" algn="r"/>
              </a:tabLst>
              <a:defRPr/>
            </a:pPr>
            <a:r>
              <a:rPr lang="en-US" altLang="en-US" sz="1050" kern="1200" dirty="0">
                <a:solidFill>
                  <a:schemeClr val="tx1"/>
                </a:solidFill>
                <a:latin typeface="Aptos" panose="020B0004020202020204" pitchFamily="34" charset="0"/>
                <a:ea typeface="+mn-ea"/>
                <a:cs typeface="Times New Roman" panose="02020603050405020304" pitchFamily="18" charset="0"/>
              </a:rPr>
              <a:t>July 1 of the assessment year,</a:t>
            </a:r>
          </a:p>
          <a:p>
            <a:pPr marL="171450" lvl="0" indent="-171450" defTabSz="932968" fontAlgn="base">
              <a:spcBef>
                <a:spcPct val="0"/>
              </a:spcBef>
              <a:spcAft>
                <a:spcPct val="0"/>
              </a:spcAft>
              <a:buFont typeface="Arial" panose="020B0604020202020204" pitchFamily="34" charset="0"/>
              <a:buChar char="•"/>
              <a:tabLst>
                <a:tab pos="7126472" algn="r"/>
              </a:tabLst>
              <a:defRPr/>
            </a:pPr>
            <a:r>
              <a:rPr lang="en-US" altLang="en-US" sz="1050" kern="1200" dirty="0">
                <a:solidFill>
                  <a:schemeClr val="tx1"/>
                </a:solidFill>
                <a:latin typeface="Aptos" panose="020B0004020202020204" pitchFamily="34" charset="0"/>
                <a:ea typeface="+mn-ea"/>
                <a:cs typeface="Times New Roman" panose="02020603050405020304" pitchFamily="18" charset="0"/>
              </a:rPr>
              <a:t>Or 30 (up to 60 days) after the COV is mailed (p</a:t>
            </a:r>
            <a:r>
              <a:rPr lang="en-US" sz="1050" kern="1200" dirty="0">
                <a:solidFill>
                  <a:schemeClr val="tx1"/>
                </a:solidFill>
                <a:latin typeface="Aptos" panose="020B0004020202020204" pitchFamily="34" charset="0"/>
                <a:ea typeface="+mn-ea"/>
                <a:cs typeface="Times New Roman" panose="02020603050405020304" pitchFamily="18" charset="0"/>
              </a:rPr>
              <a:t>etitions filed after July 1</a:t>
            </a:r>
            <a:r>
              <a:rPr lang="en-US" sz="1050" kern="1200" baseline="30000" dirty="0">
                <a:solidFill>
                  <a:schemeClr val="tx1"/>
                </a:solidFill>
                <a:latin typeface="Aptos" panose="020B0004020202020204" pitchFamily="34" charset="0"/>
                <a:ea typeface="+mn-ea"/>
                <a:cs typeface="Times New Roman" panose="02020603050405020304" pitchFamily="18" charset="0"/>
              </a:rPr>
              <a:t>st</a:t>
            </a:r>
            <a:r>
              <a:rPr lang="en-US" sz="1050" kern="1200" dirty="0">
                <a:solidFill>
                  <a:schemeClr val="tx1"/>
                </a:solidFill>
                <a:latin typeface="Aptos" panose="020B0004020202020204" pitchFamily="34" charset="0"/>
                <a:ea typeface="+mn-ea"/>
                <a:cs typeface="Times New Roman" panose="02020603050405020304" pitchFamily="18" charset="0"/>
              </a:rPr>
              <a:t>, MUST have a copy of the revaluation notice attached).</a:t>
            </a:r>
          </a:p>
          <a:p>
            <a:endParaRPr lang="en-US" sz="1050" b="1" dirty="0">
              <a:latin typeface="Aptos" panose="020B0004020202020204" pitchFamily="34" charset="0"/>
            </a:endParaRPr>
          </a:p>
          <a:p>
            <a:r>
              <a:rPr lang="en-US" sz="1050" b="1" dirty="0">
                <a:latin typeface="Aptos" panose="020B0004020202020204" pitchFamily="34" charset="0"/>
              </a:rPr>
              <a:t>Complete Petitions (WAC 458-14-056(5)):</a:t>
            </a:r>
            <a:endParaRPr lang="en-US" sz="1050" dirty="0">
              <a:latin typeface="Aptos" panose="020B0004020202020204" pitchFamily="34" charset="0"/>
            </a:endParaRPr>
          </a:p>
          <a:p>
            <a:pPr marL="171450" indent="-171450">
              <a:buFont typeface="Arial" panose="020B0604020202020204" pitchFamily="34" charset="0"/>
              <a:buChar char="•"/>
            </a:pPr>
            <a:r>
              <a:rPr lang="en-US" sz="1050" b="1" dirty="0">
                <a:latin typeface="Aptos" panose="020B0004020202020204" pitchFamily="34" charset="0"/>
              </a:rPr>
              <a:t>Documentary evidence</a:t>
            </a:r>
            <a:r>
              <a:rPr lang="en-US" sz="1050" dirty="0">
                <a:latin typeface="Aptos" panose="020B0004020202020204" pitchFamily="34" charset="0"/>
              </a:rPr>
              <a:t> is not required for a petition to be complete.</a:t>
            </a:r>
          </a:p>
          <a:p>
            <a:pPr marL="171450" indent="-171450">
              <a:buClr>
                <a:schemeClr val="tx1">
                  <a:lumMod val="50000"/>
                  <a:lumOff val="50000"/>
                </a:schemeClr>
              </a:buClr>
              <a:buFont typeface="Arial" panose="020B0604020202020204" pitchFamily="34" charset="0"/>
              <a:buChar char="•"/>
              <a:tabLst>
                <a:tab pos="662811" algn="l"/>
              </a:tabLst>
              <a:defRPr/>
            </a:pPr>
            <a:r>
              <a:rPr lang="en-US" sz="1050" dirty="0">
                <a:latin typeface="Aptos" panose="020B0004020202020204" pitchFamily="34" charset="0"/>
              </a:rPr>
              <a:t>Verify the Basic information (p. 1) of </a:t>
            </a:r>
            <a:r>
              <a:rPr lang="en-US" sz="1050" dirty="0">
                <a:latin typeface="Aptos" panose="020B0004020202020204" pitchFamily="34" charset="0"/>
                <a:cs typeface="Times New Roman" panose="02020603050405020304" pitchFamily="18" charset="0"/>
              </a:rPr>
              <a:t>the real property petition form off the NOV. </a:t>
            </a:r>
          </a:p>
          <a:p>
            <a:pPr marL="171450" indent="-171450">
              <a:buClr>
                <a:schemeClr val="tx1">
                  <a:lumMod val="50000"/>
                  <a:lumOff val="50000"/>
                </a:schemeClr>
              </a:buClr>
              <a:buFont typeface="Arial" panose="020B0604020202020204" pitchFamily="34" charset="0"/>
              <a:buChar char="•"/>
              <a:tabLst>
                <a:tab pos="662811" algn="l"/>
              </a:tabLst>
              <a:defRPr/>
            </a:pPr>
            <a:r>
              <a:rPr lang="en-US" sz="1050" dirty="0">
                <a:latin typeface="Aptos" panose="020B0004020202020204" pitchFamily="34" charset="0"/>
                <a:cs typeface="Times New Roman" panose="02020603050405020304" pitchFamily="18" charset="0"/>
              </a:rPr>
              <a:t>Reason for appeal is the only subjective requirement.</a:t>
            </a:r>
          </a:p>
          <a:p>
            <a:pPr marL="171450" indent="-171450">
              <a:buClr>
                <a:schemeClr val="tx1">
                  <a:lumMod val="50000"/>
                  <a:lumOff val="50000"/>
                </a:schemeClr>
              </a:buClr>
              <a:buFont typeface="Arial" panose="020B0604020202020204" pitchFamily="34" charset="0"/>
              <a:buChar char="•"/>
              <a:tabLst>
                <a:tab pos="662811" algn="l"/>
              </a:tabLst>
              <a:defRPr/>
            </a:pPr>
            <a:r>
              <a:rPr lang="en-US" sz="1050" dirty="0">
                <a:latin typeface="Aptos" panose="020B0004020202020204" pitchFamily="34" charset="0"/>
                <a:cs typeface="Times New Roman" panose="02020603050405020304" pitchFamily="18" charset="0"/>
              </a:rPr>
              <a:t>Copy of COV notice when filed after July 1</a:t>
            </a:r>
            <a:r>
              <a:rPr lang="en-US" sz="1050" baseline="30000" dirty="0">
                <a:latin typeface="Aptos" panose="020B0004020202020204" pitchFamily="34" charset="0"/>
                <a:cs typeface="Times New Roman" panose="02020603050405020304" pitchFamily="18" charset="0"/>
              </a:rPr>
              <a:t>st.</a:t>
            </a:r>
            <a:endParaRPr lang="en-US" sz="1050" dirty="0">
              <a:latin typeface="Aptos" panose="020B0004020202020204" pitchFamily="34" charset="0"/>
              <a:cs typeface="Times New Roman" panose="02020603050405020304" pitchFamily="18" charset="0"/>
            </a:endParaRPr>
          </a:p>
          <a:p>
            <a:pPr marL="171450" indent="-171450">
              <a:buClr>
                <a:schemeClr val="tx1">
                  <a:lumMod val="50000"/>
                  <a:lumOff val="50000"/>
                </a:schemeClr>
              </a:buClr>
              <a:buFont typeface="Arial" panose="020B0604020202020204" pitchFamily="34" charset="0"/>
              <a:buChar char="•"/>
              <a:tabLst>
                <a:tab pos="662811" algn="l"/>
              </a:tabLst>
              <a:defRPr/>
            </a:pPr>
            <a:r>
              <a:rPr lang="en-US" sz="1050" dirty="0">
                <a:latin typeface="Aptos" panose="020B0004020202020204" pitchFamily="34" charset="0"/>
                <a:cs typeface="Times New Roman" panose="02020603050405020304" pitchFamily="18" charset="0"/>
              </a:rPr>
              <a:t>Copy of POA or other authorization if person filing isn’t the taxpayer.</a:t>
            </a:r>
          </a:p>
          <a:p>
            <a:endParaRPr lang="en-US" sz="1050" b="1" dirty="0">
              <a:latin typeface="Aptos" panose="020B0004020202020204" pitchFamily="34" charset="0"/>
            </a:endParaRPr>
          </a:p>
          <a:p>
            <a:r>
              <a:rPr lang="en-US" sz="1050" b="1" dirty="0">
                <a:latin typeface="Aptos" panose="020B0004020202020204" pitchFamily="34" charset="0"/>
              </a:rPr>
              <a:t>Incomplete Petitions:</a:t>
            </a:r>
            <a:endParaRPr lang="en-US" sz="1050" dirty="0">
              <a:latin typeface="Aptos" panose="020B0004020202020204" pitchFamily="34" charset="0"/>
            </a:endParaRPr>
          </a:p>
          <a:p>
            <a:pPr marL="171450" indent="-171450">
              <a:buFont typeface="Arial" panose="020B0604020202020204" pitchFamily="34" charset="0"/>
              <a:buChar char="•"/>
            </a:pPr>
            <a:r>
              <a:rPr lang="en-US" sz="1050" dirty="0">
                <a:latin typeface="Aptos" panose="020B0004020202020204" pitchFamily="34" charset="0"/>
              </a:rPr>
              <a:t>Petitions that only state vague reasons (e.g., “The Assessor’s value is too high” or “The taxes are excessive”) are incomplete.</a:t>
            </a:r>
          </a:p>
          <a:p>
            <a:pPr marL="171450" indent="-171450">
              <a:buFont typeface="Arial" panose="020B0604020202020204" pitchFamily="34" charset="0"/>
              <a:buChar char="•"/>
            </a:pPr>
            <a:r>
              <a:rPr lang="en-US" sz="1050" dirty="0">
                <a:latin typeface="Aptos" panose="020B0004020202020204" pitchFamily="34" charset="0"/>
              </a:rPr>
              <a:t>Incomplete petitions will be returned with a request for missing information, with a deadline to correct.</a:t>
            </a:r>
          </a:p>
          <a:p>
            <a:pPr marL="171450" indent="-171450">
              <a:buFont typeface="Arial" panose="020B0604020202020204" pitchFamily="34" charset="0"/>
              <a:buChar char="•"/>
            </a:pPr>
            <a:r>
              <a:rPr lang="en-US" sz="1050" dirty="0">
                <a:latin typeface="Aptos" panose="020B0004020202020204" pitchFamily="34" charset="0"/>
              </a:rPr>
              <a:t>Non-compliance may result in dismissal, which can be appealed to the BTA.</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49</a:t>
            </a:fld>
            <a:endParaRPr lang="en-US" sz="1050">
              <a:latin typeface="Aptos" panose="020B0004020202020204" pitchFamily="34" charset="0"/>
            </a:endParaRPr>
          </a:p>
        </p:txBody>
      </p:sp>
    </p:spTree>
    <p:extLst>
      <p:ext uri="{BB962C8B-B14F-4D97-AF65-F5344CB8AC3E}">
        <p14:creationId xmlns:p14="http://schemas.microsoft.com/office/powerpoint/2010/main" val="2169106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Tree>
    <p:extLst>
      <p:ext uri="{BB962C8B-B14F-4D97-AF65-F5344CB8AC3E}">
        <p14:creationId xmlns:p14="http://schemas.microsoft.com/office/powerpoint/2010/main" val="10272523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746FF-5EA5-280A-F430-3EE853F9A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D8649-D0A9-3BAF-A80D-4B06FC757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1C545-C634-1396-E564-EF59061BB248}"/>
              </a:ext>
            </a:extLst>
          </p:cNvPr>
          <p:cNvSpPr>
            <a:spLocks noGrp="1"/>
          </p:cNvSpPr>
          <p:nvPr>
            <p:ph type="body" idx="1"/>
          </p:nvPr>
        </p:nvSpPr>
        <p:spPr/>
        <p:txBody>
          <a:bodyPr/>
          <a:lstStyle/>
          <a:p>
            <a:endParaRPr lang="en-US" sz="1050" dirty="0">
              <a:latin typeface="Aptos" panose="020B0004020202020204" pitchFamily="34" charset="0"/>
            </a:endParaRPr>
          </a:p>
        </p:txBody>
      </p:sp>
    </p:spTree>
    <p:extLst>
      <p:ext uri="{BB962C8B-B14F-4D97-AF65-F5344CB8AC3E}">
        <p14:creationId xmlns:p14="http://schemas.microsoft.com/office/powerpoint/2010/main" val="9348938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b="0" dirty="0">
                <a:latin typeface="Aptos" panose="020B0004020202020204" pitchFamily="34" charset="0"/>
              </a:rPr>
              <a:t>Hearing Notice Requirements (WAC 458-14-076(2))</a:t>
            </a:r>
          </a:p>
          <a:p>
            <a:pPr marL="171450" indent="-171450">
              <a:buFont typeface="Arial" panose="020B0604020202020204" pitchFamily="34" charset="0"/>
              <a:buChar char="•"/>
            </a:pPr>
            <a:r>
              <a:rPr lang="en-US" sz="1050" b="0" dirty="0">
                <a:latin typeface="Aptos" panose="020B0004020202020204" pitchFamily="34" charset="0"/>
              </a:rPr>
              <a:t>Include the following details:</a:t>
            </a:r>
          </a:p>
          <a:p>
            <a:pPr marL="742950" lvl="1" indent="-285750">
              <a:buFont typeface="Arial" panose="020B0604020202020204" pitchFamily="34" charset="0"/>
              <a:buChar char="•"/>
            </a:pPr>
            <a:r>
              <a:rPr lang="en-US" sz="1050" b="0" dirty="0">
                <a:latin typeface="Aptos" panose="020B0004020202020204" pitchFamily="34" charset="0"/>
              </a:rPr>
              <a:t>Appellant’s name</a:t>
            </a:r>
          </a:p>
          <a:p>
            <a:pPr marL="742950" lvl="1" indent="-285750">
              <a:buFont typeface="Arial" panose="020B0604020202020204" pitchFamily="34" charset="0"/>
              <a:buChar char="•"/>
            </a:pPr>
            <a:r>
              <a:rPr lang="en-US" sz="1050" b="0" dirty="0">
                <a:latin typeface="Aptos" panose="020B0004020202020204" pitchFamily="34" charset="0"/>
              </a:rPr>
              <a:t>Hearing date, time, and location</a:t>
            </a:r>
          </a:p>
          <a:p>
            <a:pPr marL="742950" lvl="1" indent="-285750">
              <a:buFont typeface="Arial" panose="020B0604020202020204" pitchFamily="34" charset="0"/>
              <a:buChar char="•"/>
            </a:pPr>
            <a:r>
              <a:rPr lang="en-US" sz="1050" b="0" dirty="0">
                <a:latin typeface="Aptos" panose="020B0004020202020204" pitchFamily="34" charset="0"/>
              </a:rPr>
              <a:t>Estimated hearing duration</a:t>
            </a:r>
          </a:p>
          <a:p>
            <a:pPr marL="742950" lvl="1" indent="-285750">
              <a:buFont typeface="Arial" panose="020B0604020202020204" pitchFamily="34" charset="0"/>
              <a:buChar char="•"/>
            </a:pPr>
            <a:r>
              <a:rPr lang="en-US" sz="1050" b="0" dirty="0">
                <a:latin typeface="Aptos" panose="020B0004020202020204" pitchFamily="34" charset="0"/>
              </a:rPr>
              <a:t>Account or parcel number</a:t>
            </a:r>
          </a:p>
          <a:p>
            <a:pPr marL="742950" lvl="1" indent="-285750">
              <a:buFont typeface="Arial" panose="020B0604020202020204" pitchFamily="34" charset="0"/>
              <a:buChar char="•"/>
            </a:pPr>
            <a:r>
              <a:rPr lang="en-US" sz="1050" b="0" dirty="0">
                <a:latin typeface="Aptos" panose="020B0004020202020204" pitchFamily="34" charset="0"/>
              </a:rPr>
              <a:t>File number (assigned by the clerk)</a:t>
            </a:r>
          </a:p>
          <a:p>
            <a:pPr marL="742950" lvl="1" indent="-285750">
              <a:buFont typeface="Arial" panose="020B0604020202020204" pitchFamily="34" charset="0"/>
              <a:buChar char="•"/>
            </a:pPr>
            <a:r>
              <a:rPr lang="en-US" sz="1050" b="0" dirty="0">
                <a:latin typeface="Aptos" panose="020B0004020202020204" pitchFamily="34" charset="0"/>
              </a:rPr>
              <a:t>Any additional instructions to help the parties understand the hearing process</a:t>
            </a:r>
          </a:p>
          <a:p>
            <a:pPr marL="742950" lvl="1" indent="-285750">
              <a:buFont typeface="Arial" panose="020B0604020202020204" pitchFamily="34" charset="0"/>
              <a:buChar char="•"/>
            </a:pPr>
            <a:r>
              <a:rPr lang="en-US" sz="1050" b="0" dirty="0">
                <a:latin typeface="Aptos" panose="020B0004020202020204" pitchFamily="34" charset="0"/>
              </a:rPr>
              <a:t>Your scheduling/rescheduling policy (recommended if one does not exist)</a:t>
            </a:r>
          </a:p>
          <a:p>
            <a:pPr marL="171450" indent="-171450">
              <a:buFont typeface="Arial" panose="020B0604020202020204" pitchFamily="34" charset="0"/>
              <a:buChar char="•"/>
            </a:pPr>
            <a:r>
              <a:rPr lang="en-US" sz="1050" b="0" dirty="0">
                <a:latin typeface="Aptos" panose="020B0004020202020204" pitchFamily="34" charset="0"/>
              </a:rPr>
              <a:t>Inform both parties that all evidence must be submitted to the BOE and the opposing party at least 21 business days before the hearing.</a:t>
            </a:r>
          </a:p>
          <a:p>
            <a:pPr marL="171450" indent="-171450">
              <a:buFont typeface="Arial" panose="020B0604020202020204" pitchFamily="34" charset="0"/>
              <a:buChar char="•"/>
            </a:pPr>
            <a:r>
              <a:rPr lang="en-US" sz="1050" b="0" dirty="0">
                <a:latin typeface="Aptos" panose="020B0004020202020204" pitchFamily="34" charset="0"/>
              </a:rPr>
              <a:t>The clerk must keep a copy of the hearing notice in the official appeal file.</a:t>
            </a:r>
          </a:p>
          <a:p>
            <a:pPr>
              <a:buNone/>
            </a:pPr>
            <a:endParaRPr lang="en-US" sz="1050" b="0" dirty="0">
              <a:latin typeface="Aptos" panose="020B0004020202020204" pitchFamily="34" charset="0"/>
            </a:endParaRPr>
          </a:p>
          <a:p>
            <a:pPr>
              <a:buNone/>
            </a:pPr>
            <a:r>
              <a:rPr lang="en-US" sz="1050" b="0" dirty="0">
                <a:latin typeface="Aptos" panose="020B0004020202020204" pitchFamily="34" charset="0"/>
              </a:rPr>
              <a:t>Valuation Information (WAC 458-14-066)</a:t>
            </a:r>
          </a:p>
          <a:p>
            <a:pPr marL="171450" indent="-171450">
              <a:buFont typeface="Arial" panose="020B0604020202020204" pitchFamily="34" charset="0"/>
              <a:buChar char="•"/>
            </a:pPr>
            <a:r>
              <a:rPr lang="en-US" sz="1050" b="0" dirty="0">
                <a:latin typeface="Aptos" panose="020B0004020202020204" pitchFamily="34" charset="0"/>
              </a:rPr>
              <a:t>If the valuation box on the petition is checked:</a:t>
            </a:r>
          </a:p>
          <a:p>
            <a:pPr marL="742950" lvl="1" indent="-285750">
              <a:buFont typeface="Arial" panose="020B0604020202020204" pitchFamily="34" charset="0"/>
              <a:buChar char="•"/>
            </a:pPr>
            <a:r>
              <a:rPr lang="en-US" sz="1050" b="0" dirty="0">
                <a:latin typeface="Aptos" panose="020B0004020202020204" pitchFamily="34" charset="0"/>
              </a:rPr>
              <a:t>The Assessor must provide the valuation information used to assess the property within 60 days of the request, but no later than 21 business days before the hearing.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050" b="0" dirty="0">
                <a:latin typeface="Aptos" panose="020B0004020202020204" pitchFamily="34" charset="0"/>
                <a:cs typeface="Times New Roman" panose="02020603050405020304" pitchFamily="18" charset="0"/>
              </a:rPr>
              <a:t>This</a:t>
            </a:r>
            <a:r>
              <a:rPr lang="en-US" altLang="en-US" sz="1050" b="0" baseline="0" dirty="0">
                <a:latin typeface="Aptos" panose="020B0004020202020204" pitchFamily="34" charset="0"/>
                <a:cs typeface="Times New Roman" panose="02020603050405020304" pitchFamily="18" charset="0"/>
              </a:rPr>
              <a:t> p</a:t>
            </a:r>
            <a:r>
              <a:rPr lang="en-US" sz="1050" b="0" dirty="0">
                <a:latin typeface="Aptos" panose="020B0004020202020204" pitchFamily="34" charset="0"/>
                <a:cs typeface="Times New Roman" panose="02020603050405020304" pitchFamily="18" charset="0"/>
              </a:rPr>
              <a:t>rovides taxpayers with insight into how they developed the value</a:t>
            </a:r>
            <a:r>
              <a:rPr lang="en-US" sz="1050" b="0" baseline="0" dirty="0">
                <a:latin typeface="Aptos" panose="020B0004020202020204" pitchFamily="34" charset="0"/>
                <a:cs typeface="Times New Roman" panose="02020603050405020304" pitchFamily="18" charset="0"/>
              </a:rPr>
              <a:t> (</a:t>
            </a:r>
            <a:r>
              <a:rPr lang="en-US" sz="1050" b="0" dirty="0">
                <a:latin typeface="Aptos" panose="020B0004020202020204" pitchFamily="34" charset="0"/>
                <a:cs typeface="Times New Roman" panose="02020603050405020304" pitchFamily="18" charset="0"/>
              </a:rPr>
              <a:t>the more taxpayers understand,</a:t>
            </a:r>
            <a:r>
              <a:rPr lang="en-US" sz="1050" b="0" baseline="0" dirty="0">
                <a:latin typeface="Aptos" panose="020B0004020202020204" pitchFamily="34" charset="0"/>
                <a:cs typeface="Times New Roman" panose="02020603050405020304" pitchFamily="18" charset="0"/>
              </a:rPr>
              <a:t> the less likely they are to continue). Box on the petition form.</a:t>
            </a:r>
          </a:p>
          <a:p>
            <a:pPr marL="742950" lvl="1" indent="-285750">
              <a:buFont typeface="Arial" panose="020B0604020202020204" pitchFamily="34" charset="0"/>
              <a:buChar char="•"/>
            </a:pPr>
            <a:endParaRPr lang="en-US" sz="1050" b="0" dirty="0">
              <a:latin typeface="Aptos" panose="020B0004020202020204" pitchFamily="34" charset="0"/>
            </a:endParaRPr>
          </a:p>
          <a:p>
            <a:pPr>
              <a:buNone/>
            </a:pPr>
            <a:r>
              <a:rPr lang="en-US" sz="1050" b="0" dirty="0">
                <a:latin typeface="Aptos" panose="020B0004020202020204" pitchFamily="34" charset="0"/>
              </a:rPr>
              <a:t>Evidence Exchange Requirements (WAC 458-14-087)</a:t>
            </a:r>
          </a:p>
          <a:p>
            <a:pPr marL="171450" indent="-171450">
              <a:buFont typeface="Arial" panose="020B0604020202020204" pitchFamily="34" charset="0"/>
              <a:buChar char="•"/>
            </a:pPr>
            <a:r>
              <a:rPr lang="en-US" sz="1050" b="0" dirty="0">
                <a:latin typeface="Aptos" panose="020B0004020202020204" pitchFamily="34" charset="0"/>
              </a:rPr>
              <a:t>Taxpayers must submit their valuation evidence to both the Assessor and BOE at least 21 business days before the hearing.</a:t>
            </a:r>
          </a:p>
          <a:p>
            <a:pPr marL="171450" indent="-171450">
              <a:buFont typeface="Arial" panose="020B0604020202020204" pitchFamily="34" charset="0"/>
              <a:buChar char="•"/>
            </a:pPr>
            <a:r>
              <a:rPr lang="en-US" sz="1050" b="0" dirty="0">
                <a:latin typeface="Aptos" panose="020B0004020202020204" pitchFamily="34" charset="0"/>
              </a:rPr>
              <a:t>The Assessor may respond with rebuttal evidence, which must also be shared with both the taxpayer and BOE at least 21 business days in advance.</a:t>
            </a:r>
          </a:p>
          <a:p>
            <a:pPr marL="0" indent="0">
              <a:buFont typeface="Arial" panose="020B0604020202020204" pitchFamily="34" charset="0"/>
              <a:buNone/>
            </a:pPr>
            <a:endParaRPr lang="en-US" altLang="en-US" sz="1050" b="0" dirty="0">
              <a:solidFill>
                <a:schemeClr val="tx1"/>
              </a:solidFill>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51</a:t>
            </a:fld>
            <a:endParaRPr lang="en-US" sz="1050">
              <a:latin typeface="Aptos" panose="020B0004020202020204" pitchFamily="34" charset="0"/>
            </a:endParaRPr>
          </a:p>
        </p:txBody>
      </p:sp>
    </p:spTree>
    <p:extLst>
      <p:ext uri="{BB962C8B-B14F-4D97-AF65-F5344CB8AC3E}">
        <p14:creationId xmlns:p14="http://schemas.microsoft.com/office/powerpoint/2010/main" val="1521878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en-US" sz="1050" dirty="0">
                <a:solidFill>
                  <a:schemeClr val="tx1"/>
                </a:solidFill>
                <a:latin typeface="Aptos" panose="020B0004020202020204" pitchFamily="34" charset="0"/>
                <a:cs typeface="Times New Roman" panose="02020603050405020304" pitchFamily="18" charset="0"/>
              </a:rPr>
              <a:t>Stipulations</a:t>
            </a:r>
            <a:r>
              <a:rPr lang="en-US" altLang="en-US" sz="1050" baseline="0" dirty="0">
                <a:solidFill>
                  <a:schemeClr val="tx1"/>
                </a:solidFill>
                <a:latin typeface="Aptos" panose="020B0004020202020204" pitchFamily="34" charset="0"/>
                <a:cs typeface="Times New Roman" panose="02020603050405020304" pitchFamily="18" charset="0"/>
              </a:rPr>
              <a:t> (</a:t>
            </a:r>
            <a:r>
              <a:rPr lang="en-US" sz="1050" dirty="0">
                <a:solidFill>
                  <a:schemeClr val="tx1"/>
                </a:solidFill>
                <a:latin typeface="Aptos" panose="020B0004020202020204" pitchFamily="34" charset="0"/>
                <a:cs typeface="Times New Roman" panose="02020603050405020304" pitchFamily="18" charset="0"/>
              </a:rPr>
              <a:t>WAC 458-14-026) </a:t>
            </a:r>
          </a:p>
          <a:p>
            <a:pPr>
              <a:defRPr/>
            </a:pPr>
            <a:r>
              <a:rPr lang="en-US" sz="1050" dirty="0">
                <a:solidFill>
                  <a:schemeClr val="tx1"/>
                </a:solidFill>
                <a:latin typeface="Aptos" panose="020B0004020202020204" pitchFamily="34" charset="0"/>
                <a:cs typeface="Times New Roman" panose="02020603050405020304" pitchFamily="18" charset="0"/>
              </a:rPr>
              <a:t>Withdrawals</a:t>
            </a:r>
            <a:r>
              <a:rPr lang="en-US" sz="1050" baseline="0" dirty="0">
                <a:solidFill>
                  <a:schemeClr val="tx1"/>
                </a:solidFill>
                <a:latin typeface="Aptos" panose="020B0004020202020204" pitchFamily="34" charset="0"/>
                <a:cs typeface="Times New Roman" panose="02020603050405020304" pitchFamily="18" charset="0"/>
              </a:rPr>
              <a:t> (WAC 458-14-076) </a:t>
            </a:r>
            <a:endParaRPr lang="en-US" sz="1050" dirty="0">
              <a:latin typeface="Aptos" panose="020B0004020202020204" pitchFamily="34" charset="0"/>
            </a:endParaRPr>
          </a:p>
          <a:p>
            <a:pPr marL="457200" lvl="1" indent="0">
              <a:lnSpc>
                <a:spcPct val="100000"/>
              </a:lnSpc>
              <a:buFont typeface="Arial" panose="020B0604020202020204" pitchFamily="34" charset="0"/>
              <a:buNone/>
              <a:defRPr/>
            </a:pPr>
            <a:endParaRPr lang="en-US" sz="1050" dirty="0">
              <a:latin typeface="Aptos" panose="020B0004020202020204" pitchFamily="34" charset="0"/>
              <a:cs typeface="Times New Roman" panose="02020603050405020304" pitchFamily="18"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52</a:t>
            </a:fld>
            <a:endParaRPr lang="en-US" sz="1050">
              <a:latin typeface="Aptos" panose="020B0004020202020204" pitchFamily="34" charset="0"/>
            </a:endParaRPr>
          </a:p>
        </p:txBody>
      </p:sp>
    </p:spTree>
    <p:extLst>
      <p:ext uri="{BB962C8B-B14F-4D97-AF65-F5344CB8AC3E}">
        <p14:creationId xmlns:p14="http://schemas.microsoft.com/office/powerpoint/2010/main" val="21606694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6974-80F6-21FD-5492-7E4D7D470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4431F-65A4-222D-769F-25CF8C989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F7D1C-7074-3A60-5847-017737A50901}"/>
              </a:ext>
            </a:extLst>
          </p:cNvPr>
          <p:cNvSpPr>
            <a:spLocks noGrp="1"/>
          </p:cNvSpPr>
          <p:nvPr>
            <p:ph type="body" idx="1"/>
          </p:nvPr>
        </p:nvSpPr>
        <p:spPr/>
        <p:txBody>
          <a:bodyPr/>
          <a:lstStyle/>
          <a:p>
            <a:pPr marL="0" indent="0">
              <a:buFont typeface="Arial" panose="020B0604020202020204" pitchFamily="34" charset="0"/>
              <a:buNone/>
            </a:pPr>
            <a:r>
              <a:rPr lang="en-US" sz="1050" dirty="0">
                <a:latin typeface="Aptos" panose="020B0004020202020204" pitchFamily="34" charset="0"/>
              </a:rPr>
              <a:t>In a valuation appeal, the evidence must indicate it is highly probable the certified value is incorrect AND what the value is. </a:t>
            </a:r>
          </a:p>
          <a:p>
            <a:pPr marL="171450" lvl="0" indent="-171450">
              <a:buFont typeface="Arial" panose="020B0604020202020204" pitchFamily="34" charset="0"/>
              <a:buChar char="•"/>
            </a:pPr>
            <a:r>
              <a:rPr lang="en-US" sz="1050" dirty="0">
                <a:latin typeface="Aptos" panose="020B0004020202020204" pitchFamily="34" charset="0"/>
              </a:rPr>
              <a:t>If successfully overcome, the standard of proof shifts to the preponderance of the evidence, must now prove it is more likely than not that the value is wrong.</a:t>
            </a:r>
          </a:p>
          <a:p>
            <a:pPr marL="0" indent="0">
              <a:buFont typeface="Arial" panose="020B0604020202020204" pitchFamily="34" charset="0"/>
              <a:buNone/>
            </a:pPr>
            <a:endParaRPr lang="en-US" sz="1050" dirty="0">
              <a:latin typeface="Aptos" panose="020B0004020202020204" pitchFamily="34" charset="0"/>
            </a:endParaRPr>
          </a:p>
          <a:p>
            <a:pPr marL="0" indent="0">
              <a:buFont typeface="Arial" panose="020B0604020202020204" pitchFamily="34" charset="0"/>
              <a:buNone/>
            </a:pPr>
            <a:r>
              <a:rPr lang="en-US" sz="1050" dirty="0">
                <a:latin typeface="Aptos" panose="020B0004020202020204" pitchFamily="34" charset="0"/>
              </a:rPr>
              <a:t>The standard of clear, cogent, and convincing evidence changes to a preponderance of the evidence in the following situations:</a:t>
            </a:r>
          </a:p>
          <a:p>
            <a:pPr marL="171450" lvl="0" indent="-171450">
              <a:buFont typeface="Arial" panose="020B0604020202020204" pitchFamily="34" charset="0"/>
              <a:buChar char="•"/>
            </a:pPr>
            <a:r>
              <a:rPr lang="en-US" sz="1050" b="1" dirty="0">
                <a:latin typeface="Aptos" panose="020B0004020202020204" pitchFamily="34" charset="0"/>
              </a:rPr>
              <a:t>Values have been corrected</a:t>
            </a:r>
            <a:r>
              <a:rPr lang="en-US" sz="1050" dirty="0">
                <a:latin typeface="Aptos" panose="020B0004020202020204" pitchFamily="34" charset="0"/>
              </a:rPr>
              <a:t>: For example, if the Assessor recommends a reduced value to the Board of Equalization (BOE).</a:t>
            </a:r>
          </a:p>
          <a:p>
            <a:pPr marL="171450" lvl="0" indent="-171450">
              <a:buFont typeface="Arial" panose="020B0604020202020204" pitchFamily="34" charset="0"/>
              <a:buChar char="•"/>
            </a:pPr>
            <a:r>
              <a:rPr lang="en-US" sz="1050" b="1" dirty="0">
                <a:latin typeface="Aptos" panose="020B0004020202020204" pitchFamily="34" charset="0"/>
              </a:rPr>
              <a:t>Valuation methods have been invalidated</a:t>
            </a:r>
            <a:r>
              <a:rPr lang="en-US" sz="1050" dirty="0">
                <a:latin typeface="Aptos" panose="020B0004020202020204" pitchFamily="34" charset="0"/>
              </a:rPr>
              <a:t>: For example, if the taxpayer demonstrates depreciation not applied when using the cost approach.</a:t>
            </a:r>
          </a:p>
          <a:p>
            <a:pPr marL="171450" lvl="0" indent="-171450">
              <a:buFont typeface="Arial" panose="020B0604020202020204" pitchFamily="34" charset="0"/>
              <a:buChar char="•"/>
            </a:pPr>
            <a:r>
              <a:rPr lang="en-US" sz="1050" b="1" dirty="0">
                <a:latin typeface="Aptos" panose="020B0004020202020204" pitchFamily="34" charset="0"/>
              </a:rPr>
              <a:t>The Assessor admits error</a:t>
            </a:r>
            <a:r>
              <a:rPr lang="en-US" sz="1050" dirty="0">
                <a:latin typeface="Aptos" panose="020B0004020202020204" pitchFamily="34" charset="0"/>
              </a:rPr>
              <a:t>: If the Assessor acknowledges a mistake, this serves as clear, cogent, and convincing evidence that the original assessment was flawed. In this case, the standard shifts to preponderance of the evidence.</a:t>
            </a:r>
          </a:p>
          <a:p>
            <a:pPr marL="171450" lvl="0" indent="-171450">
              <a:buFont typeface="Arial" panose="020B0604020202020204" pitchFamily="34" charset="0"/>
              <a:buChar char="•"/>
            </a:pPr>
            <a:r>
              <a:rPr lang="en-US" sz="1050" b="1" dirty="0">
                <a:latin typeface="Aptos" panose="020B0004020202020204" pitchFamily="34" charset="0"/>
              </a:rPr>
              <a:t>The issue is not a valuation issue</a:t>
            </a:r>
            <a:r>
              <a:rPr lang="en-US" sz="1050" dirty="0">
                <a:latin typeface="Aptos" panose="020B0004020202020204" pitchFamily="34" charset="0"/>
              </a:rPr>
              <a:t>: For example, in cases of current use removal, where the decision is typically a simple yes or no.</a:t>
            </a:r>
          </a:p>
          <a:p>
            <a:pPr marL="0" indent="0">
              <a:buFont typeface="Arial" panose="020B0604020202020204" pitchFamily="34" charset="0"/>
              <a:buNone/>
            </a:pPr>
            <a:endParaRPr lang="en-US" sz="1050" dirty="0">
              <a:latin typeface="Aptos" panose="020B0004020202020204" pitchFamily="34" charset="0"/>
            </a:endParaRPr>
          </a:p>
          <a:p>
            <a:pPr marL="0" indent="0">
              <a:buFont typeface="Arial" panose="020B0604020202020204" pitchFamily="34" charset="0"/>
              <a:buNone/>
            </a:pPr>
            <a:r>
              <a:rPr lang="en-US" sz="1050" dirty="0">
                <a:latin typeface="Aptos" panose="020B0004020202020204" pitchFamily="34" charset="0"/>
              </a:rPr>
              <a:t>Finally, it is important to remember that the taxpayer has a two-part obligation: they must prove both an error on the part of the assessor and the specific amount of the value adjustment. If the taxpayer fails to do this, the Board must use its judgment to determine how much, if any, adjustment is appropriate.</a:t>
            </a:r>
          </a:p>
          <a:p>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51136890-1841-9734-6E48-4EF8E19F6A32}"/>
              </a:ext>
            </a:extLst>
          </p:cNvPr>
          <p:cNvSpPr>
            <a:spLocks noGrp="1"/>
          </p:cNvSpPr>
          <p:nvPr>
            <p:ph type="sldNum" sz="quarter" idx="5"/>
          </p:nvPr>
        </p:nvSpPr>
        <p:spPr/>
        <p:txBody>
          <a:bodyPr/>
          <a:lstStyle/>
          <a:p>
            <a:fld id="{A13C6D7F-08C0-49F3-84F4-DB5CFC4BD251}" type="slidenum">
              <a:rPr lang="en-US" sz="1050" smtClean="0">
                <a:latin typeface="Aptos" panose="020B0004020202020204" pitchFamily="34" charset="0"/>
              </a:rPr>
              <a:t>53</a:t>
            </a:fld>
            <a:endParaRPr lang="en-US" sz="1050">
              <a:latin typeface="Aptos" panose="020B0004020202020204" pitchFamily="34" charset="0"/>
            </a:endParaRPr>
          </a:p>
        </p:txBody>
      </p:sp>
    </p:spTree>
    <p:extLst>
      <p:ext uri="{BB962C8B-B14F-4D97-AF65-F5344CB8AC3E}">
        <p14:creationId xmlns:p14="http://schemas.microsoft.com/office/powerpoint/2010/main" val="3387507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791-117F-F7E5-B933-9B03776CD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41DE1-D1EB-8509-0BC4-5D76C1922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95141-84B9-7734-B313-D2EC3A376836}"/>
              </a:ext>
            </a:extLst>
          </p:cNvPr>
          <p:cNvSpPr>
            <a:spLocks noGrp="1"/>
          </p:cNvSpPr>
          <p:nvPr>
            <p:ph type="body" idx="1"/>
          </p:nvPr>
        </p:nvSpPr>
        <p:spPr/>
        <p:txBody>
          <a:bodyPr/>
          <a:lstStyle/>
          <a:p>
            <a:pPr marL="0" marR="0" lvl="0" indent="0" algn="l" defTabSz="882650" rtl="0" eaLnBrk="0" fontAlgn="base" latinLnBrk="0" hangingPunct="0">
              <a:lnSpc>
                <a:spcPct val="100000"/>
              </a:lnSpc>
              <a:spcBef>
                <a:spcPct val="30000"/>
              </a:spcBef>
              <a:spcAft>
                <a:spcPct val="0"/>
              </a:spcAft>
              <a:buClrTx/>
              <a:buSzTx/>
              <a:buFontTx/>
              <a:buNone/>
              <a:defRPr/>
            </a:pPr>
            <a:r>
              <a:rPr lang="en-US" altLang="en-US" sz="1050" dirty="0">
                <a:latin typeface="Aptos" panose="020B0004020202020204" pitchFamily="34" charset="0"/>
                <a:cs typeface="Times New Roman" panose="02020603050405020304" pitchFamily="18" charset="0"/>
              </a:rPr>
              <a:t>All who testify shall swear or affirm to tell the truth under penalty of perjury</a:t>
            </a:r>
            <a:r>
              <a:rPr lang="en-US" altLang="en-US" sz="1050" baseline="0" dirty="0">
                <a:latin typeface="Aptos" panose="020B0004020202020204" pitchFamily="34" charset="0"/>
                <a:cs typeface="Times New Roman" panose="02020603050405020304" pitchFamily="18" charset="0"/>
              </a:rPr>
              <a:t> </a:t>
            </a:r>
            <a:r>
              <a:rPr lang="en-US" altLang="en-US" sz="1050" b="0" i="0" dirty="0">
                <a:latin typeface="Aptos" panose="020B0004020202020204" pitchFamily="34" charset="0"/>
                <a:cs typeface="Times New Roman" panose="02020603050405020304" pitchFamily="18" charset="0"/>
              </a:rPr>
              <a:t>WAC 458-14-076(4).</a:t>
            </a:r>
          </a:p>
          <a:p>
            <a:pPr marL="0" marR="0" lvl="0" indent="0" algn="l" defTabSz="882650" rtl="0" eaLnBrk="0" fontAlgn="base" latinLnBrk="0" hangingPunct="0">
              <a:lnSpc>
                <a:spcPct val="100000"/>
              </a:lnSpc>
              <a:spcBef>
                <a:spcPct val="30000"/>
              </a:spcBef>
              <a:spcAft>
                <a:spcPct val="0"/>
              </a:spcAft>
              <a:buClrTx/>
              <a:buSzTx/>
              <a:buFontTx/>
              <a:buNone/>
              <a:defRPr/>
            </a:pPr>
            <a:r>
              <a:rPr lang="en-US" altLang="en-US" sz="1050" dirty="0">
                <a:latin typeface="Aptos" panose="020B0004020202020204" pitchFamily="34" charset="0"/>
                <a:cs typeface="Times New Roman" panose="02020603050405020304" pitchFamily="18" charset="0"/>
              </a:rPr>
              <a:t>Includes: taxpayer, assessor’s representative, and any witnesses</a:t>
            </a:r>
          </a:p>
          <a:p>
            <a:pPr marL="171450" indent="-171450">
              <a:buFont typeface="Arial" panose="020B0604020202020204" pitchFamily="34" charset="0"/>
              <a:buChar char="•"/>
            </a:pPr>
            <a:r>
              <a:rPr lang="en-US" sz="1050" dirty="0">
                <a:latin typeface="Aptos" panose="020B0004020202020204" pitchFamily="34" charset="0"/>
                <a:cs typeface="Times New Roman" panose="02020603050405020304" pitchFamily="18" charset="0"/>
              </a:rPr>
              <a:t>May be given individually</a:t>
            </a:r>
          </a:p>
          <a:p>
            <a:pPr marL="171450" indent="-171450">
              <a:buFont typeface="Arial" panose="020B0604020202020204" pitchFamily="34" charset="0"/>
              <a:buChar char="•"/>
            </a:pPr>
            <a:r>
              <a:rPr lang="en-US" sz="1050" dirty="0">
                <a:latin typeface="Aptos" panose="020B0004020202020204" pitchFamily="34" charset="0"/>
                <a:cs typeface="Times New Roman" panose="02020603050405020304" pitchFamily="18" charset="0"/>
              </a:rPr>
              <a:t>May be given to everyone offering testimony</a:t>
            </a:r>
          </a:p>
          <a:p>
            <a:pPr marL="171450" indent="-171450">
              <a:buFont typeface="Arial" panose="020B0604020202020204" pitchFamily="34" charset="0"/>
              <a:buChar char="•"/>
            </a:pPr>
            <a:r>
              <a:rPr lang="en-US" sz="1050" dirty="0">
                <a:latin typeface="Aptos" panose="020B0004020202020204" pitchFamily="34" charset="0"/>
                <a:cs typeface="Times New Roman" panose="02020603050405020304" pitchFamily="18" charset="0"/>
              </a:rPr>
              <a:t>May be administered by the clerk or chairperson</a:t>
            </a:r>
          </a:p>
          <a:p>
            <a:endParaRPr lang="en-US" sz="1050" dirty="0">
              <a:latin typeface="Aptos" panose="020B0004020202020204" pitchFamily="34" charset="0"/>
            </a:endParaRPr>
          </a:p>
          <a:p>
            <a:pPr>
              <a:lnSpc>
                <a:spcPct val="100000"/>
              </a:lnSpc>
              <a:spcBef>
                <a:spcPct val="0"/>
              </a:spcBef>
              <a:spcAft>
                <a:spcPct val="0"/>
              </a:spcAft>
            </a:pPr>
            <a:r>
              <a:rPr lang="en-US" sz="1050" dirty="0">
                <a:latin typeface="Aptos" panose="020B0004020202020204" pitchFamily="34" charset="0"/>
                <a:cs typeface="Times New Roman" panose="02020603050405020304" pitchFamily="18" charset="0"/>
              </a:rPr>
              <a:t>RCW 84.48.028 – Clerk is required to attend all hearings</a:t>
            </a:r>
            <a:endParaRPr lang="en-US" sz="1050" b="1" dirty="0">
              <a:latin typeface="Aptos" panose="020B0004020202020204" pitchFamily="34" charset="0"/>
            </a:endParaRPr>
          </a:p>
          <a:p>
            <a:pPr>
              <a:lnSpc>
                <a:spcPct val="100000"/>
              </a:lnSpc>
            </a:pPr>
            <a:endParaRPr lang="en-US" sz="1050" dirty="0">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en-US" altLang="en-US" sz="1050" dirty="0">
                <a:latin typeface="Aptos" panose="020B0004020202020204" pitchFamily="34" charset="0"/>
                <a:cs typeface="Times New Roman" panose="02020603050405020304" pitchFamily="18" charset="0"/>
              </a:rPr>
              <a:t>All hearings are required to be </a:t>
            </a:r>
            <a:r>
              <a:rPr lang="en-US" altLang="en-US" sz="1050" b="1" dirty="0">
                <a:latin typeface="Aptos" panose="020B0004020202020204" pitchFamily="34" charset="0"/>
                <a:cs typeface="Times New Roman" panose="02020603050405020304" pitchFamily="18" charset="0"/>
              </a:rPr>
              <a:t>recorded </a:t>
            </a:r>
            <a:r>
              <a:rPr lang="en-US" altLang="en-US" sz="1050" dirty="0">
                <a:latin typeface="Aptos" panose="020B0004020202020204" pitchFamily="34" charset="0"/>
                <a:cs typeface="Times New Roman" panose="02020603050405020304" pitchFamily="18" charset="0"/>
              </a:rPr>
              <a:t>with an audio recording device</a:t>
            </a:r>
            <a:r>
              <a:rPr lang="en-US" altLang="en-US" sz="1050" b="1" i="1" dirty="0">
                <a:latin typeface="Aptos" panose="020B0004020202020204" pitchFamily="34" charset="0"/>
                <a:cs typeface="Times New Roman" panose="02020603050405020304" pitchFamily="18" charset="0"/>
              </a:rPr>
              <a:t> </a:t>
            </a:r>
            <a:r>
              <a:rPr lang="en-US" altLang="en-US" sz="1050" b="0" i="0" dirty="0">
                <a:latin typeface="Aptos" panose="020B0004020202020204" pitchFamily="34" charset="0"/>
                <a:cs typeface="Times New Roman" panose="02020603050405020304" pitchFamily="18" charset="0"/>
              </a:rPr>
              <a:t>WAC 458-14-095(1).</a:t>
            </a:r>
          </a:p>
          <a:p>
            <a:pPr marL="171450" indent="-171450" eaLnBrk="1" hangingPunct="1">
              <a:lnSpc>
                <a:spcPct val="100000"/>
              </a:lnSpc>
              <a:spcBef>
                <a:spcPct val="0"/>
              </a:spcBef>
              <a:spcAft>
                <a:spcPct val="0"/>
              </a:spcAft>
              <a:buFont typeface="Arial" panose="020B0604020202020204" pitchFamily="34" charset="0"/>
              <a:buChar char="•"/>
              <a:tabLst>
                <a:tab pos="514350" algn="l"/>
              </a:tabLst>
            </a:pPr>
            <a:r>
              <a:rPr lang="en-US" altLang="en-US" sz="1050" dirty="0">
                <a:latin typeface="Aptos" panose="020B0004020202020204" pitchFamily="34" charset="0"/>
                <a:cs typeface="Times New Roman" panose="02020603050405020304" pitchFamily="18" charset="0"/>
              </a:rPr>
              <a:t>open to the public unless a party requests that part or all of the hearing be closed due to confidential income data evidence.</a:t>
            </a:r>
          </a:p>
          <a:p>
            <a:pPr marL="614363" lvl="1" indent="-171450" eaLnBrk="1" hangingPunct="1">
              <a:lnSpc>
                <a:spcPct val="100000"/>
              </a:lnSpc>
              <a:spcBef>
                <a:spcPct val="0"/>
              </a:spcBef>
              <a:spcAft>
                <a:spcPct val="0"/>
              </a:spcAft>
              <a:buFont typeface="Arial" panose="020B0604020202020204" pitchFamily="34" charset="0"/>
              <a:buChar char="•"/>
              <a:tabLst>
                <a:tab pos="514350" algn="l"/>
              </a:tabLst>
            </a:pPr>
            <a:r>
              <a:rPr lang="en-US" altLang="en-US" sz="1050" dirty="0">
                <a:latin typeface="Aptos" panose="020B0004020202020204" pitchFamily="34" charset="0"/>
                <a:cs typeface="Times New Roman" panose="02020603050405020304" pitchFamily="18" charset="0"/>
              </a:rPr>
              <a:t>Note that an observer is there to do just that, observe, they should not interject. </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altLang="en-US" sz="1050" dirty="0">
                <a:latin typeface="Aptos" panose="020B0004020202020204" pitchFamily="34" charset="0"/>
                <a:cs typeface="Times New Roman" panose="02020603050405020304" pitchFamily="18" charset="0"/>
              </a:rPr>
              <a:t>Sign-in sheets are recommended to provide the board a record of the names of those testifying.</a:t>
            </a:r>
          </a:p>
          <a:p>
            <a:pPr marL="171450" marR="0" lvl="0" indent="-171450" algn="l" defTabSz="899420" rtl="0" eaLnBrk="0" fontAlgn="base" latinLnBrk="0" hangingPunct="0">
              <a:lnSpc>
                <a:spcPct val="100000"/>
              </a:lnSpc>
              <a:spcBef>
                <a:spcPct val="50000"/>
              </a:spcBef>
              <a:spcAft>
                <a:spcPct val="0"/>
              </a:spcAft>
              <a:buClrTx/>
              <a:buSzPct val="85000"/>
              <a:buFont typeface="Arial" panose="020B0604020202020204" pitchFamily="34" charset="0"/>
              <a:buChar char="•"/>
              <a:defRPr/>
            </a:pPr>
            <a:endParaRPr lang="en-US" altLang="en-US" sz="1050" b="0" i="0" kern="1200" dirty="0">
              <a:solidFill>
                <a:schemeClr val="tx1"/>
              </a:solidFill>
              <a:latin typeface="Aptos" panose="020B0004020202020204" pitchFamily="34" charset="0"/>
              <a:ea typeface="+mn-ea"/>
              <a:cs typeface="Times New Roman" panose="02020603050405020304" pitchFamily="18" charset="0"/>
            </a:endParaRPr>
          </a:p>
          <a:p>
            <a:r>
              <a:rPr lang="en-US" sz="1050" dirty="0">
                <a:latin typeface="Aptos" panose="020B0004020202020204" pitchFamily="34" charset="0"/>
                <a:cs typeface="Times New Roman" panose="02020603050405020304" pitchFamily="18" charset="0"/>
              </a:rPr>
              <a:t>WAC 458-14-095 – Confidential Information</a:t>
            </a:r>
          </a:p>
          <a:p>
            <a:pPr marL="171450" indent="-171450">
              <a:buFont typeface="Arial" panose="020B0604020202020204" pitchFamily="34" charset="0"/>
              <a:buChar char="•"/>
            </a:pPr>
            <a:r>
              <a:rPr lang="en-US" sz="1050" dirty="0">
                <a:latin typeface="Aptos" panose="020B0004020202020204" pitchFamily="34" charset="0"/>
                <a:cs typeface="Times New Roman" panose="02020603050405020304" pitchFamily="18" charset="0"/>
              </a:rPr>
              <a:t>Hearings involving confidential information must be recorded separately.</a:t>
            </a:r>
          </a:p>
          <a:p>
            <a:pPr marL="171450" indent="-171450">
              <a:buFont typeface="Arial" panose="020B0604020202020204" pitchFamily="34" charset="0"/>
              <a:buChar char="•"/>
            </a:pPr>
            <a:r>
              <a:rPr lang="en-US" sz="1050" dirty="0">
                <a:latin typeface="Aptos" panose="020B0004020202020204" pitchFamily="34" charset="0"/>
                <a:cs typeface="Times New Roman" panose="02020603050405020304" pitchFamily="18" charset="0"/>
              </a:rPr>
              <a:t>Confidential information must be kept in a sealed file labeled “confidential”.</a:t>
            </a:r>
          </a:p>
          <a:p>
            <a:pPr marL="171450" indent="-171450">
              <a:buFont typeface="Arial" panose="020B0604020202020204" pitchFamily="34" charset="0"/>
              <a:buChar char="•"/>
            </a:pPr>
            <a:r>
              <a:rPr lang="en-US" sz="1050" dirty="0">
                <a:latin typeface="Aptos" panose="020B0004020202020204" pitchFamily="34" charset="0"/>
                <a:cs typeface="Times New Roman" panose="02020603050405020304" pitchFamily="18" charset="0"/>
              </a:rPr>
              <a:t>Confidential information testimony is closed to the public, so let any observers know the hearing will be closed for that portion. </a:t>
            </a:r>
          </a:p>
          <a:p>
            <a:pPr>
              <a:lnSpc>
                <a:spcPct val="100000"/>
              </a:lnSpc>
              <a:spcBef>
                <a:spcPct val="50000"/>
              </a:spcBef>
              <a:buSzPct val="85000"/>
              <a:buFont typeface="Wingdings" pitchFamily="2" charset="2"/>
              <a:buNone/>
            </a:pPr>
            <a:endParaRPr lang="en-US" altLang="en-US" sz="1050" dirty="0">
              <a:latin typeface="Aptos" panose="020B0004020202020204" pitchFamily="34" charset="0"/>
            </a:endParaRPr>
          </a:p>
          <a:p>
            <a:pPr>
              <a:lnSpc>
                <a:spcPct val="100000"/>
              </a:lnSpc>
              <a:spcBef>
                <a:spcPct val="50000"/>
              </a:spcBef>
              <a:buSzPct val="85000"/>
              <a:buFont typeface="Wingdings" pitchFamily="2" charset="2"/>
              <a:buNone/>
            </a:pPr>
            <a:endParaRPr lang="en-US" altLang="en-US" sz="1050" dirty="0">
              <a:latin typeface="Aptos" panose="020B0004020202020204" pitchFamily="34" charset="0"/>
            </a:endParaRPr>
          </a:p>
          <a:p>
            <a:pPr marL="0" indent="0">
              <a:buFont typeface="Arial" panose="020B0604020202020204" pitchFamily="34" charset="0"/>
              <a:buNone/>
            </a:pPr>
            <a:endParaRPr lang="en-US" altLang="en-US" sz="1050" dirty="0">
              <a:solidFill>
                <a:schemeClr val="tx1"/>
              </a:solidFill>
              <a:latin typeface="Aptos" panose="020B0004020202020204" pitchFamily="34" charset="0"/>
              <a:cs typeface="Times New Roman" panose="02020603050405020304" pitchFamily="18" charset="0"/>
            </a:endParaRPr>
          </a:p>
          <a:p>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53D756B3-546E-9B5B-A18E-A8139CEF5AE7}"/>
              </a:ext>
            </a:extLst>
          </p:cNvPr>
          <p:cNvSpPr>
            <a:spLocks noGrp="1"/>
          </p:cNvSpPr>
          <p:nvPr>
            <p:ph type="sldNum" sz="quarter" idx="5"/>
          </p:nvPr>
        </p:nvSpPr>
        <p:spPr/>
        <p:txBody>
          <a:bodyPr/>
          <a:lstStyle/>
          <a:p>
            <a:fld id="{A13C6D7F-08C0-49F3-84F4-DB5CFC4BD251}" type="slidenum">
              <a:rPr lang="en-US" sz="1050" smtClean="0">
                <a:latin typeface="Aptos" panose="020B0004020202020204" pitchFamily="34" charset="0"/>
              </a:rPr>
              <a:t>54</a:t>
            </a:fld>
            <a:endParaRPr lang="en-US" sz="1050">
              <a:latin typeface="Aptos" panose="020B0004020202020204" pitchFamily="34" charset="0"/>
            </a:endParaRPr>
          </a:p>
        </p:txBody>
      </p:sp>
    </p:spTree>
    <p:extLst>
      <p:ext uri="{BB962C8B-B14F-4D97-AF65-F5344CB8AC3E}">
        <p14:creationId xmlns:p14="http://schemas.microsoft.com/office/powerpoint/2010/main" val="2953638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dirty="0">
                <a:latin typeface="Aptos" panose="020B0004020202020204" pitchFamily="34" charset="0"/>
              </a:rPr>
              <a:t>Examples of </a:t>
            </a:r>
            <a:r>
              <a:rPr lang="en-US" sz="1050" b="1" dirty="0">
                <a:latin typeface="Aptos" panose="020B0004020202020204" pitchFamily="34" charset="0"/>
              </a:rPr>
              <a:t>relevant evidence</a:t>
            </a:r>
            <a:r>
              <a:rPr lang="en-US" sz="1050" dirty="0">
                <a:latin typeface="Aptos" panose="020B0004020202020204" pitchFamily="34" charset="0"/>
              </a:rPr>
              <a:t> include:</a:t>
            </a:r>
          </a:p>
          <a:p>
            <a:pPr marL="171450" indent="-171450">
              <a:buFont typeface="Arial" panose="020B0604020202020204" pitchFamily="34" charset="0"/>
              <a:buChar char="•"/>
            </a:pPr>
            <a:r>
              <a:rPr lang="en-US" sz="1050" dirty="0">
                <a:latin typeface="Aptos" panose="020B0004020202020204" pitchFamily="34" charset="0"/>
              </a:rPr>
              <a:t>Comparable sales</a:t>
            </a:r>
          </a:p>
          <a:p>
            <a:pPr marL="171450" indent="-171450">
              <a:buFont typeface="Arial" panose="020B0604020202020204" pitchFamily="34" charset="0"/>
              <a:buChar char="•"/>
            </a:pPr>
            <a:r>
              <a:rPr lang="en-US" sz="1050" dirty="0">
                <a:latin typeface="Aptos" panose="020B0004020202020204" pitchFamily="34" charset="0"/>
              </a:rPr>
              <a:t>Cost or income data</a:t>
            </a:r>
          </a:p>
          <a:p>
            <a:pPr marL="171450" indent="-171450">
              <a:buFont typeface="Arial" panose="020B0604020202020204" pitchFamily="34" charset="0"/>
              <a:buChar char="•"/>
            </a:pPr>
            <a:r>
              <a:rPr lang="en-US" sz="1050" dirty="0">
                <a:latin typeface="Aptos" panose="020B0004020202020204" pitchFamily="34" charset="0"/>
              </a:rPr>
              <a:t>Maps or photographs</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What is not evidence:</a:t>
            </a:r>
            <a:endParaRPr lang="en-US" sz="1050" dirty="0">
              <a:latin typeface="Aptos" panose="020B0004020202020204" pitchFamily="34" charset="0"/>
            </a:endParaRPr>
          </a:p>
          <a:p>
            <a:pPr marL="171450" indent="-171450">
              <a:buFont typeface="Arial" panose="020B0604020202020204" pitchFamily="34" charset="0"/>
              <a:buChar char="•"/>
            </a:pPr>
            <a:r>
              <a:rPr lang="en-US" sz="1050" b="1" dirty="0">
                <a:latin typeface="Aptos" panose="020B0004020202020204" pitchFamily="34" charset="0"/>
              </a:rPr>
              <a:t>Arguments</a:t>
            </a:r>
            <a:r>
              <a:rPr lang="en-US" sz="1050" dirty="0">
                <a:latin typeface="Aptos" panose="020B0004020202020204" pitchFamily="34" charset="0"/>
              </a:rPr>
              <a:t>: Attempts to persuade (e.g., citing laws, prior court cases)</a:t>
            </a:r>
          </a:p>
          <a:p>
            <a:pPr marL="171450" indent="-171450">
              <a:buFont typeface="Arial" panose="020B0604020202020204" pitchFamily="34" charset="0"/>
              <a:buChar char="•"/>
            </a:pPr>
            <a:r>
              <a:rPr lang="en-US" sz="1050" b="1" dirty="0">
                <a:latin typeface="Aptos" panose="020B0004020202020204" pitchFamily="34" charset="0"/>
              </a:rPr>
              <a:t>Legal references</a:t>
            </a:r>
            <a:r>
              <a:rPr lang="en-US" sz="1050" dirty="0">
                <a:latin typeface="Aptos" panose="020B0004020202020204" pitchFamily="34" charset="0"/>
              </a:rPr>
              <a:t>: Statutes, rules, or case law are general principles—not factual evidence</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55</a:t>
            </a:fld>
            <a:endParaRPr lang="en-US" sz="1050">
              <a:latin typeface="Aptos" panose="020B0004020202020204" pitchFamily="34" charset="0"/>
            </a:endParaRPr>
          </a:p>
        </p:txBody>
      </p:sp>
    </p:spTree>
    <p:extLst>
      <p:ext uri="{BB962C8B-B14F-4D97-AF65-F5344CB8AC3E}">
        <p14:creationId xmlns:p14="http://schemas.microsoft.com/office/powerpoint/2010/main" val="2250932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50" b="1" dirty="0">
                <a:latin typeface="Aptos" panose="020B0004020202020204" pitchFamily="34" charset="0"/>
              </a:rPr>
              <a:t>The Department of Revenue is the state agency charged with the responsibility of statewide administration of the property tax system.</a:t>
            </a:r>
          </a:p>
          <a:p>
            <a:pPr lvl="0"/>
            <a:endParaRPr lang="en-US" sz="1050" b="1" dirty="0">
              <a:latin typeface="Aptos" panose="020B0004020202020204" pitchFamily="34" charset="0"/>
            </a:endParaRPr>
          </a:p>
          <a:p>
            <a:pPr lvl="0"/>
            <a:r>
              <a:rPr lang="en-US" sz="1050" b="1" dirty="0">
                <a:latin typeface="Aptos" panose="020B0004020202020204" pitchFamily="34" charset="0"/>
              </a:rPr>
              <a:t>The Department's broad authority over county officials in general and local boards of equalization includes:</a:t>
            </a:r>
          </a:p>
          <a:p>
            <a:pPr marL="171450" lvl="0" indent="-171450">
              <a:buFont typeface="Arial" panose="020B0604020202020204" pitchFamily="34" charset="0"/>
              <a:buChar char="•"/>
            </a:pPr>
            <a:r>
              <a:rPr lang="en-US" sz="1050" dirty="0">
                <a:solidFill>
                  <a:srgbClr val="000000"/>
                </a:solidFill>
                <a:latin typeface="Aptos" panose="020B0004020202020204" pitchFamily="34" charset="0"/>
              </a:rPr>
              <a:t>Acting as the oversight agency. (RCW’s  84.08.010, 84.08.060)</a:t>
            </a:r>
          </a:p>
          <a:p>
            <a:pPr marL="171450" indent="-171450">
              <a:buFont typeface="Arial" panose="020B0604020202020204" pitchFamily="34" charset="0"/>
              <a:buChar char="•"/>
            </a:pPr>
            <a:r>
              <a:rPr lang="en-US" sz="1050" dirty="0">
                <a:solidFill>
                  <a:srgbClr val="000000"/>
                </a:solidFill>
                <a:latin typeface="Aptos" panose="020B0004020202020204" pitchFamily="34" charset="0"/>
              </a:rPr>
              <a:t>Administration of state property tax system. (RCW’s 84.08.010, 84.08.060)</a:t>
            </a:r>
          </a:p>
          <a:p>
            <a:pPr marL="171450" lvl="0" indent="-171450">
              <a:buFont typeface="Arial" panose="020B0604020202020204" pitchFamily="34" charset="0"/>
              <a:buChar char="•"/>
            </a:pPr>
            <a:r>
              <a:rPr lang="en-US" sz="1050" dirty="0">
                <a:solidFill>
                  <a:srgbClr val="000000"/>
                </a:solidFill>
                <a:latin typeface="Aptos" panose="020B0004020202020204" pitchFamily="34" charset="0"/>
              </a:rPr>
              <a:t>Providing education and guidance (RCW’s 84.48.042, 84.48.046)</a:t>
            </a:r>
          </a:p>
          <a:p>
            <a:pPr marL="0" marR="0" lvl="0" indent="0" algn="l" defTabSz="882650" rtl="0" eaLnBrk="0" fontAlgn="base" latinLnBrk="0" hangingPunct="0">
              <a:lnSpc>
                <a:spcPct val="100000"/>
              </a:lnSpc>
              <a:spcBef>
                <a:spcPct val="30000"/>
              </a:spcBef>
              <a:spcAft>
                <a:spcPct val="0"/>
              </a:spcAft>
              <a:buClrTx/>
              <a:buSzTx/>
              <a:buFontTx/>
              <a:buNone/>
              <a:defRPr/>
            </a:pPr>
            <a:endPar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882650" rtl="0" eaLnBrk="0" fontAlgn="base" latinLnBrk="0" hangingPunct="0">
              <a:lnSpc>
                <a:spcPct val="100000"/>
              </a:lnSpc>
              <a:spcBef>
                <a:spcPct val="30000"/>
              </a:spcBef>
              <a:spcAft>
                <a:spcPct val="0"/>
              </a:spcAft>
              <a:buClrTx/>
              <a:buSzTx/>
              <a:buFontTx/>
              <a:buNone/>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Why do you think we do county reviews?</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Part of our job to administer the property tax system is to provide education and guidance to county officials and boards of equalization.</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BOE reviews are one of the tools we use to accomplish that task. They help us to see the processes of the county boards and we use that information to provide education to help the boards improve their processes. </a:t>
            </a:r>
          </a:p>
          <a:p>
            <a:pPr marL="171450" marR="0" lvl="0" indent="-171450" algn="l" defTabSz="882650" rtl="0" eaLnBrk="0" fontAlgn="base" latinLnBrk="0" hangingPunct="0">
              <a:lnSpc>
                <a:spcPct val="100000"/>
              </a:lnSpc>
              <a:spcBef>
                <a:spcPct val="30000"/>
              </a:spcBef>
              <a:spcAft>
                <a:spcPct val="0"/>
              </a:spcAft>
              <a:buClrTx/>
              <a:buSzTx/>
              <a:buFont typeface="Arial" panose="020B0604020202020204" pitchFamily="34" charset="0"/>
              <a:buChar cha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We are here to help you successfully implement the law. Which helps to eliminate risk for the county. (AGO acts as legal counsel for DOR)</a:t>
            </a:r>
          </a:p>
          <a:p>
            <a:pPr marL="614363" marR="0" lvl="1" indent="-171450" algn="l" defTabSz="882650" rtl="0" eaLnBrk="0" fontAlgn="base" latinLnBrk="0" hangingPunct="0">
              <a:lnSpc>
                <a:spcPct val="100000"/>
              </a:lnSpc>
              <a:spcBef>
                <a:spcPct val="30000"/>
              </a:spcBef>
              <a:spcAft>
                <a:spcPct val="0"/>
              </a:spcAft>
              <a:buClrTx/>
              <a:buSzTx/>
              <a:buFont typeface="Courier New" panose="02070309020205020404" pitchFamily="49" charset="0"/>
              <a:buChar char="o"/>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I’ve watched two property tax hearings since I’ve been with the Department. You do not want to have to deal with that, it’s a great deal of extra time, money, and stress.</a:t>
            </a:r>
          </a:p>
          <a:p>
            <a:endParaRPr lang="en-US" sz="1050" dirty="0">
              <a:latin typeface="Aptos" panose="020B0004020202020204" pitchFamily="34" charset="0"/>
            </a:endParaRPr>
          </a:p>
        </p:txBody>
      </p:sp>
    </p:spTree>
    <p:extLst>
      <p:ext uri="{BB962C8B-B14F-4D97-AF65-F5344CB8AC3E}">
        <p14:creationId xmlns:p14="http://schemas.microsoft.com/office/powerpoint/2010/main" val="12094813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92348-81D2-6F3C-66BC-7A031B356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552CFA-B868-001E-6957-AA350DA70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4799B-6E5A-9A1A-D06D-4CC62558FF62}"/>
              </a:ext>
            </a:extLst>
          </p:cNvPr>
          <p:cNvSpPr>
            <a:spLocks noGrp="1"/>
          </p:cNvSpPr>
          <p:nvPr>
            <p:ph type="body" idx="1"/>
          </p:nvPr>
        </p:nvSpPr>
        <p:spPr/>
        <p:txBody>
          <a:bodyPr/>
          <a:lstStyle/>
          <a:p>
            <a:pPr>
              <a:buNone/>
            </a:pPr>
            <a:r>
              <a:rPr lang="en-US" sz="1050" b="1" dirty="0">
                <a:latin typeface="Aptos" panose="020B0004020202020204" pitchFamily="34" charset="0"/>
              </a:rPr>
              <a:t>Key Functions:</a:t>
            </a:r>
          </a:p>
          <a:p>
            <a:pPr marL="0" indent="0">
              <a:buFont typeface="Arial" panose="020B0604020202020204" pitchFamily="34" charset="0"/>
              <a:buNone/>
            </a:pPr>
            <a:r>
              <a:rPr lang="en-US" sz="1050" b="1" dirty="0">
                <a:latin typeface="Aptos" panose="020B0004020202020204" pitchFamily="34" charset="0"/>
              </a:rPr>
              <a:t>Neutral Facilitator: </a:t>
            </a:r>
            <a:r>
              <a:rPr lang="en-US" sz="1050" dirty="0">
                <a:latin typeface="Aptos" panose="020B0004020202020204" pitchFamily="34" charset="0"/>
              </a:rPr>
              <a:t>The BOE Clerk serves as a neutral party, ensuring the appeals process is fair, transparent, and compliant with legal standards.</a:t>
            </a:r>
          </a:p>
          <a:p>
            <a:pPr>
              <a:buNone/>
            </a:pPr>
            <a:r>
              <a:rPr lang="en-US" sz="1050" b="1" dirty="0">
                <a:latin typeface="Aptos" panose="020B0004020202020204" pitchFamily="34" charset="0"/>
              </a:rPr>
              <a:t>Administrative Backbone: </a:t>
            </a:r>
            <a:r>
              <a:rPr lang="en-US" sz="1050" dirty="0">
                <a:latin typeface="Aptos" panose="020B0004020202020204" pitchFamily="34" charset="0"/>
              </a:rPr>
              <a:t>The Clerk manages the administrative tasks that support the Board’s decisions on property valuations and exemptions.</a:t>
            </a:r>
          </a:p>
          <a:p>
            <a:pPr>
              <a:buNone/>
            </a:pPr>
            <a:r>
              <a:rPr lang="en-US" sz="1050" b="1" dirty="0">
                <a:latin typeface="Aptos" panose="020B0004020202020204" pitchFamily="34" charset="0"/>
              </a:rPr>
              <a:t>Public Interface: </a:t>
            </a:r>
            <a:r>
              <a:rPr lang="en-US" sz="1050" dirty="0">
                <a:latin typeface="Aptos" panose="020B0004020202020204" pitchFamily="34" charset="0"/>
              </a:rPr>
              <a:t>Clerks often serve as the point of contact for appellants, providing guidance on the appeals process and maintaining communication with all parties.</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Core Responsibilities:</a:t>
            </a:r>
          </a:p>
          <a:p>
            <a:pPr marL="228600" indent="-228600">
              <a:buFont typeface="+mj-lt"/>
              <a:buAutoNum type="arabicPeriod"/>
            </a:pPr>
            <a:r>
              <a:rPr lang="en-US" sz="1050" b="1" dirty="0">
                <a:latin typeface="Aptos" panose="020B0004020202020204" pitchFamily="34" charset="0"/>
              </a:rPr>
              <a:t>Receive and Review Appeals</a:t>
            </a:r>
          </a:p>
          <a:p>
            <a:pPr marL="614363" lvl="1" indent="-171450">
              <a:buFont typeface="Arial" panose="020B0604020202020204" pitchFamily="34" charset="0"/>
              <a:buChar char="•"/>
            </a:pPr>
            <a:r>
              <a:rPr lang="en-US" sz="1050" dirty="0">
                <a:latin typeface="Aptos" panose="020B0004020202020204" pitchFamily="34" charset="0"/>
              </a:rPr>
              <a:t>Accepts appeal petitions from property owners challenging their valuation or exemption status.</a:t>
            </a:r>
          </a:p>
          <a:p>
            <a:pPr marL="614363" lvl="1" indent="-171450">
              <a:buFont typeface="Arial" panose="020B0604020202020204" pitchFamily="34" charset="0"/>
              <a:buChar char="•"/>
            </a:pPr>
            <a:r>
              <a:rPr lang="en-US" sz="1050" dirty="0">
                <a:latin typeface="Aptos" panose="020B0004020202020204" pitchFamily="34" charset="0"/>
              </a:rPr>
              <a:t>Verifies completeness and timeliness of appeals (typically due by July 1 or within 60 days of the valuation notice).</a:t>
            </a:r>
          </a:p>
          <a:p>
            <a:pPr marL="614363" lvl="1" indent="-171450">
              <a:buFont typeface="Arial" panose="020B0604020202020204" pitchFamily="34" charset="0"/>
              <a:buChar char="•"/>
            </a:pPr>
            <a:r>
              <a:rPr lang="en-US" sz="1050" dirty="0">
                <a:latin typeface="Aptos" panose="020B0004020202020204" pitchFamily="34" charset="0"/>
              </a:rPr>
              <a:t>Logs and tracks cases in a docket or management system.</a:t>
            </a:r>
          </a:p>
          <a:p>
            <a:pPr marL="228600" indent="-228600">
              <a:buFont typeface="+mj-lt"/>
              <a:buAutoNum type="arabicPeriod"/>
            </a:pPr>
            <a:r>
              <a:rPr lang="en-US" sz="1050" b="1" dirty="0">
                <a:latin typeface="Aptos" panose="020B0004020202020204" pitchFamily="34" charset="0"/>
              </a:rPr>
              <a:t>Hearing Coordination and Support</a:t>
            </a:r>
          </a:p>
          <a:p>
            <a:pPr marL="614363" lvl="1" indent="-171450">
              <a:buFont typeface="Arial" panose="020B0604020202020204" pitchFamily="34" charset="0"/>
              <a:buChar char="•"/>
            </a:pPr>
            <a:r>
              <a:rPr lang="en-US" sz="1050" dirty="0">
                <a:latin typeface="Aptos" panose="020B0004020202020204" pitchFamily="34" charset="0"/>
              </a:rPr>
              <a:t>Coordinates hearing dates with BOE members.</a:t>
            </a:r>
          </a:p>
          <a:p>
            <a:pPr marL="614363" lvl="1" indent="-171450">
              <a:buFont typeface="Arial" panose="020B0604020202020204" pitchFamily="34" charset="0"/>
              <a:buChar char="•"/>
            </a:pPr>
            <a:r>
              <a:rPr lang="en-US" sz="1050" dirty="0">
                <a:latin typeface="Aptos" panose="020B0004020202020204" pitchFamily="34" charset="0"/>
              </a:rPr>
              <a:t>Notifies appellants and the assessor’s office.</a:t>
            </a:r>
          </a:p>
          <a:p>
            <a:pPr marL="614363" lvl="1" indent="-171450">
              <a:buFont typeface="Arial" panose="020B0604020202020204" pitchFamily="34" charset="0"/>
              <a:buChar char="•"/>
            </a:pPr>
            <a:r>
              <a:rPr lang="en-US" sz="1050" dirty="0">
                <a:latin typeface="Aptos" panose="020B0004020202020204" pitchFamily="34" charset="0"/>
              </a:rPr>
              <a:t>Sends formal hearing notices and ensures all parties are aware of evidence submission guidelines.</a:t>
            </a:r>
          </a:p>
          <a:p>
            <a:pPr lvl="1">
              <a:buFont typeface="Arial" panose="020B0604020202020204" pitchFamily="34" charset="0"/>
              <a:buNone/>
            </a:pPr>
            <a:r>
              <a:rPr lang="en-US" sz="1050" dirty="0">
                <a:latin typeface="Aptos" panose="020B0004020202020204" pitchFamily="34" charset="0"/>
              </a:rPr>
              <a:t>Attends hearings to:</a:t>
            </a:r>
          </a:p>
          <a:p>
            <a:pPr marL="628650" lvl="1" indent="-171450">
              <a:buFont typeface="Arial" panose="020B0604020202020204" pitchFamily="34" charset="0"/>
              <a:buChar char="•"/>
            </a:pPr>
            <a:r>
              <a:rPr lang="en-US" sz="1050" dirty="0">
                <a:latin typeface="Aptos" panose="020B0004020202020204" pitchFamily="34" charset="0"/>
              </a:rPr>
              <a:t>Take notes &amp; record proceedings.</a:t>
            </a:r>
          </a:p>
          <a:p>
            <a:pPr marL="628650" lvl="1" indent="-171450">
              <a:buFont typeface="Arial" panose="020B0604020202020204" pitchFamily="34" charset="0"/>
              <a:buChar char="•"/>
            </a:pPr>
            <a:r>
              <a:rPr lang="en-US" sz="1050" dirty="0">
                <a:latin typeface="Aptos" panose="020B0004020202020204" pitchFamily="34" charset="0"/>
              </a:rPr>
              <a:t>Ensure procedural fairness.</a:t>
            </a:r>
          </a:p>
          <a:p>
            <a:pPr marL="628650" lvl="1" indent="-171450">
              <a:buFont typeface="Arial" panose="020B0604020202020204" pitchFamily="34" charset="0"/>
              <a:buChar char="•"/>
            </a:pPr>
            <a:r>
              <a:rPr lang="en-US" sz="1050" dirty="0">
                <a:latin typeface="Aptos" panose="020B0004020202020204" pitchFamily="34" charset="0"/>
              </a:rPr>
              <a:t>Help the Board reference rules or documents.</a:t>
            </a:r>
          </a:p>
          <a:p>
            <a:pPr marL="228600" indent="-228600">
              <a:buFont typeface="+mj-lt"/>
              <a:buAutoNum type="arabicPeriod"/>
            </a:pPr>
            <a:r>
              <a:rPr lang="en-US" sz="1050" b="1" dirty="0">
                <a:latin typeface="Aptos" panose="020B0004020202020204" pitchFamily="34" charset="0"/>
              </a:rPr>
              <a:t>Post-Hearing Decisions</a:t>
            </a:r>
          </a:p>
          <a:p>
            <a:pPr marL="614363" lvl="1" indent="-171450">
              <a:buFont typeface="Arial" panose="020B0604020202020204" pitchFamily="34" charset="0"/>
              <a:buChar char="•"/>
            </a:pPr>
            <a:r>
              <a:rPr lang="en-US" sz="1050" dirty="0">
                <a:latin typeface="Aptos" panose="020B0004020202020204" pitchFamily="34" charset="0"/>
              </a:rPr>
              <a:t>Drafts decision letters based on Board rulings.</a:t>
            </a:r>
          </a:p>
          <a:p>
            <a:pPr marL="614363" lvl="1" indent="-171450">
              <a:buFont typeface="Arial" panose="020B0604020202020204" pitchFamily="34" charset="0"/>
              <a:buChar char="•"/>
            </a:pPr>
            <a:r>
              <a:rPr lang="en-US" sz="1050" dirty="0">
                <a:latin typeface="Aptos" panose="020B0004020202020204" pitchFamily="34" charset="0"/>
              </a:rPr>
              <a:t>Sends determinations to both the appellant and the assessor’s office.</a:t>
            </a:r>
          </a:p>
          <a:p>
            <a:pPr marL="614363" lvl="1" indent="-171450">
              <a:buFont typeface="Arial" panose="020B0604020202020204" pitchFamily="34" charset="0"/>
              <a:buChar char="•"/>
            </a:pPr>
            <a:r>
              <a:rPr lang="en-US" sz="1050" dirty="0">
                <a:latin typeface="Aptos" panose="020B0004020202020204" pitchFamily="34" charset="0"/>
              </a:rPr>
              <a:t>Updates case status and records final outcomes.</a:t>
            </a:r>
          </a:p>
          <a:p>
            <a:pPr>
              <a:buNone/>
            </a:pPr>
            <a:r>
              <a:rPr lang="en-US" sz="1050" b="1" dirty="0">
                <a:latin typeface="Aptos" panose="020B0004020202020204" pitchFamily="34" charset="0"/>
              </a:rPr>
              <a:t>4. Compliance and Records Management</a:t>
            </a:r>
          </a:p>
          <a:p>
            <a:pPr marL="614363" lvl="1" indent="-171450">
              <a:buFont typeface="Arial" panose="020B0604020202020204" pitchFamily="34" charset="0"/>
              <a:buChar char="•"/>
            </a:pPr>
            <a:r>
              <a:rPr lang="en-US" sz="1050" dirty="0">
                <a:latin typeface="Aptos" panose="020B0004020202020204" pitchFamily="34" charset="0"/>
              </a:rPr>
              <a:t>Maintains awareness of applicable RCWs, WACs, and Department of Revenue guidance.</a:t>
            </a:r>
          </a:p>
          <a:p>
            <a:pPr marL="614363" lvl="1" indent="-171450">
              <a:buFont typeface="Arial" panose="020B0604020202020204" pitchFamily="34" charset="0"/>
              <a:buChar char="•"/>
            </a:pPr>
            <a:r>
              <a:rPr lang="en-US" sz="1050" dirty="0">
                <a:latin typeface="Aptos" panose="020B0004020202020204" pitchFamily="34" charset="0"/>
              </a:rPr>
              <a:t>Follows strict procedures to avoid bias or procedural errors.</a:t>
            </a:r>
          </a:p>
          <a:p>
            <a:pPr marL="614363" lvl="1" indent="-171450">
              <a:buFont typeface="Arial" panose="020B0604020202020204" pitchFamily="34" charset="0"/>
              <a:buChar char="•"/>
            </a:pPr>
            <a:r>
              <a:rPr lang="en-US" sz="1050" dirty="0">
                <a:latin typeface="Aptos" panose="020B0004020202020204" pitchFamily="34" charset="0"/>
              </a:rPr>
              <a:t>Ensures appeal files are stored securely and in compliance with public records retention laws.</a:t>
            </a:r>
          </a:p>
          <a:p>
            <a:pPr marL="614363" lvl="1" indent="-171450">
              <a:buFont typeface="Arial" panose="020B0604020202020204" pitchFamily="34" charset="0"/>
              <a:buChar char="•"/>
            </a:pPr>
            <a:r>
              <a:rPr lang="en-US" sz="1050" dirty="0">
                <a:latin typeface="Aptos" panose="020B0004020202020204" pitchFamily="34" charset="0"/>
              </a:rPr>
              <a:t>Prepares documentation for audits or the Board of Tax Appeals if needed.</a:t>
            </a:r>
          </a:p>
          <a:p>
            <a:pPr marL="171450" indent="-171450">
              <a:buFont typeface="Arial" panose="020B0604020202020204" pitchFamily="34" charset="0"/>
              <a:buChar char="•"/>
            </a:pPr>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1B648A57-AD37-15CE-89F6-2319FB3DF4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579465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baseline="0" dirty="0">
                <a:latin typeface="Aptos" panose="020B0004020202020204" pitchFamily="34" charset="0"/>
              </a:rPr>
              <a:t>The PTRC is a great resource, however, it is for county officials use only.</a:t>
            </a:r>
          </a:p>
          <a:p>
            <a:pPr marL="171450" indent="-171450">
              <a:buFont typeface="Arial" panose="020B0604020202020204" pitchFamily="34" charset="0"/>
              <a:buChar char="•"/>
            </a:pPr>
            <a:r>
              <a:rPr lang="en-US" sz="1050" b="0" baseline="0" dirty="0">
                <a:latin typeface="Aptos" panose="020B0004020202020204" pitchFamily="34" charset="0"/>
              </a:rPr>
              <a:t>We do not give the web address to taxpayers. The information on the website is public information, but it also contains contact information for county officials that they may not wish to have published. It also has the DOR’s forms listed, and some counties don’t use those forms or have updated the forms. It’s ok to update the forms, if you have obtained approval from the Department. </a:t>
            </a:r>
          </a:p>
          <a:p>
            <a:pPr marL="171450" indent="-171450">
              <a:buFont typeface="Arial" panose="020B0604020202020204" pitchFamily="34" charset="0"/>
              <a:buChar char="•"/>
            </a:pPr>
            <a:r>
              <a:rPr lang="en-US" sz="1050" b="0" baseline="0" dirty="0">
                <a:latin typeface="Aptos" panose="020B0004020202020204" pitchFamily="34" charset="0"/>
              </a:rPr>
              <a:t>Look past BOE Reviews on the PTRC, they are a good source of information. </a:t>
            </a:r>
          </a:p>
          <a:p>
            <a:pPr marL="171450" indent="-171450">
              <a:buFont typeface="Arial" panose="020B0604020202020204" pitchFamily="34" charset="0"/>
              <a:buChar char="•"/>
            </a:pPr>
            <a:endParaRPr lang="en-US" sz="1050" b="0" baseline="0" dirty="0">
              <a:latin typeface="Aptos" panose="020B0004020202020204" pitchFamily="34" charset="0"/>
            </a:endParaRPr>
          </a:p>
          <a:p>
            <a:pPr marL="0" indent="0">
              <a:buFont typeface="Arial" panose="020B0604020202020204" pitchFamily="34" charset="0"/>
              <a:buNone/>
            </a:pPr>
            <a:r>
              <a:rPr lang="en-US" sz="1050" b="0" baseline="0" dirty="0">
                <a:latin typeface="Aptos" panose="020B0004020202020204" pitchFamily="34" charset="0"/>
              </a:rPr>
              <a:t>It’s a good idea to become familiar with the online County BOE Manual available on the Department’s website. </a:t>
            </a:r>
            <a:endParaRPr lang="en-US" sz="1050" b="0" dirty="0">
              <a:latin typeface="Aptos" panose="020B0004020202020204" pitchFamily="34" charset="0"/>
            </a:endParaRPr>
          </a:p>
          <a:p>
            <a:endParaRPr lang="en-US" sz="1050" dirty="0">
              <a:latin typeface="Aptos" panose="020B0004020202020204" pitchFamily="34" charset="0"/>
            </a:endParaRPr>
          </a:p>
        </p:txBody>
      </p:sp>
    </p:spTree>
    <p:extLst>
      <p:ext uri="{BB962C8B-B14F-4D97-AF65-F5344CB8AC3E}">
        <p14:creationId xmlns:p14="http://schemas.microsoft.com/office/powerpoint/2010/main" val="37044421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base" latinLnBrk="0" hangingPunct="0">
              <a:lnSpc>
                <a:spcPct val="100000"/>
              </a:lnSpc>
              <a:spcBef>
                <a:spcPct val="30000"/>
              </a:spcBef>
              <a:spcAft>
                <a:spcPct val="0"/>
              </a:spcAft>
              <a:buClrTx/>
              <a:buSzTx/>
              <a:buFontTx/>
              <a:buNone/>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What is the process for BOE reviews?</a:t>
            </a:r>
            <a:r>
              <a:rPr lang="en-US" sz="1050" baseline="0" dirty="0">
                <a:latin typeface="Aptos" panose="020B0004020202020204" pitchFamily="34" charset="0"/>
              </a:rPr>
              <a:t> </a:t>
            </a:r>
          </a:p>
          <a:p>
            <a:pPr marL="0" marR="0" lvl="0" indent="0" algn="l" defTabSz="882650" rtl="0" eaLnBrk="0" fontAlgn="base" latinLnBrk="0" hangingPunct="0">
              <a:lnSpc>
                <a:spcPct val="100000"/>
              </a:lnSpc>
              <a:spcBef>
                <a:spcPct val="30000"/>
              </a:spcBef>
              <a:spcAft>
                <a:spcPct val="0"/>
              </a:spcAft>
              <a:buClrTx/>
              <a:buSzTx/>
              <a:buFontTx/>
              <a:buNone/>
              <a:defRPr/>
            </a:pPr>
            <a:r>
              <a:rPr lang="en-US" sz="1050" b="1" baseline="0" dirty="0">
                <a:latin typeface="Aptos" panose="020B0004020202020204" pitchFamily="34" charset="0"/>
              </a:rPr>
              <a:t>The auditor will:</a:t>
            </a:r>
          </a:p>
          <a:p>
            <a:pPr marL="228600" indent="-228600">
              <a:buFont typeface="+mj-lt"/>
              <a:buAutoNum type="arabicPeriod"/>
            </a:pPr>
            <a:r>
              <a:rPr lang="en-US" sz="1050" baseline="0" dirty="0">
                <a:latin typeface="Aptos" panose="020B0004020202020204" pitchFamily="34" charset="0"/>
              </a:rPr>
              <a:t>Contact the clerk to determine a date and time for an interview for the review.</a:t>
            </a:r>
          </a:p>
          <a:p>
            <a:pPr marL="228600" indent="-228600">
              <a:buFont typeface="+mj-lt"/>
              <a:buAutoNum type="arabicPeriod"/>
            </a:pPr>
            <a:r>
              <a:rPr lang="en-US" sz="1050" baseline="0" dirty="0">
                <a:latin typeface="Aptos" panose="020B0004020202020204" pitchFamily="34" charset="0"/>
              </a:rPr>
              <a:t>Request a list of petitions, the list should include:</a:t>
            </a:r>
          </a:p>
          <a:p>
            <a:pPr marL="671513" lvl="1" indent="-228600">
              <a:buFont typeface="+mj-lt"/>
              <a:buAutoNum type="alphaLcParenR"/>
            </a:pPr>
            <a:r>
              <a:rPr lang="en-US" sz="1050" baseline="0" dirty="0">
                <a:latin typeface="Aptos" panose="020B0004020202020204" pitchFamily="34" charset="0"/>
              </a:rPr>
              <a:t>The petition #, was </a:t>
            </a: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determination overruled/sustained?</a:t>
            </a:r>
            <a:endParaRPr lang="en-US" sz="1050" baseline="0" dirty="0">
              <a:latin typeface="Aptos" panose="020B0004020202020204" pitchFamily="34" charset="0"/>
            </a:endParaRPr>
          </a:p>
          <a:p>
            <a:pPr marL="671513" lvl="1" indent="-228600">
              <a:buFont typeface="+mj-lt"/>
              <a:buAutoNum type="alphaLcParenR"/>
            </a:pPr>
            <a:r>
              <a:rPr lang="en-US" sz="1050" baseline="0" dirty="0">
                <a:latin typeface="Aptos" panose="020B0004020202020204" pitchFamily="34" charset="0"/>
              </a:rPr>
              <a:t>For valuation or non-valuation issue, was petition withdrawn?</a:t>
            </a:r>
          </a:p>
          <a:p>
            <a:pPr marL="228600" indent="-228600">
              <a:buFont typeface="+mj-lt"/>
              <a:buAutoNum type="arabicPeriod"/>
            </a:pPr>
            <a:r>
              <a:rPr lang="en-US" sz="1050" baseline="0" dirty="0">
                <a:latin typeface="Aptos" panose="020B0004020202020204" pitchFamily="34" charset="0"/>
              </a:rPr>
              <a:t>Choose the petition files for review. </a:t>
            </a:r>
          </a:p>
          <a:p>
            <a:pPr marL="671513" lvl="1" indent="-228600">
              <a:buFont typeface="+mj-lt"/>
              <a:buAutoNum type="alphaLcParenR"/>
            </a:pPr>
            <a:r>
              <a:rPr lang="en-US" sz="1050" baseline="0" dirty="0">
                <a:latin typeface="Aptos" panose="020B0004020202020204" pitchFamily="34" charset="0"/>
              </a:rPr>
              <a:t>In addition to the petition files, the clerk will provide form letters, custom forms, hearing notices, and the certification from the assessor to the board.</a:t>
            </a:r>
          </a:p>
          <a:p>
            <a:pPr marL="671513" lvl="1" indent="-228600">
              <a:buFont typeface="+mj-lt"/>
              <a:buAutoNum type="alphaLcParen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clerk provides the Department with the petition files electronically.</a:t>
            </a:r>
          </a:p>
          <a:p>
            <a:pPr marL="228600" indent="-228600">
              <a:buFont typeface="+mj-lt"/>
              <a:buAutoNum type="arabicPeriod"/>
            </a:pPr>
            <a:r>
              <a:rPr lang="en-US" sz="1050" baseline="0" dirty="0">
                <a:latin typeface="Aptos" panose="020B0004020202020204" pitchFamily="34" charset="0"/>
              </a:rPr>
              <a:t>Conduct a phone or online interview with the clerk.</a:t>
            </a:r>
          </a:p>
          <a:p>
            <a:pPr marL="228600" indent="-228600">
              <a:buFont typeface="+mj-lt"/>
              <a:buAutoNum type="arabicPeriod"/>
            </a:pPr>
            <a:r>
              <a:rPr lang="en-US" sz="1050" baseline="0" dirty="0">
                <a:latin typeface="Aptos" panose="020B0004020202020204" pitchFamily="34" charset="0"/>
              </a:rPr>
              <a:t>Review the information gathered and draft a review report.</a:t>
            </a:r>
          </a:p>
          <a:p>
            <a:pPr marL="228600" indent="-228600">
              <a:buFont typeface="+mj-lt"/>
              <a:buAutoNum type="arabicPeriod"/>
            </a:pPr>
            <a:r>
              <a:rPr lang="en-US" sz="1050" baseline="0" dirty="0">
                <a:latin typeface="Aptos" panose="020B0004020202020204" pitchFamily="34" charset="0"/>
              </a:rPr>
              <a:t>Send a draft copy of the report to the clerk.</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board will have two weeks to ask questions or provide input.</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Issue the final review report.</a:t>
            </a:r>
          </a:p>
          <a:p>
            <a:endParaRPr lang="en-US" sz="1050" dirty="0">
              <a:latin typeface="Aptos" panose="020B0004020202020204" pitchFamily="34" charset="0"/>
            </a:endParaRPr>
          </a:p>
        </p:txBody>
      </p:sp>
    </p:spTree>
    <p:extLst>
      <p:ext uri="{BB962C8B-B14F-4D97-AF65-F5344CB8AC3E}">
        <p14:creationId xmlns:p14="http://schemas.microsoft.com/office/powerpoint/2010/main" val="3430391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b="1" dirty="0">
                <a:latin typeface="Aptos" panose="020B0004020202020204" pitchFamily="34" charset="0"/>
              </a:rPr>
              <a:t>Arm’s Length Transaction</a:t>
            </a:r>
            <a:r>
              <a:rPr lang="en-US" sz="1050" dirty="0">
                <a:latin typeface="Aptos" panose="020B0004020202020204" pitchFamily="34" charset="0"/>
              </a:rPr>
              <a:t> —a sale made freely, without pressure, special motives, or personal or economic ties between the buyer and seller. What this means in plain language is that the sale is most likely at fair market value — the seller is trying to get the best price, and the buyer isn’t going to pay too much. </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Assessment Year</a:t>
            </a:r>
            <a:r>
              <a:rPr lang="en-US" sz="1050" dirty="0">
                <a:latin typeface="Aptos" panose="020B0004020202020204" pitchFamily="34" charset="0"/>
              </a:rPr>
              <a:t> —the calendar year when the property is valued for the </a:t>
            </a:r>
            <a:r>
              <a:rPr lang="en-US" sz="1050" i="1" dirty="0">
                <a:latin typeface="Aptos" panose="020B0004020202020204" pitchFamily="34" charset="0"/>
              </a:rPr>
              <a:t>next year’s</a:t>
            </a:r>
            <a:r>
              <a:rPr lang="en-US" sz="1050" dirty="0">
                <a:latin typeface="Aptos" panose="020B0004020202020204" pitchFamily="34" charset="0"/>
              </a:rPr>
              <a:t> taxes. For example, right now we’re in the 2025 assessment year. By May 31st, assessors ideally have done their inspections and plugged all the sales data into their systems, sent out change of value notices, and then appeals start coming in July 1st. The timing is important because counties need to know their budgets by fall to figure out how much money they’ll collect in 2026, for taxes based on 2025 values. </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Fair Market Value (FMV)</a:t>
            </a:r>
            <a:r>
              <a:rPr lang="en-US" sz="1050" dirty="0">
                <a:latin typeface="Aptos" panose="020B0004020202020204" pitchFamily="34" charset="0"/>
              </a:rPr>
              <a:t>. —the price a property would sell for in an open, competitive market. Marc, our revaluation auditor, will dive deep into valuation, so I won’t steal his thunder — but before we can talk about FMV, you need to understand what a market actually is.</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Market</a:t>
            </a:r>
            <a:r>
              <a:rPr lang="en-US" sz="1050" dirty="0">
                <a:latin typeface="Aptos" panose="020B0004020202020204" pitchFamily="34" charset="0"/>
              </a:rPr>
              <a:t> —properties in a certain area that have similar features and price points. But it’s more nuanced than just a location. For example, in Seattle, a condo overlooking I-5 isn’t in the same market as one overlooking Lake Washington — that view alone sets them apart. So you can’t just say, “Seattle homes average this price, so mine should be that too.” Seattle is huge! Think of it like MMA weight classes — I weigh 180 pounds preparing for a tournament, and I’m not going to have a fair fight against a 240-pound opponent. Houses compete only within their own “weight class,” or market.</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May</a:t>
            </a:r>
            <a:r>
              <a:rPr lang="en-US" sz="1050" dirty="0">
                <a:latin typeface="Aptos" panose="020B0004020202020204" pitchFamily="34" charset="0"/>
              </a:rPr>
              <a:t> — not the month! When we’re reading laws and rules, “may” means optional. It means you </a:t>
            </a:r>
            <a:r>
              <a:rPr lang="en-US" sz="1050" i="1" dirty="0">
                <a:latin typeface="Aptos" panose="020B0004020202020204" pitchFamily="34" charset="0"/>
              </a:rPr>
              <a:t>can</a:t>
            </a:r>
            <a:r>
              <a:rPr lang="en-US" sz="1050" dirty="0">
                <a:latin typeface="Aptos" panose="020B0004020202020204" pitchFamily="34" charset="0"/>
              </a:rPr>
              <a:t> do something, but you don’t have to. Don’t confuse it with “must.”</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Must</a:t>
            </a:r>
            <a:r>
              <a:rPr lang="en-US" sz="1050" dirty="0">
                <a:latin typeface="Aptos" panose="020B0004020202020204" pitchFamily="34" charset="0"/>
              </a:rPr>
              <a:t> — this means you </a:t>
            </a:r>
            <a:r>
              <a:rPr lang="en-US" sz="1050" i="1" dirty="0">
                <a:latin typeface="Aptos" panose="020B0004020202020204" pitchFamily="34" charset="0"/>
              </a:rPr>
              <a:t>have</a:t>
            </a:r>
            <a:r>
              <a:rPr lang="en-US" sz="1050" dirty="0">
                <a:latin typeface="Aptos" panose="020B0004020202020204" pitchFamily="34" charset="0"/>
              </a:rPr>
              <a:t> to do it. It’s a legal requirement. You’ll also see “shall” used in laws — it sounds softer, but it means the same thing: you’re legally obligated to do it. For example, when WAC 458-14-156 says “Board members and clerks </a:t>
            </a:r>
            <a:r>
              <a:rPr lang="en-US" sz="1050" i="1" dirty="0">
                <a:latin typeface="Aptos" panose="020B0004020202020204" pitchFamily="34" charset="0"/>
              </a:rPr>
              <a:t>shall</a:t>
            </a:r>
            <a:r>
              <a:rPr lang="en-US" sz="1050" dirty="0">
                <a:latin typeface="Aptos" panose="020B0004020202020204" pitchFamily="34" charset="0"/>
              </a:rPr>
              <a:t> attend board of equalization training seminars,” that means you </a:t>
            </a:r>
            <a:r>
              <a:rPr lang="en-US" sz="1050" i="1" dirty="0">
                <a:latin typeface="Aptos" panose="020B0004020202020204" pitchFamily="34" charset="0"/>
              </a:rPr>
              <a:t>must</a:t>
            </a:r>
            <a:r>
              <a:rPr lang="en-US" sz="1050" dirty="0">
                <a:latin typeface="Aptos" panose="020B0004020202020204" pitchFamily="34" charset="0"/>
              </a:rPr>
              <a:t> attend those trainings. No wiggle room!</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Petitioner</a:t>
            </a:r>
            <a:r>
              <a:rPr lang="en-US" sz="1050" dirty="0">
                <a:latin typeface="Aptos" panose="020B0004020202020204" pitchFamily="34" charset="0"/>
              </a:rPr>
              <a:t> — simply put, this is the taxpayer who files a petition with the Board of Equalization. You’ll hear “petitioner,” “taxpayer,” and “appellant” used interchangeably — they all mean the same person.</a:t>
            </a: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6</a:t>
            </a:fld>
            <a:endParaRPr lang="en-US" sz="1050">
              <a:latin typeface="Aptos" panose="020B0004020202020204" pitchFamily="34" charset="0"/>
            </a:endParaRPr>
          </a:p>
        </p:txBody>
      </p:sp>
    </p:spTree>
    <p:extLst>
      <p:ext uri="{BB962C8B-B14F-4D97-AF65-F5344CB8AC3E}">
        <p14:creationId xmlns:p14="http://schemas.microsoft.com/office/powerpoint/2010/main" val="13536839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base" latinLnBrk="0" hangingPunct="0">
              <a:lnSpc>
                <a:spcPct val="100000"/>
              </a:lnSpc>
              <a:spcBef>
                <a:spcPct val="30000"/>
              </a:spcBef>
              <a:spcAft>
                <a:spcPct val="0"/>
              </a:spcAft>
              <a:buClrTx/>
              <a:buSzTx/>
              <a:buFont typeface="+mj-lt"/>
              <a:buNone/>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Common issues found in our reviews:</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Petition file did not include a value notice or other determination </a:t>
            </a: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(RCW 84.40.038 and WAC 458-14-056)</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Board must require a copy of the assessor’s value notice or other determination when petitions are submitted after July 1 of the assessment year.</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Clerk did not attend hearings </a:t>
            </a: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(RCW 84.48.028)</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law says, the clerk shall attend all sessions and keep the record.</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Confidential information </a:t>
            </a: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(WAC 458-14-095)</a:t>
            </a:r>
            <a:endPar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Confidential information must be kept in a separate envelope, marked </a:t>
            </a:r>
            <a:r>
              <a:rPr kumimoji="0" lang="en-US" sz="105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Confidential Evidence, </a:t>
            </a: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labeled with the case number, sealed from public inspection.</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Meeting dates not published </a:t>
            </a: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(WAC 458-14-056)</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Board should publish the dates of the three required meetings in the Assessor’s Office, courthouse bulletin board, and newspaper, using the Notice of Meeting of County Board of Equalization form. (REV 64 0050)</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Record of hearing not completed and published </a:t>
            </a: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(RCW 84.48.010 and WAC 458-14-095(5))</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Complete the Board Clerk’s Record of Hearing form (REV 60 0002), include it in each appeal file, and publish it in the same manner as the proceedings of the county legislative authority are published.</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Request to reconvene after the regular 28-day session</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Board must request and receive approval from the county legislative authority to convene after their regular 28-day session to hear timely filed petitions.</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BOE website </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Taxpayers should have direct access to the Board’s website, in addition to access via the assessor’s office.</a:t>
            </a:r>
          </a:p>
          <a:p>
            <a:pPr marL="228600" marR="0" lvl="0" indent="-228600" algn="l" defTabSz="882650" rtl="0" eaLnBrk="0" fontAlgn="base" latinLnBrk="0" hangingPunct="0">
              <a:lnSpc>
                <a:spcPct val="100000"/>
              </a:lnSpc>
              <a:spcBef>
                <a:spcPct val="30000"/>
              </a:spcBef>
              <a:spcAft>
                <a:spcPct val="0"/>
              </a:spcAft>
              <a:buClrTx/>
              <a:buSzTx/>
              <a:buFont typeface="+mj-lt"/>
              <a:buAutoNum type="arabicPeriod"/>
              <a:defRPr/>
            </a:pPr>
            <a:r>
              <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Control Register</a:t>
            </a:r>
          </a:p>
          <a:p>
            <a:pPr marL="671513" marR="0" lvl="1" indent="-228600" algn="l" defTabSz="882650" rtl="0" eaLnBrk="0" fontAlgn="base" latinLnBrk="0" hangingPunct="0">
              <a:lnSpc>
                <a:spcPct val="100000"/>
              </a:lnSpc>
              <a:spcBef>
                <a:spcPct val="30000"/>
              </a:spcBef>
              <a:spcAft>
                <a:spcPct val="0"/>
              </a:spcAft>
              <a:buClrTx/>
              <a:buSzTx/>
              <a:buFont typeface="+mj-lt"/>
              <a:buAutoNum type="alphaLcParenR"/>
              <a:defRPr/>
            </a:pPr>
            <a:r>
              <a:rPr kumimoji="0" lang="en-US" sz="105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The clerk should maintain a petition log of all submitted petitions. The log should include the information necessary to track the status of each petition throughout the appeal process. </a:t>
            </a:r>
            <a:endParaRPr kumimoji="0" lang="en-US" sz="1050" b="1"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2539967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61</a:t>
            </a:fld>
            <a:endParaRPr lang="en-US" sz="1050">
              <a:latin typeface="Aptos" panose="020B0004020202020204" pitchFamily="34" charset="0"/>
            </a:endParaRPr>
          </a:p>
        </p:txBody>
      </p:sp>
    </p:spTree>
    <p:extLst>
      <p:ext uri="{BB962C8B-B14F-4D97-AF65-F5344CB8AC3E}">
        <p14:creationId xmlns:p14="http://schemas.microsoft.com/office/powerpoint/2010/main" val="1670389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sz="1050" dirty="0">
              <a:latin typeface="Aptos" panose="020B0004020202020204" pitchFamily="34" charset="0"/>
            </a:endParaRPr>
          </a:p>
          <a:p>
            <a:pPr defTabSz="931774">
              <a:defRPr/>
            </a:pPr>
            <a:endParaRPr lang="en-US" sz="1050"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23BB8A-4CF8-48B1-9194-7942FC30BD6A}"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dirty="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1638008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579000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284538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3705735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F49F3-5D8A-8C51-B8B6-B6599AD2A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DFA78-363D-C94B-A666-A32E798B8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C6EF6E-ECF2-BA03-5E02-EE07FADFC02A}"/>
              </a:ext>
            </a:extLst>
          </p:cNvPr>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a:extLst>
              <a:ext uri="{FF2B5EF4-FFF2-40B4-BE49-F238E27FC236}">
                <a16:creationId xmlns:a16="http://schemas.microsoft.com/office/drawing/2014/main" id="{3CF19F6C-C555-B339-896D-EFFB2115785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0661785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7355947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68</a:t>
            </a:fld>
            <a:endParaRPr lang="en-US" sz="1050">
              <a:latin typeface="Aptos" panose="020B0004020202020204" pitchFamily="34" charset="0"/>
            </a:endParaRPr>
          </a:p>
        </p:txBody>
      </p:sp>
    </p:spTree>
    <p:extLst>
      <p:ext uri="{BB962C8B-B14F-4D97-AF65-F5344CB8AC3E}">
        <p14:creationId xmlns:p14="http://schemas.microsoft.com/office/powerpoint/2010/main" val="40144828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408918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7</a:t>
            </a:fld>
            <a:endParaRPr lang="en-US" sz="1050">
              <a:latin typeface="Aptos" panose="020B0004020202020204" pitchFamily="34" charset="0"/>
            </a:endParaRPr>
          </a:p>
        </p:txBody>
      </p:sp>
    </p:spTree>
    <p:extLst>
      <p:ext uri="{BB962C8B-B14F-4D97-AF65-F5344CB8AC3E}">
        <p14:creationId xmlns:p14="http://schemas.microsoft.com/office/powerpoint/2010/main" val="20593932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196832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9615414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8493243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8141061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74</a:t>
            </a:fld>
            <a:endParaRPr lang="en-US" sz="1050">
              <a:latin typeface="Aptos" panose="020B0004020202020204" pitchFamily="34" charset="0"/>
            </a:endParaRPr>
          </a:p>
        </p:txBody>
      </p:sp>
    </p:spTree>
    <p:extLst>
      <p:ext uri="{BB962C8B-B14F-4D97-AF65-F5344CB8AC3E}">
        <p14:creationId xmlns:p14="http://schemas.microsoft.com/office/powerpoint/2010/main" val="29394340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9050210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2557252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2539319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aseline="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41461810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79</a:t>
            </a:fld>
            <a:endParaRPr lang="en-US" sz="1050">
              <a:latin typeface="Aptos" panose="020B0004020202020204" pitchFamily="34" charset="0"/>
            </a:endParaRPr>
          </a:p>
        </p:txBody>
      </p:sp>
    </p:spTree>
    <p:extLst>
      <p:ext uri="{BB962C8B-B14F-4D97-AF65-F5344CB8AC3E}">
        <p14:creationId xmlns:p14="http://schemas.microsoft.com/office/powerpoint/2010/main" val="2739695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050" b="1" dirty="0">
                <a:latin typeface="Aptos" panose="020B0004020202020204" pitchFamily="34" charset="0"/>
              </a:rPr>
              <a:t>Property Tax is an Ad Valorem Tax</a:t>
            </a:r>
          </a:p>
          <a:p>
            <a:pPr marL="614363" lvl="1" indent="-171450">
              <a:buFont typeface="Arial" panose="020B0604020202020204" pitchFamily="34" charset="0"/>
              <a:buChar char="•"/>
            </a:pPr>
            <a:r>
              <a:rPr lang="en-US" sz="1050" b="0" baseline="0" dirty="0">
                <a:latin typeface="Aptos" panose="020B0004020202020204" pitchFamily="34" charset="0"/>
                <a:cs typeface="Times New Roman" panose="02020603050405020304" pitchFamily="18" charset="0"/>
              </a:rPr>
              <a:t>The values are determined using</a:t>
            </a:r>
            <a:r>
              <a:rPr lang="en-US" sz="1050" dirty="0">
                <a:latin typeface="Aptos" panose="020B0004020202020204" pitchFamily="34" charset="0"/>
              </a:rPr>
              <a:t> appropriate tools, practices, and methodology to review and determine assessed values.</a:t>
            </a:r>
          </a:p>
          <a:p>
            <a:pPr>
              <a:buFont typeface="Arial" panose="020B0604020202020204" pitchFamily="34" charset="0"/>
              <a:buNone/>
            </a:pPr>
            <a:r>
              <a:rPr lang="en-US" sz="1050" b="1" dirty="0">
                <a:latin typeface="Aptos" panose="020B0004020202020204" pitchFamily="34" charset="0"/>
              </a:rPr>
              <a:t>Types of Taxable Property:</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Most commonly </a:t>
            </a:r>
            <a:r>
              <a:rPr lang="en-US" sz="1050" b="1" dirty="0">
                <a:latin typeface="Aptos" panose="020B0004020202020204" pitchFamily="34" charset="0"/>
              </a:rPr>
              <a:t>real property</a:t>
            </a:r>
            <a:r>
              <a:rPr lang="en-US" sz="1050" dirty="0">
                <a:latin typeface="Aptos" panose="020B0004020202020204" pitchFamily="34" charset="0"/>
              </a:rPr>
              <a:t> (land and buildings).</a:t>
            </a:r>
          </a:p>
          <a:p>
            <a:pPr marL="742950" lvl="1" indent="-285750">
              <a:buFont typeface="Arial" panose="020B0604020202020204" pitchFamily="34" charset="0"/>
              <a:buChar char="•"/>
            </a:pPr>
            <a:r>
              <a:rPr lang="en-US" sz="1050" dirty="0">
                <a:latin typeface="Aptos" panose="020B0004020202020204" pitchFamily="34" charset="0"/>
              </a:rPr>
              <a:t>Also applies to </a:t>
            </a:r>
            <a:r>
              <a:rPr lang="en-US" sz="1050" b="1" dirty="0">
                <a:latin typeface="Aptos" panose="020B0004020202020204" pitchFamily="34" charset="0"/>
              </a:rPr>
              <a:t>personal property</a:t>
            </a:r>
            <a:r>
              <a:rPr lang="en-US" sz="1050" dirty="0">
                <a:latin typeface="Aptos" panose="020B0004020202020204" pitchFamily="34" charset="0"/>
              </a:rPr>
              <a:t>, unless specifically exempt.</a:t>
            </a:r>
          </a:p>
          <a:p>
            <a:pPr>
              <a:buFont typeface="Arial" panose="020B0604020202020204" pitchFamily="34" charset="0"/>
              <a:buNone/>
            </a:pPr>
            <a:r>
              <a:rPr lang="en-US" sz="1050" b="1" dirty="0">
                <a:latin typeface="Aptos" panose="020B0004020202020204" pitchFamily="34" charset="0"/>
              </a:rPr>
              <a:t>Exemptions:</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Some properties are exempt </a:t>
            </a:r>
            <a:r>
              <a:rPr lang="en-US" sz="1050" b="1" dirty="0">
                <a:latin typeface="Aptos" panose="020B0004020202020204" pitchFamily="34" charset="0"/>
              </a:rPr>
              <a:t>by statute</a:t>
            </a:r>
            <a:r>
              <a:rPr lang="en-US" sz="1050" dirty="0">
                <a:latin typeface="Aptos" panose="020B0004020202020204" pitchFamily="34" charset="0"/>
              </a:rPr>
              <a:t> (RCW 84.36.005).</a:t>
            </a:r>
          </a:p>
          <a:p>
            <a:pPr marL="742950" lvl="1" indent="-285750">
              <a:buFont typeface="Arial" panose="020B0604020202020204" pitchFamily="34" charset="0"/>
              <a:buChar char="•"/>
            </a:pPr>
            <a:r>
              <a:rPr lang="en-US" sz="1050" dirty="0">
                <a:latin typeface="Aptos" panose="020B0004020202020204" pitchFamily="34" charset="0"/>
              </a:rPr>
              <a:t>Example: </a:t>
            </a:r>
            <a:r>
              <a:rPr lang="en-US" sz="1050" b="1" dirty="0">
                <a:latin typeface="Aptos" panose="020B0004020202020204" pitchFamily="34" charset="0"/>
              </a:rPr>
              <a:t>Senior exemptions</a:t>
            </a:r>
            <a:r>
              <a:rPr lang="en-US" sz="1050" dirty="0">
                <a:latin typeface="Aptos" panose="020B0004020202020204" pitchFamily="34" charset="0"/>
              </a:rPr>
              <a:t>, where property values may be frozen.</a:t>
            </a:r>
          </a:p>
          <a:p>
            <a:pPr>
              <a:buFont typeface="Arial" panose="020B0604020202020204" pitchFamily="34" charset="0"/>
              <a:buNone/>
            </a:pPr>
            <a:r>
              <a:rPr lang="en-US" sz="1050" b="1" dirty="0">
                <a:latin typeface="Aptos" panose="020B0004020202020204" pitchFamily="34" charset="0"/>
              </a:rPr>
              <a:t>Uniformity &amp; Equity in Taxation:</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cs typeface="Times New Roman" panose="02020603050405020304" pitchFamily="18" charset="0"/>
              </a:rPr>
              <a:t>The WA Constitution (article VII) requires property tax to be uniform, including joint taxing districts and personal property. </a:t>
            </a:r>
          </a:p>
          <a:p>
            <a:pPr marL="0" lvl="0" indent="0">
              <a:buFont typeface="Arial" panose="020B0604020202020204" pitchFamily="34" charset="0"/>
              <a:buNone/>
            </a:pPr>
            <a:r>
              <a:rPr lang="en-US" sz="1050" b="1" dirty="0">
                <a:latin typeface="Aptos" panose="020B0004020202020204" pitchFamily="34" charset="0"/>
              </a:rPr>
              <a:t>Proportional Tax Burden Example:</a:t>
            </a:r>
            <a:endParaRPr lang="en-US" sz="1050" dirty="0">
              <a:latin typeface="Aptos" panose="020B0004020202020204" pitchFamily="34" charset="0"/>
            </a:endParaRPr>
          </a:p>
          <a:p>
            <a:pPr marL="742950" lvl="1" indent="-285750">
              <a:buFont typeface="Arial" panose="020B0604020202020204" pitchFamily="34" charset="0"/>
              <a:buChar char="•"/>
            </a:pPr>
            <a:r>
              <a:rPr lang="en-US" sz="1050" dirty="0">
                <a:latin typeface="Aptos" panose="020B0004020202020204" pitchFamily="34" charset="0"/>
              </a:rPr>
              <a:t>$200,000 property pays </a:t>
            </a:r>
            <a:r>
              <a:rPr lang="en-US" sz="1050" b="1" dirty="0">
                <a:latin typeface="Aptos" panose="020B0004020202020204" pitchFamily="34" charset="0"/>
              </a:rPr>
              <a:t>twice</a:t>
            </a:r>
            <a:r>
              <a:rPr lang="en-US" sz="1050" dirty="0">
                <a:latin typeface="Aptos" panose="020B0004020202020204" pitchFamily="34" charset="0"/>
              </a:rPr>
              <a:t> the tax of a $100,000 property.</a:t>
            </a:r>
          </a:p>
          <a:p>
            <a:pPr marL="742950" lvl="1" indent="-285750">
              <a:buFont typeface="Arial" panose="020B0604020202020204" pitchFamily="34" charset="0"/>
              <a:buChar char="•"/>
            </a:pPr>
            <a:r>
              <a:rPr lang="en-US" sz="1050" dirty="0">
                <a:latin typeface="Aptos" panose="020B0004020202020204" pitchFamily="34" charset="0"/>
              </a:rPr>
              <a:t>$1,000,000 property pays </a:t>
            </a:r>
            <a:r>
              <a:rPr lang="en-US" sz="1050" b="1" dirty="0">
                <a:latin typeface="Aptos" panose="020B0004020202020204" pitchFamily="34" charset="0"/>
              </a:rPr>
              <a:t>ten times</a:t>
            </a:r>
            <a:r>
              <a:rPr lang="en-US" sz="1050" dirty="0">
                <a:latin typeface="Aptos" panose="020B0004020202020204" pitchFamily="34" charset="0"/>
              </a:rPr>
              <a:t> the tax of a $100,000 property.</a:t>
            </a:r>
          </a:p>
          <a:p>
            <a:pPr marL="0" indent="0">
              <a:buFont typeface="Arial" panose="020B0604020202020204" pitchFamily="34" charset="0"/>
              <a:buNone/>
            </a:pPr>
            <a:endParaRPr lang="en-US" sz="1050" b="0" baseline="0" dirty="0">
              <a:latin typeface="Aptos" panose="020B0004020202020204" pitchFamily="34" charset="0"/>
              <a:cs typeface="Times New Roman" panose="02020603050405020304" pitchFamily="18" charset="0"/>
            </a:endParaRPr>
          </a:p>
          <a:p>
            <a:endParaRPr lang="en-US" altLang="en-US" sz="1050" b="1" dirty="0">
              <a:latin typeface="Aptos" panose="020B0004020202020204" pitchFamily="34" charset="0"/>
              <a:cs typeface="Times New Roman" panose="02020603050405020304" pitchFamily="18"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8</a:t>
            </a:fld>
            <a:endParaRPr lang="en-US" sz="1050">
              <a:latin typeface="Aptos" panose="020B0004020202020204" pitchFamily="34" charset="0"/>
            </a:endParaRPr>
          </a:p>
        </p:txBody>
      </p:sp>
    </p:spTree>
    <p:extLst>
      <p:ext uri="{BB962C8B-B14F-4D97-AF65-F5344CB8AC3E}">
        <p14:creationId xmlns:p14="http://schemas.microsoft.com/office/powerpoint/2010/main" val="42338847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9489796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4389676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a:p>
            <a:endParaRPr lang="en-US" sz="1050"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5712698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aseline="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7669407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aseline="0" dirty="0">
              <a:latin typeface="Aptos" panose="020B0004020202020204" pitchFamily="34" charset="0"/>
            </a:endParaRPr>
          </a:p>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2913548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6694438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7577540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3071060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2992747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300384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050" b="1" dirty="0">
                <a:latin typeface="Aptos" panose="020B0004020202020204" pitchFamily="34" charset="0"/>
              </a:rPr>
              <a:t>Annual Assessment Date</a:t>
            </a:r>
            <a:r>
              <a:rPr lang="en-US" sz="1050" dirty="0">
                <a:latin typeface="Aptos" panose="020B0004020202020204" pitchFamily="34" charset="0"/>
              </a:rPr>
              <a:t> (RCW 84.40.020):</a:t>
            </a:r>
          </a:p>
          <a:p>
            <a:pPr marL="742950" lvl="1" indent="-285750">
              <a:buFont typeface="Arial" panose="020B0604020202020204" pitchFamily="34" charset="0"/>
              <a:buChar char="•"/>
            </a:pPr>
            <a:r>
              <a:rPr lang="en-US" sz="1050" dirty="0">
                <a:latin typeface="Aptos" panose="020B0004020202020204" pitchFamily="34" charset="0"/>
              </a:rPr>
              <a:t>All real property must be assessed as of </a:t>
            </a:r>
            <a:r>
              <a:rPr lang="en-US" sz="1050" b="1" dirty="0">
                <a:latin typeface="Aptos" panose="020B0004020202020204" pitchFamily="34" charset="0"/>
              </a:rPr>
              <a:t>January 1st</a:t>
            </a:r>
            <a:r>
              <a:rPr lang="en-US" sz="1050" dirty="0">
                <a:latin typeface="Aptos" panose="020B0004020202020204" pitchFamily="34" charset="0"/>
              </a:rPr>
              <a:t> each year.</a:t>
            </a:r>
          </a:p>
          <a:p>
            <a:pPr>
              <a:buFont typeface="Arial" panose="020B0604020202020204" pitchFamily="34" charset="0"/>
              <a:buNone/>
            </a:pPr>
            <a:r>
              <a:rPr lang="en-US" sz="1050" b="1" dirty="0">
                <a:latin typeface="Aptos" panose="020B0004020202020204" pitchFamily="34" charset="0"/>
              </a:rPr>
              <a:t>New Construction</a:t>
            </a:r>
            <a:r>
              <a:rPr lang="en-US" sz="1050" dirty="0">
                <a:latin typeface="Aptos" panose="020B0004020202020204" pitchFamily="34" charset="0"/>
              </a:rPr>
              <a:t> (RCW 36.21.080):</a:t>
            </a:r>
          </a:p>
          <a:p>
            <a:pPr marL="742950" lvl="1" indent="-285750">
              <a:buFont typeface="Arial" panose="020B0604020202020204" pitchFamily="34" charset="0"/>
              <a:buChar char="•"/>
            </a:pPr>
            <a:r>
              <a:rPr lang="en-US" sz="1050" dirty="0">
                <a:latin typeface="Aptos" panose="020B0004020202020204" pitchFamily="34" charset="0"/>
              </a:rPr>
              <a:t>New improvements (e.g., buildings, additions) are added to the assessment roll up to </a:t>
            </a:r>
            <a:r>
              <a:rPr lang="en-US" sz="1050" b="1" dirty="0">
                <a:latin typeface="Aptos" panose="020B0004020202020204" pitchFamily="34" charset="0"/>
              </a:rPr>
              <a:t>August 31st</a:t>
            </a:r>
            <a:r>
              <a:rPr lang="en-US" sz="1050" dirty="0">
                <a:latin typeface="Aptos" panose="020B0004020202020204" pitchFamily="34" charset="0"/>
              </a:rPr>
              <a:t>.</a:t>
            </a:r>
          </a:p>
          <a:p>
            <a:pPr marL="742950" lvl="1" indent="-285750">
              <a:buFont typeface="Arial" panose="020B0604020202020204" pitchFamily="34" charset="0"/>
              <a:buChar char="•"/>
            </a:pPr>
            <a:r>
              <a:rPr lang="en-US" sz="1050" dirty="0">
                <a:latin typeface="Aptos" panose="020B0004020202020204" pitchFamily="34" charset="0"/>
              </a:rPr>
              <a:t>These improvements are valued as of </a:t>
            </a:r>
            <a:r>
              <a:rPr lang="en-US" sz="1050" b="1" dirty="0">
                <a:latin typeface="Aptos" panose="020B0004020202020204" pitchFamily="34" charset="0"/>
              </a:rPr>
              <a:t>July 31st</a:t>
            </a:r>
            <a:r>
              <a:rPr lang="en-US" sz="1050" dirty="0">
                <a:latin typeface="Aptos" panose="020B0004020202020204" pitchFamily="34" charset="0"/>
              </a:rPr>
              <a:t>.</a:t>
            </a:r>
          </a:p>
          <a:p>
            <a:pPr>
              <a:buNone/>
            </a:pPr>
            <a:r>
              <a:rPr lang="en-US" sz="1050" b="1" dirty="0">
                <a:latin typeface="Aptos" panose="020B0004020202020204" pitchFamily="34" charset="0"/>
              </a:rPr>
              <a:t>Why Assessment Dates Matter</a:t>
            </a:r>
          </a:p>
          <a:p>
            <a:pPr>
              <a:buFont typeface="Arial" panose="020B0604020202020204" pitchFamily="34" charset="0"/>
              <a:buNone/>
            </a:pPr>
            <a:endParaRPr lang="en-US" sz="1050" dirty="0">
              <a:latin typeface="Aptos" panose="020B0004020202020204" pitchFamily="34" charset="0"/>
            </a:endParaRPr>
          </a:p>
          <a:p>
            <a:pPr>
              <a:buFont typeface="Arial" panose="020B0604020202020204" pitchFamily="34" charset="0"/>
              <a:buNone/>
            </a:pPr>
            <a:r>
              <a:rPr lang="en-US" sz="1050" dirty="0">
                <a:latin typeface="Aptos" panose="020B0004020202020204" pitchFamily="34" charset="0"/>
              </a:rPr>
              <a:t>When reviewing appeals, it's crucial to understand </a:t>
            </a:r>
            <a:r>
              <a:rPr lang="en-US" sz="1050" b="1" dirty="0">
                <a:latin typeface="Aptos" panose="020B0004020202020204" pitchFamily="34" charset="0"/>
              </a:rPr>
              <a:t>assessment dates</a:t>
            </a:r>
            <a:r>
              <a:rPr lang="en-US" sz="1050" dirty="0">
                <a:latin typeface="Aptos" panose="020B0004020202020204" pitchFamily="34" charset="0"/>
              </a:rPr>
              <a:t>.</a:t>
            </a:r>
          </a:p>
          <a:p>
            <a:pPr>
              <a:buFont typeface="Arial" panose="020B0604020202020204" pitchFamily="34" charset="0"/>
              <a:buNone/>
            </a:pPr>
            <a:r>
              <a:rPr lang="en-US" sz="1050" dirty="0">
                <a:latin typeface="Aptos" panose="020B0004020202020204" pitchFamily="34" charset="0"/>
              </a:rPr>
              <a:t>Petitioners often provide sales data as evidence.</a:t>
            </a:r>
          </a:p>
          <a:p>
            <a:pPr marL="742950" lvl="1" indent="-285750">
              <a:buFont typeface="Arial" panose="020B0604020202020204" pitchFamily="34" charset="0"/>
              <a:buChar char="•"/>
            </a:pPr>
            <a:r>
              <a:rPr lang="en-US" sz="1050" dirty="0">
                <a:latin typeface="Aptos" panose="020B0004020202020204" pitchFamily="34" charset="0"/>
              </a:rPr>
              <a:t>Always check if the sales occurred </a:t>
            </a:r>
            <a:r>
              <a:rPr lang="en-US" sz="1050" b="1" dirty="0">
                <a:latin typeface="Aptos" panose="020B0004020202020204" pitchFamily="34" charset="0"/>
              </a:rPr>
              <a:t>on or before January 1st</a:t>
            </a:r>
            <a:r>
              <a:rPr lang="en-US" sz="1050" dirty="0">
                <a:latin typeface="Aptos" panose="020B0004020202020204" pitchFamily="34" charset="0"/>
              </a:rPr>
              <a:t>.</a:t>
            </a:r>
          </a:p>
          <a:p>
            <a:pPr marL="742950" lvl="1" indent="-285750">
              <a:buFont typeface="Arial" panose="020B0604020202020204" pitchFamily="34" charset="0"/>
              <a:buChar char="•"/>
            </a:pPr>
            <a:r>
              <a:rPr lang="en-US" sz="1050" dirty="0">
                <a:latin typeface="Aptos" panose="020B0004020202020204" pitchFamily="34" charset="0"/>
              </a:rPr>
              <a:t>Sales </a:t>
            </a:r>
            <a:r>
              <a:rPr lang="en-US" sz="1050" b="1" dirty="0">
                <a:latin typeface="Aptos" panose="020B0004020202020204" pitchFamily="34" charset="0"/>
              </a:rPr>
              <a:t>after the assessment date</a:t>
            </a:r>
            <a:r>
              <a:rPr lang="en-US" sz="1050" dirty="0">
                <a:latin typeface="Aptos" panose="020B0004020202020204" pitchFamily="34" charset="0"/>
              </a:rPr>
              <a:t> may not reflect the property’s value </a:t>
            </a:r>
            <a:r>
              <a:rPr lang="en-US" sz="1050" b="1" dirty="0">
                <a:latin typeface="Aptos" panose="020B0004020202020204" pitchFamily="34" charset="0"/>
              </a:rPr>
              <a:t>as of January 1st</a:t>
            </a:r>
            <a:r>
              <a:rPr lang="en-US" sz="1050" dirty="0">
                <a:latin typeface="Aptos" panose="020B0004020202020204" pitchFamily="34" charset="0"/>
              </a:rPr>
              <a:t>.</a:t>
            </a:r>
          </a:p>
          <a:p>
            <a:pPr>
              <a:buFont typeface="Arial" panose="020B0604020202020204" pitchFamily="34" charset="0"/>
              <a:buNone/>
            </a:pPr>
            <a:r>
              <a:rPr lang="en-US" sz="1050" dirty="0">
                <a:latin typeface="Aptos" panose="020B0004020202020204" pitchFamily="34" charset="0"/>
              </a:rPr>
              <a:t>Timing matters: sales must align with the date the property was legally valued.</a:t>
            </a:r>
          </a:p>
          <a:p>
            <a:pPr>
              <a:buNone/>
            </a:pPr>
            <a:r>
              <a:rPr lang="en-US" sz="1050" b="1" dirty="0">
                <a:latin typeface="Aptos" panose="020B0004020202020204" pitchFamily="34" charset="0"/>
              </a:rPr>
              <a:t>Appealing Property Tax</a:t>
            </a:r>
          </a:p>
          <a:p>
            <a:pPr>
              <a:buFont typeface="Arial" panose="020B0604020202020204" pitchFamily="34" charset="0"/>
              <a:buNone/>
            </a:pPr>
            <a:r>
              <a:rPr lang="en-US" sz="1050" dirty="0">
                <a:latin typeface="Aptos" panose="020B0004020202020204" pitchFamily="34" charset="0"/>
              </a:rPr>
              <a:t>Taxpayers often want to challenge the </a:t>
            </a:r>
            <a:r>
              <a:rPr lang="en-US" sz="1050" b="1" dirty="0">
                <a:latin typeface="Aptos" panose="020B0004020202020204" pitchFamily="34" charset="0"/>
              </a:rPr>
              <a:t>amount of their tax bill</a:t>
            </a:r>
            <a:r>
              <a:rPr lang="en-US" sz="1050" dirty="0">
                <a:latin typeface="Aptos" panose="020B0004020202020204" pitchFamily="34" charset="0"/>
              </a:rPr>
              <a:t>, but:</a:t>
            </a:r>
          </a:p>
          <a:p>
            <a:pPr marL="742950" lvl="1" indent="-285750">
              <a:buFont typeface="Arial" panose="020B0604020202020204" pitchFamily="34" charset="0"/>
              <a:buChar char="•"/>
            </a:pPr>
            <a:r>
              <a:rPr lang="en-US" sz="1050" b="1" dirty="0">
                <a:latin typeface="Aptos" panose="020B0004020202020204" pitchFamily="34" charset="0"/>
              </a:rPr>
              <a:t>State law does not allow appeals on tax amounts.</a:t>
            </a:r>
            <a:endParaRPr lang="en-US" sz="1050" dirty="0">
              <a:latin typeface="Aptos" panose="020B0004020202020204" pitchFamily="34" charset="0"/>
            </a:endParaRPr>
          </a:p>
          <a:p>
            <a:pPr marL="742950" lvl="1" indent="-285750">
              <a:buFont typeface="Arial" panose="020B0604020202020204" pitchFamily="34" charset="0"/>
              <a:buChar char="•"/>
            </a:pPr>
            <a:r>
              <a:rPr lang="en-US" sz="1050" b="1" dirty="0">
                <a:latin typeface="Aptos" panose="020B0004020202020204" pitchFamily="34" charset="0"/>
              </a:rPr>
              <a:t>Appeals must focus on the assessed value</a:t>
            </a:r>
            <a:r>
              <a:rPr lang="en-US" sz="1050" dirty="0">
                <a:latin typeface="Aptos" panose="020B0004020202020204" pitchFamily="34" charset="0"/>
              </a:rPr>
              <a:t> of the property.</a:t>
            </a:r>
          </a:p>
          <a:p>
            <a:pPr>
              <a:buNone/>
            </a:pPr>
            <a:r>
              <a:rPr lang="en-US" sz="1050" b="1" dirty="0">
                <a:latin typeface="Aptos" panose="020B0004020202020204" pitchFamily="34" charset="0"/>
              </a:rPr>
              <a:t>Real Property</a:t>
            </a:r>
          </a:p>
          <a:p>
            <a:pPr>
              <a:buFont typeface="Arial" panose="020B0604020202020204" pitchFamily="34" charset="0"/>
              <a:buNone/>
            </a:pPr>
            <a:r>
              <a:rPr lang="en-US" sz="1050" dirty="0">
                <a:latin typeface="Aptos" panose="020B0004020202020204" pitchFamily="34" charset="0"/>
              </a:rPr>
              <a:t>A parcel's assessed value is made up of two components:</a:t>
            </a:r>
          </a:p>
          <a:p>
            <a:pPr marL="628650" lvl="1" indent="-171450">
              <a:buFont typeface="Arial" panose="020B0604020202020204" pitchFamily="34" charset="0"/>
              <a:buChar char="•"/>
            </a:pPr>
            <a:r>
              <a:rPr lang="en-US" sz="1050" b="1" dirty="0">
                <a:latin typeface="Aptos" panose="020B0004020202020204" pitchFamily="34" charset="0"/>
              </a:rPr>
              <a:t>Land value</a:t>
            </a:r>
            <a:endParaRPr lang="en-US" sz="1050" dirty="0">
              <a:latin typeface="Aptos" panose="020B0004020202020204" pitchFamily="34" charset="0"/>
            </a:endParaRPr>
          </a:p>
          <a:p>
            <a:pPr marL="628650" lvl="1" indent="-171450">
              <a:buFont typeface="Arial" panose="020B0604020202020204" pitchFamily="34" charset="0"/>
              <a:buChar char="•"/>
            </a:pPr>
            <a:r>
              <a:rPr lang="en-US" sz="1050" b="1" dirty="0">
                <a:latin typeface="Aptos" panose="020B0004020202020204" pitchFamily="34" charset="0"/>
              </a:rPr>
              <a:t>Improvements/buildings value</a:t>
            </a:r>
            <a:endParaRPr lang="en-US" sz="1050" dirty="0">
              <a:latin typeface="Aptos" panose="020B0004020202020204" pitchFamily="34" charset="0"/>
            </a:endParaRPr>
          </a:p>
          <a:p>
            <a:pPr marL="0" lvl="0" indent="0">
              <a:buFont typeface="Arial" panose="020B0604020202020204" pitchFamily="34" charset="0"/>
              <a:buNone/>
            </a:pPr>
            <a:r>
              <a:rPr lang="en-US" sz="1050" b="1" dirty="0">
                <a:latin typeface="Aptos" panose="020B0004020202020204" pitchFamily="34" charset="0"/>
              </a:rPr>
              <a:t>Personal Property</a:t>
            </a:r>
          </a:p>
          <a:p>
            <a:pPr marL="171450" indent="-171450">
              <a:buFont typeface="Arial" panose="020B0604020202020204" pitchFamily="34" charset="0"/>
              <a:buChar char="•"/>
            </a:pPr>
            <a:r>
              <a:rPr lang="en-US" sz="1050" dirty="0">
                <a:latin typeface="Aptos" panose="020B0004020202020204" pitchFamily="34" charset="0"/>
              </a:rPr>
              <a:t>Includes </a:t>
            </a:r>
            <a:r>
              <a:rPr lang="en-US" sz="1050" b="1" dirty="0">
                <a:latin typeface="Aptos" panose="020B0004020202020204" pitchFamily="34" charset="0"/>
              </a:rPr>
              <a:t>machinery, equipment, and trade fixtures</a:t>
            </a:r>
            <a:r>
              <a:rPr lang="en-US" sz="1050" dirty="0">
                <a:latin typeface="Aptos" panose="020B0004020202020204" pitchFamily="34" charset="0"/>
              </a:rPr>
              <a:t> (e.g., desks, chairs) that are </a:t>
            </a:r>
            <a:r>
              <a:rPr lang="en-US" sz="1050" b="1" dirty="0">
                <a:latin typeface="Aptos" panose="020B0004020202020204" pitchFamily="34" charset="0"/>
              </a:rPr>
              <a:t>not permanently attached</a:t>
            </a:r>
            <a:r>
              <a:rPr lang="en-US" sz="1050" dirty="0">
                <a:latin typeface="Aptos" panose="020B0004020202020204" pitchFamily="34" charset="0"/>
              </a:rPr>
              <a:t> to real estate.</a:t>
            </a:r>
          </a:p>
          <a:p>
            <a:pPr marL="171450" indent="-171450">
              <a:buFont typeface="Arial" panose="020B0604020202020204" pitchFamily="34" charset="0"/>
              <a:buChar char="•"/>
            </a:pPr>
            <a:r>
              <a:rPr lang="en-US" sz="1050" dirty="0">
                <a:latin typeface="Aptos" panose="020B0004020202020204" pitchFamily="34" charset="0"/>
              </a:rPr>
              <a:t>Personal property is assessed and </a:t>
            </a:r>
            <a:r>
              <a:rPr lang="en-US" sz="1050" b="1" dirty="0">
                <a:latin typeface="Aptos" panose="020B0004020202020204" pitchFamily="34" charset="0"/>
              </a:rPr>
              <a:t>taxed at the same rate</a:t>
            </a:r>
            <a:r>
              <a:rPr lang="en-US" sz="1050" dirty="0">
                <a:latin typeface="Aptos" panose="020B0004020202020204" pitchFamily="34" charset="0"/>
              </a:rPr>
              <a:t> as real property.</a:t>
            </a:r>
          </a:p>
          <a:p>
            <a:pPr marL="171450" indent="-171450">
              <a:buFont typeface="Arial" panose="020B0604020202020204" pitchFamily="34" charset="0"/>
              <a:buChar char="•"/>
            </a:pPr>
            <a:r>
              <a:rPr lang="en-US" sz="1050" dirty="0">
                <a:latin typeface="Aptos" panose="020B0004020202020204" pitchFamily="34" charset="0"/>
              </a:rPr>
              <a:t>For classification questions (real vs. personal), refer petitioners to the </a:t>
            </a:r>
            <a:r>
              <a:rPr lang="en-US" sz="1050" b="1" dirty="0">
                <a:latin typeface="Aptos" panose="020B0004020202020204" pitchFamily="34" charset="0"/>
              </a:rPr>
              <a:t>assessor’s office</a:t>
            </a:r>
            <a:r>
              <a:rPr lang="en-US" sz="1050" dirty="0">
                <a:latin typeface="Aptos" panose="020B0004020202020204" pitchFamily="34" charset="0"/>
              </a:rPr>
              <a:t>.</a:t>
            </a:r>
          </a:p>
          <a:p>
            <a:pPr>
              <a:buFont typeface="Arial" panose="020B0604020202020204" pitchFamily="34" charset="0"/>
              <a:buNone/>
            </a:pPr>
            <a:endParaRPr lang="en-US" sz="1050" b="1" dirty="0">
              <a:latin typeface="Aptos" panose="020B0004020202020204" pitchFamily="34" charset="0"/>
            </a:endParaRPr>
          </a:p>
          <a:p>
            <a:pPr>
              <a:buFont typeface="Arial" panose="020B0604020202020204" pitchFamily="34" charset="0"/>
              <a:buNone/>
            </a:pPr>
            <a:r>
              <a:rPr lang="en-US" sz="1050" b="1" dirty="0">
                <a:latin typeface="Aptos" panose="020B0004020202020204" pitchFamily="34" charset="0"/>
              </a:rPr>
              <a:t>Taxpayers must appeal the total assessed value</a:t>
            </a:r>
            <a:r>
              <a:rPr lang="en-US" sz="1050" dirty="0">
                <a:latin typeface="Aptos" panose="020B0004020202020204" pitchFamily="34" charset="0"/>
              </a:rPr>
              <a:t>, not just a portion.</a:t>
            </a:r>
          </a:p>
          <a:p>
            <a:pPr marL="171450" lvl="0" indent="-171450">
              <a:buFont typeface="Arial" panose="020B0604020202020204" pitchFamily="34" charset="0"/>
              <a:buChar char="•"/>
            </a:pPr>
            <a:r>
              <a:rPr lang="en-US" sz="1050" dirty="0">
                <a:latin typeface="Aptos" panose="020B0004020202020204" pitchFamily="34" charset="0"/>
              </a:rPr>
              <a:t>A petition disputing only the building or land is acceptable as evidence,</a:t>
            </a:r>
            <a:br>
              <a:rPr lang="en-US" sz="1050" dirty="0">
                <a:latin typeface="Aptos" panose="020B0004020202020204" pitchFamily="34" charset="0"/>
              </a:rPr>
            </a:br>
            <a:r>
              <a:rPr lang="en-US" sz="1050" dirty="0">
                <a:latin typeface="Aptos" panose="020B0004020202020204" pitchFamily="34" charset="0"/>
              </a:rPr>
              <a:t>but the </a:t>
            </a:r>
            <a:r>
              <a:rPr lang="en-US" sz="1050" b="1" dirty="0">
                <a:latin typeface="Aptos" panose="020B0004020202020204" pitchFamily="34" charset="0"/>
              </a:rPr>
              <a:t>entire parcel value must be under appeal</a:t>
            </a:r>
            <a:r>
              <a:rPr lang="en-US" sz="1050" dirty="0">
                <a:latin typeface="Aptos" panose="020B0004020202020204" pitchFamily="34" charset="0"/>
              </a:rPr>
              <a:t>.</a:t>
            </a:r>
          </a:p>
          <a:p>
            <a:pPr>
              <a:buNone/>
            </a:pPr>
            <a:endParaRPr lang="en-US" sz="1050" b="1" dirty="0">
              <a:latin typeface="Aptos" panose="020B0004020202020204" pitchFamily="34" charset="0"/>
            </a:endParaRPr>
          </a:p>
          <a:p>
            <a:pPr>
              <a:buNone/>
            </a:pPr>
            <a:r>
              <a:rPr lang="en-US" sz="1050" b="1" dirty="0">
                <a:latin typeface="Aptos" panose="020B0004020202020204" pitchFamily="34" charset="0"/>
              </a:rPr>
              <a:t>Change of Value Notice (RCW 84.40.045)</a:t>
            </a:r>
          </a:p>
          <a:p>
            <a:pPr marL="171450" indent="-171450">
              <a:buFont typeface="Arial" panose="020B0604020202020204" pitchFamily="34" charset="0"/>
              <a:buChar char="•"/>
            </a:pPr>
            <a:r>
              <a:rPr lang="en-US" sz="1050" b="1" dirty="0">
                <a:latin typeface="Aptos" panose="020B0004020202020204" pitchFamily="34" charset="0"/>
              </a:rPr>
              <a:t>No notice is required</a:t>
            </a:r>
            <a:r>
              <a:rPr lang="en-US" sz="1050" dirty="0">
                <a:latin typeface="Aptos" panose="020B0004020202020204" pitchFamily="34" charset="0"/>
              </a:rPr>
              <a:t> if the total assessed value remains the same.</a:t>
            </a:r>
          </a:p>
          <a:p>
            <a:pPr defTabSz="915573">
              <a:defRPr/>
            </a:pPr>
            <a:endParaRPr lang="en-US" altLang="en-US" sz="1050" dirty="0">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9</a:t>
            </a:fld>
            <a:endParaRPr lang="en-US" sz="1050">
              <a:latin typeface="Aptos" panose="020B0004020202020204" pitchFamily="34" charset="0"/>
            </a:endParaRPr>
          </a:p>
        </p:txBody>
      </p:sp>
    </p:spTree>
    <p:extLst>
      <p:ext uri="{BB962C8B-B14F-4D97-AF65-F5344CB8AC3E}">
        <p14:creationId xmlns:p14="http://schemas.microsoft.com/office/powerpoint/2010/main" val="4910172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0140802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599541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92</a:t>
            </a:fld>
            <a:endParaRPr lang="en-US" sz="1050">
              <a:latin typeface="Aptos" panose="020B0004020202020204" pitchFamily="34" charset="0"/>
            </a:endParaRPr>
          </a:p>
        </p:txBody>
      </p:sp>
    </p:spTree>
    <p:extLst>
      <p:ext uri="{BB962C8B-B14F-4D97-AF65-F5344CB8AC3E}">
        <p14:creationId xmlns:p14="http://schemas.microsoft.com/office/powerpoint/2010/main" val="31989278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1070232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8812241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4349742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25841480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1D199-0447-4662-8332-3EDDCBA5E153}" type="slidenum">
              <a:rPr kumimoji="0" lang="en-US" sz="1050" b="0" i="0" u="none" strike="noStrike" kern="1200" cap="none" spc="0" normalizeH="0" baseline="0" noProof="0" smtClean="0">
                <a:ln>
                  <a:noFill/>
                </a:ln>
                <a:solidFill>
                  <a:prstClr val="black"/>
                </a:solidFill>
                <a:effectLst/>
                <a:uLnTx/>
                <a:uFillTx/>
                <a:latin typeface="Aptos" panose="020B0004020202020204" pitchFamily="34" charset="0"/>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05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a:cs typeface="Arial"/>
            </a:endParaRPr>
          </a:p>
        </p:txBody>
      </p:sp>
    </p:spTree>
    <p:extLst>
      <p:ext uri="{BB962C8B-B14F-4D97-AF65-F5344CB8AC3E}">
        <p14:creationId xmlns:p14="http://schemas.microsoft.com/office/powerpoint/2010/main" val="33004252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98</a:t>
            </a:fld>
            <a:endParaRPr lang="en-US" sz="1050">
              <a:latin typeface="Aptos" panose="020B0004020202020204" pitchFamily="34" charset="0"/>
            </a:endParaRPr>
          </a:p>
        </p:txBody>
      </p:sp>
    </p:spTree>
    <p:extLst>
      <p:ext uri="{BB962C8B-B14F-4D97-AF65-F5344CB8AC3E}">
        <p14:creationId xmlns:p14="http://schemas.microsoft.com/office/powerpoint/2010/main" val="140950077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050" smtClean="0">
                <a:latin typeface="Aptos" panose="020B0004020202020204" pitchFamily="34" charset="0"/>
              </a:rPr>
              <a:t>99</a:t>
            </a:fld>
            <a:endParaRPr lang="en-US" sz="1050">
              <a:latin typeface="Aptos" panose="020B0004020202020204" pitchFamily="34" charset="0"/>
            </a:endParaRPr>
          </a:p>
        </p:txBody>
      </p:sp>
    </p:spTree>
    <p:extLst>
      <p:ext uri="{BB962C8B-B14F-4D97-AF65-F5344CB8AC3E}">
        <p14:creationId xmlns:p14="http://schemas.microsoft.com/office/powerpoint/2010/main" val="191240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sv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sv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8EA0-DD39-93DA-92A2-D2B6AD7B3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622F5-C494-6E52-0607-7854A564C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CDB0CF-4AD1-D71C-D5F1-D8B782504FBC}"/>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75304EDA-F55F-462F-2A04-4C5C2F60B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769E9-4F6F-A24B-D8DE-49039BB0C801}"/>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422314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0DDC-C64C-FABF-DE30-3B18CA27E7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C3B4E-D338-7B64-4472-14758DC95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5A29F-312C-8D0A-2576-DDA70218B14F}"/>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42802A5A-17BF-CD8C-F2DD-95C97DE91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4F233-CD28-9A1E-D943-BA13967F0362}"/>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2103688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7FEA3-1830-4230-B92B-A6CAA2D75F74}" type="datetimeFigureOut">
              <a:rPr lang="en-US" smtClean="0"/>
              <a:t>05/29/2025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86420207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A7FEA3-1830-4230-B92B-A6CAA2D75F74}" type="datetimeFigureOut">
              <a:rPr lang="en-US" smtClean="0"/>
              <a:t>05/29/2025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29848840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1A7FEA3-1830-4230-B92B-A6CAA2D75F74}" type="datetimeFigureOut">
              <a:rPr lang="en-US" smtClean="0"/>
              <a:t>05/29/2025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150382204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283958178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67126677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25790324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85946739"/>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183490200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202751874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11131810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D5972-6C4B-750D-BECE-FE09310218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09AD7-8EFE-EBA9-A7C2-C1A598D5D1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37D21-53C1-A85B-FFDA-7A6A4DCB7E63}"/>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E370794A-E65E-8405-F8D2-BDD5B3FED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F3863-9167-67B5-47B9-C375F83D8B7B}"/>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08503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9" y="927"/>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4" y="1875222"/>
            <a:ext cx="6997637"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5" y="4459326"/>
            <a:ext cx="6997636"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7" y="0"/>
            <a:ext cx="3842084" cy="6858000"/>
          </a:xfrm>
        </p:spPr>
        <p:txBody>
          <a:bodyPr/>
          <a:lstStyle/>
          <a:p>
            <a:endParaRPr lang="en-US"/>
          </a:p>
        </p:txBody>
      </p:sp>
    </p:spTree>
    <p:extLst>
      <p:ext uri="{BB962C8B-B14F-4D97-AF65-F5344CB8AC3E}">
        <p14:creationId xmlns:p14="http://schemas.microsoft.com/office/powerpoint/2010/main" val="172925266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5"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5" y="6278738"/>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401" y="3525254"/>
            <a:ext cx="4757737"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400" y="3922297"/>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564599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51"/>
            <a:ext cx="3351072"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3" y="2635061"/>
            <a:ext cx="335107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4" y="1955551"/>
            <a:ext cx="3354253" cy="587043"/>
          </a:xfrm>
        </p:spPr>
        <p:txBody>
          <a:bodyPr anchor="b">
            <a:no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51"/>
            <a:ext cx="3354253"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427458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1" y="927"/>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2" y="679452"/>
            <a:ext cx="6627983"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2" y="1728788"/>
            <a:ext cx="6627983"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3216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1" y="4716463"/>
            <a:ext cx="4010527"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9"/>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1" y="2841373"/>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9" y="3521828"/>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2" y="3994815"/>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5"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9" y="4716463"/>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2" y="5189370"/>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9" y="3337389"/>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9" y="451650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3081426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90"/>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4"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4" y="3849688"/>
            <a:ext cx="2324100"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4" y="4384677"/>
            <a:ext cx="2324100"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1"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1" y="3849687"/>
            <a:ext cx="2324100"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1" y="4384677"/>
            <a:ext cx="2324100"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9"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9" y="3849688"/>
            <a:ext cx="2324100"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9" y="4384677"/>
            <a:ext cx="2324100"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621857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427" y="0"/>
            <a:ext cx="41048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3901707" y="925"/>
            <a:ext cx="102892"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7" y="1423067"/>
            <a:ext cx="3135445" cy="4011865"/>
          </a:xfrm>
        </p:spPr>
        <p:txBody>
          <a:bodyPr anchor="ctr" anchorCtr="1">
            <a:normAutofit/>
          </a:bodyPr>
          <a:lstStyle>
            <a:lvl1pPr marL="0" indent="0" algn="ctr">
              <a:lnSpc>
                <a:spcPct val="90000"/>
              </a:lnSpc>
              <a:buNone/>
              <a:defRPr sz="420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20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69"/>
            <a:ext cx="6426200" cy="3887711"/>
          </a:xfrm>
        </p:spPr>
        <p:txBody>
          <a:bodyPr/>
          <a:lstStyle>
            <a:lvl1pPr marL="342900" indent="-342900">
              <a:buClr>
                <a:schemeClr val="accent3"/>
              </a:buClr>
              <a:buFont typeface="Arial" panose="020B0604020202020204" pitchFamily="34" charset="0"/>
              <a:buChar char="•"/>
              <a:defRPr sz="2000">
                <a:solidFill>
                  <a:schemeClr val="bg1"/>
                </a:solidFill>
              </a:defRPr>
            </a:lvl1pPr>
            <a:lvl2pPr marL="742950" indent="-28575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3679082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889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AEBC-7181-4176-149C-B49ED0557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3D089-E295-C8CD-A358-F4FAE6287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7D5B5-2E04-68EE-0056-E0E68727ED3E}"/>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DB11CFA6-D6E1-E612-6724-40F9C44E1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1DEC1-2288-35C0-48A9-A2CD44451561}"/>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483651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316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1" y="1964603"/>
            <a:ext cx="10515597" cy="384820"/>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0" y="2493800"/>
            <a:ext cx="10515599" cy="3695863"/>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1477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8" y="925"/>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3" y="1875222"/>
            <a:ext cx="6997637" cy="2387600"/>
          </a:xfrm>
        </p:spPr>
        <p:txBody>
          <a:bodyPr anchor="t" anchorCtr="0"/>
          <a:lstStyle>
            <a:lvl1pPr algn="l">
              <a:defRPr sz="60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4" y="4459324"/>
            <a:ext cx="6997636" cy="1469571"/>
          </a:xfrm>
        </p:spPr>
        <p:txBody>
          <a:bodyPr>
            <a:normAutofit/>
          </a:bodyPr>
          <a:lstStyle>
            <a:lvl1pPr marL="0" indent="0" algn="l">
              <a:buNone/>
              <a:defRPr sz="2000" b="1">
                <a:solidFill>
                  <a:srgbClr val="C9DFF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12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6" y="0"/>
            <a:ext cx="3842084" cy="6858000"/>
          </a:xfrm>
        </p:spPr>
        <p:txBody>
          <a:bodyPr/>
          <a:lstStyle/>
          <a:p>
            <a:endParaRPr lang="en-US"/>
          </a:p>
        </p:txBody>
      </p:sp>
    </p:spTree>
    <p:extLst>
      <p:ext uri="{BB962C8B-B14F-4D97-AF65-F5344CB8AC3E}">
        <p14:creationId xmlns:p14="http://schemas.microsoft.com/office/powerpoint/2010/main" val="154998306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1"/>
            <a:ext cx="12192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0"/>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787" y="1167063"/>
            <a:ext cx="3669364"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4861248" y="1398794"/>
            <a:ext cx="6492551" cy="2565410"/>
          </a:xfrm>
        </p:spPr>
        <p:txBody>
          <a:bodyPr>
            <a:noAutofit/>
          </a:bodyPr>
          <a:lstStyle>
            <a:lvl1pPr>
              <a:defRPr sz="60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4860925" y="4102100"/>
            <a:ext cx="6492875" cy="746125"/>
          </a:xfrm>
        </p:spPr>
        <p:txBody>
          <a:bodyPr>
            <a:normAutofit/>
          </a:bodyPr>
          <a:lstStyle>
            <a:lvl1pPr marL="0" indent="0">
              <a:buNone/>
              <a:defRPr sz="20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8910638" y="6093625"/>
            <a:ext cx="3060700" cy="547722"/>
          </a:xfrm>
        </p:spPr>
        <p:txBody>
          <a:bodyPr>
            <a:normAutofit/>
          </a:bodyPr>
          <a:lstStyle>
            <a:lvl1pPr marL="0" indent="0">
              <a:buNone/>
              <a:defRPr sz="12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81832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0"/>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831850" y="2678349"/>
            <a:ext cx="10515600" cy="1884126"/>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831850" y="4589464"/>
            <a:ext cx="10515600" cy="951258"/>
          </a:xfrm>
        </p:spPr>
        <p:txBody>
          <a:bodyPr>
            <a:normAutofit/>
          </a:bodyPr>
          <a:lstStyle>
            <a:lvl1pPr marL="0" indent="0">
              <a:buNone/>
              <a:defRPr sz="2000" b="1">
                <a:solidFill>
                  <a:srgbClr val="C9DFF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840080" y="6089650"/>
            <a:ext cx="4956175" cy="577850"/>
          </a:xfrm>
        </p:spPr>
        <p:txBody>
          <a:bodyPr>
            <a:normAutofit/>
          </a:bodyPr>
          <a:lstStyle>
            <a:lvl1pPr marL="0" indent="0">
              <a:buNone/>
              <a:defRPr sz="1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1"/>
            <a:ext cx="12192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8926" y="108265"/>
            <a:ext cx="2434148" cy="2434148"/>
          </a:xfrm>
          <a:prstGeom prst="rect">
            <a:avLst/>
          </a:prstGeom>
          <a:effectLst/>
        </p:spPr>
      </p:pic>
    </p:spTree>
    <p:extLst>
      <p:ext uri="{BB962C8B-B14F-4D97-AF65-F5344CB8AC3E}">
        <p14:creationId xmlns:p14="http://schemas.microsoft.com/office/powerpoint/2010/main" val="157883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4"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4" y="6278736"/>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399" y="3525254"/>
            <a:ext cx="4757737" cy="289550"/>
          </a:xfrm>
        </p:spPr>
        <p:txBody>
          <a:bodyPr>
            <a:normAutofit/>
          </a:bodyPr>
          <a:lstStyle>
            <a:lvl1pPr marL="0" indent="0">
              <a:buFontTx/>
              <a:buNone/>
              <a:defRPr sz="1600" b="1">
                <a:solidFill>
                  <a:srgbClr val="C9DFF6"/>
                </a:solidFill>
              </a:defRPr>
            </a:lvl1pPr>
            <a:lvl2pPr marL="4572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399" y="3922295"/>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035766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12192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2" y="5957493"/>
            <a:ext cx="12192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697079" y="1911706"/>
            <a:ext cx="6797843"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697079" y="3964983"/>
            <a:ext cx="6797843" cy="289550"/>
          </a:xfrm>
        </p:spPr>
        <p:txBody>
          <a:bodyPr>
            <a:normAutofit/>
          </a:bodyPr>
          <a:lstStyle>
            <a:lvl1pPr marL="0" indent="0" algn="ctr">
              <a:buFontTx/>
              <a:buNone/>
              <a:defRPr sz="1600" b="1">
                <a:solidFill>
                  <a:srgbClr val="C9DFF6"/>
                </a:solidFill>
              </a:defRPr>
            </a:lvl1pPr>
            <a:lvl2pPr marL="4572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3071919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5"/>
            <a:ext cx="12192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836611" y="1964603"/>
            <a:ext cx="10515597" cy="384820"/>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836610" y="2493800"/>
            <a:ext cx="10515599" cy="3695863"/>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1862999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1" y="1964603"/>
            <a:ext cx="10515597" cy="384820"/>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0" y="2493800"/>
            <a:ext cx="10515599" cy="3695863"/>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639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0" y="0"/>
            <a:ext cx="39323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7" y="1423067"/>
            <a:ext cx="3135445" cy="4011865"/>
          </a:xfrm>
        </p:spPr>
        <p:txBody>
          <a:bodyPr anchor="ctr" anchorCtr="1">
            <a:normAutofit/>
          </a:bodyPr>
          <a:lstStyle>
            <a:lvl1pPr marL="0" indent="0" algn="ctr">
              <a:lnSpc>
                <a:spcPct val="90000"/>
              </a:lnSpc>
              <a:buNone/>
              <a:defRPr sz="4200" baseline="0">
                <a:solidFill>
                  <a:schemeClr val="bg1"/>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2000" b="1" spc="0">
                <a:solidFill>
                  <a:schemeClr val="accent1"/>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69"/>
            <a:ext cx="6426200" cy="3887711"/>
          </a:xfrm>
        </p:spPr>
        <p:txBody>
          <a:bodyPr/>
          <a:lstStyle>
            <a:lvl1pPr marL="342900" indent="-342900">
              <a:buClr>
                <a:schemeClr val="accent3"/>
              </a:buClr>
              <a:buFont typeface="Arial" panose="020B0604020202020204" pitchFamily="34" charset="0"/>
              <a:buChar char="•"/>
              <a:defRPr sz="2000">
                <a:solidFill>
                  <a:schemeClr val="tx1"/>
                </a:solidFill>
              </a:defRPr>
            </a:lvl1pPr>
            <a:lvl2pPr marL="742950" indent="-285750">
              <a:buClr>
                <a:schemeClr val="accent3"/>
              </a:buClr>
              <a:buFont typeface="Arial" panose="020B0604020202020204" pitchFamily="34" charset="0"/>
              <a:buChar char="•"/>
              <a:defRPr sz="1800">
                <a:solidFill>
                  <a:schemeClr val="tx1"/>
                </a:solidFill>
              </a:defRPr>
            </a:lvl2pPr>
            <a:lvl3pPr marL="1143000" indent="-228600">
              <a:buClr>
                <a:schemeClr val="accent3"/>
              </a:buClr>
              <a:buFont typeface="Arial" panose="020B0604020202020204" pitchFamily="34" charset="0"/>
              <a:buChar char="•"/>
              <a:defRPr sz="1600">
                <a:solidFill>
                  <a:schemeClr val="tx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4029191" y="925"/>
            <a:ext cx="102892"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0937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EE53-E714-1B7E-8C01-C4E317B3D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52BCE-3915-6E12-46F6-8075290AB0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C29E11-FD70-00B4-8C84-F6D0407D2DD2}"/>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514D8CDE-FFCF-E746-913B-D173CA076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64745-2184-B365-E63A-AF9EE5F9EB3A}"/>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739303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427" y="0"/>
            <a:ext cx="41048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3901707" y="925"/>
            <a:ext cx="102892"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7" y="1423067"/>
            <a:ext cx="3135445" cy="4011865"/>
          </a:xfrm>
        </p:spPr>
        <p:txBody>
          <a:bodyPr anchor="ctr" anchorCtr="1">
            <a:normAutofit/>
          </a:bodyPr>
          <a:lstStyle>
            <a:lvl1pPr marL="0" indent="0" algn="ctr">
              <a:lnSpc>
                <a:spcPct val="90000"/>
              </a:lnSpc>
              <a:buNone/>
              <a:defRPr sz="420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20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69"/>
            <a:ext cx="6426200" cy="3887711"/>
          </a:xfrm>
        </p:spPr>
        <p:txBody>
          <a:bodyPr/>
          <a:lstStyle>
            <a:lvl1pPr marL="342900" indent="-342900">
              <a:buClr>
                <a:schemeClr val="accent3"/>
              </a:buClr>
              <a:buFont typeface="Arial" panose="020B0604020202020204" pitchFamily="34" charset="0"/>
              <a:buChar char="•"/>
              <a:defRPr sz="2000">
                <a:solidFill>
                  <a:schemeClr val="bg1"/>
                </a:solidFill>
              </a:defRPr>
            </a:lvl1pPr>
            <a:lvl2pPr marL="742950" indent="-28575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1889643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5070892"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78"/>
            <a:ext cx="5070894"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49"/>
            <a:ext cx="5074067"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7" y="2456277"/>
            <a:ext cx="5074068"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0051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5070892" cy="380245"/>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78"/>
            <a:ext cx="5070894" cy="3733385"/>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49"/>
            <a:ext cx="5074067" cy="380245"/>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7" y="2456277"/>
            <a:ext cx="5074068" cy="3733385"/>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4059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3351072" cy="587043"/>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635061"/>
            <a:ext cx="335107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3" y="1955549"/>
            <a:ext cx="3354253" cy="587043"/>
          </a:xfr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49"/>
            <a:ext cx="3354253" cy="587043"/>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3212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3351072" cy="587043"/>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635061"/>
            <a:ext cx="335107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3" y="1955549"/>
            <a:ext cx="3354253" cy="587043"/>
          </a:xfrm>
        </p:spPr>
        <p:txBody>
          <a:bodyPr anchor="b">
            <a:no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49"/>
            <a:ext cx="3354253" cy="587043"/>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8204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4640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358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251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2" y="5957493"/>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88"/>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3"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3" y="3849688"/>
            <a:ext cx="2324100" cy="462644"/>
          </a:xfrm>
        </p:spPr>
        <p:txBody>
          <a:bodyPr lIns="91440"/>
          <a:lstStyle>
            <a:lvl1pPr marL="0" indent="0">
              <a:buFontTx/>
              <a:buNone/>
              <a:defRPr sz="1400" b="1">
                <a:solidFill>
                  <a:srgbClr val="174A7C"/>
                </a:solidFill>
              </a:defRPr>
            </a:lvl1pPr>
            <a:lvl2pPr marL="457200" indent="0" algn="l">
              <a:lnSpc>
                <a:spcPct val="100000"/>
              </a:lnSpc>
              <a:buFontTx/>
              <a:buNone/>
              <a:defRPr sz="12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3" y="4384675"/>
            <a:ext cx="2324100" cy="1442853"/>
          </a:xfrm>
        </p:spPr>
        <p:txBody>
          <a:bodyPr>
            <a:normAutofit/>
          </a:bodyPr>
          <a:lstStyle>
            <a:lvl1pPr marL="0" indent="0">
              <a:buFontTx/>
              <a:buNone/>
              <a:defRPr sz="12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0"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0" y="3849687"/>
            <a:ext cx="2324100" cy="462644"/>
          </a:xfrm>
        </p:spPr>
        <p:txBody>
          <a:bodyPr/>
          <a:lstStyle>
            <a:lvl1pPr marL="0" indent="0">
              <a:buFontTx/>
              <a:buNone/>
              <a:defRPr sz="140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0" y="4384675"/>
            <a:ext cx="2324100" cy="1442851"/>
          </a:xfrm>
        </p:spPr>
        <p:txBody>
          <a:bodyPr/>
          <a:lstStyle>
            <a:lvl1pPr marL="0" indent="0">
              <a:buFontTx/>
              <a:buNone/>
              <a:defRPr sz="12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8"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8" y="3849688"/>
            <a:ext cx="2324100" cy="461962"/>
          </a:xfrm>
        </p:spPr>
        <p:txBody>
          <a:bodyPr/>
          <a:lstStyle>
            <a:lvl1pPr marL="0" indent="0">
              <a:buFontTx/>
              <a:buNone/>
              <a:defRPr sz="140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8" y="4384675"/>
            <a:ext cx="2324100" cy="1442851"/>
          </a:xfrm>
        </p:spPr>
        <p:txBody>
          <a:bodyPr>
            <a:normAutofit/>
          </a:bodyPr>
          <a:lstStyle>
            <a:lvl1pPr marL="0" indent="0">
              <a:buFontTx/>
              <a:buNone/>
              <a:defRPr sz="12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1481562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0" y="925"/>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0"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1" y="679450"/>
            <a:ext cx="6627982" cy="911225"/>
          </a:xfrm>
        </p:spPr>
        <p:txBody>
          <a:bodyPr>
            <a:normAutofit/>
          </a:bodyPr>
          <a:lstStyle>
            <a:lvl1pPr marL="0" indent="0">
              <a:buNone/>
              <a:defRPr sz="44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1" y="1728788"/>
            <a:ext cx="6627982" cy="4449762"/>
          </a:xfrm>
        </p:spPr>
        <p:txBody>
          <a:bodyPr/>
          <a:lstStyle>
            <a:lvl1pPr marL="342900" indent="-342900">
              <a:buClr>
                <a:schemeClr val="accent3"/>
              </a:buClr>
              <a:buFont typeface="Arial" panose="020B0604020202020204" pitchFamily="34" charset="0"/>
              <a:buChar char="•"/>
              <a:defRPr sz="2000">
                <a:solidFill>
                  <a:schemeClr val="tx1"/>
                </a:solidFill>
              </a:defRPr>
            </a:lvl1pPr>
            <a:lvl2pPr marL="742950" indent="-285750">
              <a:buClr>
                <a:schemeClr val="accent3"/>
              </a:buClr>
              <a:buFont typeface="Arial" panose="020B0604020202020204" pitchFamily="34" charset="0"/>
              <a:buChar char="•"/>
              <a:defRPr sz="1800">
                <a:solidFill>
                  <a:schemeClr val="tx1"/>
                </a:solidFill>
              </a:defRPr>
            </a:lvl2pPr>
            <a:lvl3pPr marL="1143000" indent="-228600">
              <a:buClr>
                <a:schemeClr val="accent3"/>
              </a:buClr>
              <a:buFont typeface="Arial" panose="020B0604020202020204" pitchFamily="34" charset="0"/>
              <a:buChar char="•"/>
              <a:defRPr sz="1600">
                <a:solidFill>
                  <a:schemeClr val="tx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2000" b="1" spc="300">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93471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B63E-A610-0F65-AC0E-15EF07234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A943D-EDF7-5D63-06F5-896D7179AD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9D1D5-797E-150E-8468-3B22EA5E67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ADE0A-DCE8-E72C-FD38-1ECCB6BE1768}"/>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6" name="Footer Placeholder 5">
            <a:extLst>
              <a:ext uri="{FF2B5EF4-FFF2-40B4-BE49-F238E27FC236}">
                <a16:creationId xmlns:a16="http://schemas.microsoft.com/office/drawing/2014/main" id="{DC2E2595-4F45-B5E9-5525-3D050C918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002489-0353-9528-A7F7-C68B46D64536}"/>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687125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1 Column with Large Pictur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5155C-C7FF-C810-4D77-C66D7BC2FA1C}"/>
              </a:ext>
              <a:ext uri="{C183D7F6-B498-43B3-948B-1728B52AA6E4}">
                <adec:decorative xmlns:adec="http://schemas.microsoft.com/office/drawing/2017/decorative" val="1"/>
              </a:ext>
            </a:extLst>
          </p:cNvPr>
          <p:cNvGrpSpPr/>
          <p:nvPr userDrawn="1"/>
        </p:nvGrpSpPr>
        <p:grpSpPr>
          <a:xfrm>
            <a:off x="5280164" y="925"/>
            <a:ext cx="102892" cy="6856151"/>
            <a:chOff x="6062803" y="0"/>
            <a:chExt cx="102892" cy="6856151"/>
          </a:xfrm>
        </p:grpSpPr>
        <p:sp>
          <p:nvSpPr>
            <p:cNvPr id="6" name="Rectangle 5">
              <a:extLst>
                <a:ext uri="{FF2B5EF4-FFF2-40B4-BE49-F238E27FC236}">
                  <a16:creationId xmlns:a16="http://schemas.microsoft.com/office/drawing/2014/main" id="{ED648179-763F-47DD-35A9-A50956CE5923}"/>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8CA1AB-902D-3842-63F1-0D8AEF963F5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58CC75-D321-610A-3CE4-4E5B4F049CC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961993-61D9-DFD5-5BB5-15EB50B64A87}"/>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EFB31D-4F4F-234A-E102-1A7A515220AA}"/>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5F94B3-BAEE-80A4-1A97-932B929E0563}"/>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CCAFA-127F-35BB-CB39-006B6ABF43CD}"/>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26569971-192F-F5B2-B256-4F89D369C35C}"/>
              </a:ext>
              <a:ext uri="{C183D7F6-B498-43B3-948B-1728B52AA6E4}">
                <adec:decorative xmlns:adec="http://schemas.microsoft.com/office/drawing/2017/decorative" val="1"/>
              </a:ext>
            </a:extLst>
          </p:cNvPr>
          <p:cNvSpPr/>
          <p:nvPr userDrawn="1"/>
        </p:nvSpPr>
        <p:spPr>
          <a:xfrm>
            <a:off x="1" y="0"/>
            <a:ext cx="5178576"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4BBAD-71E5-4954-B94F-F7C9E05560CD}"/>
              </a:ext>
            </a:extLst>
          </p:cNvPr>
          <p:cNvSpPr>
            <a:spLocks noGrp="1"/>
          </p:cNvSpPr>
          <p:nvPr>
            <p:ph type="title"/>
          </p:nvPr>
        </p:nvSpPr>
        <p:spPr>
          <a:xfrm>
            <a:off x="839788" y="457200"/>
            <a:ext cx="3932237" cy="1600200"/>
          </a:xfrm>
        </p:spPr>
        <p:txBody>
          <a:bodyPr anchor="b">
            <a:noAutofit/>
          </a:bodyPr>
          <a:lstStyle>
            <a:lvl1pPr>
              <a:defRPr sz="4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CD52731-1092-482B-B642-1305BC356CDE}"/>
              </a:ext>
            </a:extLst>
          </p:cNvPr>
          <p:cNvSpPr>
            <a:spLocks noGrp="1"/>
          </p:cNvSpPr>
          <p:nvPr>
            <p:ph type="body" sz="half" idx="2"/>
          </p:nvPr>
        </p:nvSpPr>
        <p:spPr>
          <a:xfrm>
            <a:off x="839788" y="2290526"/>
            <a:ext cx="3932237" cy="3578461"/>
          </a:xfrm>
        </p:spPr>
        <p:txBody>
          <a:bodyPr>
            <a:normAutofit/>
          </a:bodyPr>
          <a:lstStyle>
            <a:lvl1pPr marL="342900" indent="-342900">
              <a:buClr>
                <a:srgbClr val="FBB92F"/>
              </a:buClr>
              <a:buFont typeface="Arial" panose="020B0604020202020204" pitchFamily="34" charset="0"/>
              <a:buChar char="•"/>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A78A1EEF-B99A-43EF-BF98-D0C4E66FC2B8}"/>
              </a:ext>
            </a:extLst>
          </p:cNvPr>
          <p:cNvSpPr>
            <a:spLocks noGrp="1"/>
          </p:cNvSpPr>
          <p:nvPr>
            <p:ph type="pic" idx="1"/>
          </p:nvPr>
        </p:nvSpPr>
        <p:spPr>
          <a:xfrm>
            <a:off x="5893806" y="987425"/>
            <a:ext cx="546158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a:extLst>
              <a:ext uri="{FF2B5EF4-FFF2-40B4-BE49-F238E27FC236}">
                <a16:creationId xmlns:a16="http://schemas.microsoft.com/office/drawing/2014/main" id="{258FA460-9913-CEC5-012A-9A99C8FFE029}"/>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18" name="TextBox 17">
            <a:extLst>
              <a:ext uri="{FF2B5EF4-FFF2-40B4-BE49-F238E27FC236}">
                <a16:creationId xmlns:a16="http://schemas.microsoft.com/office/drawing/2014/main" id="{1E9B1B75-BC8E-03A7-2B1D-0A0997292D0F}"/>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3022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3"/>
            <a:ext cx="12192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086" y="1059872"/>
            <a:ext cx="3985953"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5696288" y="2246983"/>
            <a:ext cx="5097084"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745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3" y="925"/>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44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0" y="4716463"/>
            <a:ext cx="4010526" cy="1009650"/>
          </a:xfrm>
        </p:spPr>
        <p:txBody>
          <a:bodyPr>
            <a:normAutofit/>
          </a:bodyPr>
          <a:lstStyle>
            <a:lvl1pPr marL="0" indent="0">
              <a:buNone/>
              <a:defRPr sz="20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7"/>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20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0" y="2841373"/>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8" y="3521828"/>
            <a:ext cx="2845000" cy="360362"/>
          </a:xfrm>
        </p:spPr>
        <p:txBody>
          <a:bodyPr>
            <a:normAutofit/>
          </a:bodyPr>
          <a:lstStyle>
            <a:lvl1pPr marL="0" indent="0">
              <a:buNone/>
              <a:defRPr sz="20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0" y="3994815"/>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4"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8" y="4716463"/>
            <a:ext cx="2845000" cy="360362"/>
          </a:xfrm>
        </p:spPr>
        <p:txBody>
          <a:bodyPr>
            <a:normAutofit/>
          </a:bodyPr>
          <a:lstStyle>
            <a:lvl1pPr marL="0" indent="0">
              <a:buNone/>
              <a:defRPr sz="20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0" y="5189370"/>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8" y="3337389"/>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8" y="4516503"/>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22470" y="310373"/>
            <a:ext cx="3211455" cy="3211455"/>
          </a:xfrm>
          <a:prstGeom prst="rect">
            <a:avLst/>
          </a:prstGeom>
          <a:effectLst/>
        </p:spPr>
      </p:pic>
    </p:spTree>
    <p:extLst>
      <p:ext uri="{BB962C8B-B14F-4D97-AF65-F5344CB8AC3E}">
        <p14:creationId xmlns:p14="http://schemas.microsoft.com/office/powerpoint/2010/main" val="3350016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838200" y="3741738"/>
            <a:ext cx="4114800" cy="774700"/>
          </a:xfrm>
        </p:spPr>
        <p:txBody>
          <a:bodyPr>
            <a:noAutofit/>
          </a:bodyPr>
          <a:lstStyle>
            <a:lvl1pPr marL="0" indent="0">
              <a:buNone/>
              <a:defRPr sz="44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838200" y="4716463"/>
            <a:ext cx="4010526" cy="1009650"/>
          </a:xfrm>
        </p:spPr>
        <p:txBody>
          <a:bodyPr>
            <a:normAutofit/>
          </a:bodyPr>
          <a:lstStyle>
            <a:lvl1pPr marL="0" indent="0">
              <a:buNone/>
              <a:defRPr sz="20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900" y="801676"/>
            <a:ext cx="431268"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8922214" y="858875"/>
            <a:ext cx="2845000" cy="360362"/>
          </a:xfrm>
        </p:spPr>
        <p:txBody>
          <a:bodyPr>
            <a:normAutofit/>
          </a:bodyPr>
          <a:lstStyle>
            <a:lvl1pPr marL="0" indent="0">
              <a:buNone/>
              <a:defRPr sz="20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8475663" y="1328698"/>
            <a:ext cx="3279775" cy="128092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2855445"/>
            <a:ext cx="4572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8910438" y="2912179"/>
            <a:ext cx="2845000" cy="360362"/>
          </a:xfrm>
        </p:spPr>
        <p:txBody>
          <a:bodyPr>
            <a:normAutofit/>
          </a:bodyPr>
          <a:lstStyle>
            <a:lvl1pPr marL="0" indent="0">
              <a:buNone/>
              <a:defRPr sz="20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8470900" y="3385166"/>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7228" y="4029989"/>
            <a:ext cx="39268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8905675" y="4035190"/>
            <a:ext cx="2845000" cy="360362"/>
          </a:xfrm>
        </p:spPr>
        <p:txBody>
          <a:bodyPr>
            <a:normAutofit/>
          </a:bodyPr>
          <a:lstStyle>
            <a:lvl1pPr marL="0" indent="0">
              <a:buNone/>
              <a:defRPr sz="20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8470900" y="4501894"/>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92494" y="5144261"/>
            <a:ext cx="362148"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8910438" y="5146047"/>
            <a:ext cx="2845000" cy="360362"/>
          </a:xfrm>
        </p:spPr>
        <p:txBody>
          <a:bodyPr>
            <a:normAutofit/>
          </a:bodyPr>
          <a:lstStyle>
            <a:lvl1pPr marL="0" indent="0">
              <a:buNone/>
              <a:defRPr sz="20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8470900" y="5618954"/>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8444968" y="5001953"/>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8444968" y="3885231"/>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8444968" y="2770360"/>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7911853" y="925"/>
            <a:ext cx="102892"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22470" y="310373"/>
            <a:ext cx="3211455" cy="3211455"/>
          </a:xfrm>
          <a:prstGeom prst="rect">
            <a:avLst/>
          </a:prstGeom>
          <a:effectLst/>
        </p:spPr>
      </p:pic>
    </p:spTree>
    <p:extLst>
      <p:ext uri="{BB962C8B-B14F-4D97-AF65-F5344CB8AC3E}">
        <p14:creationId xmlns:p14="http://schemas.microsoft.com/office/powerpoint/2010/main" val="2975097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570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4FDB-A4A0-4107-84BE-7C17E57CC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FC12-EC37-4313-8A1E-E6BC325B2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81769-8D26-42FF-B116-CDDF055BECA4}"/>
              </a:ext>
            </a:extLst>
          </p:cNvPr>
          <p:cNvSpPr>
            <a:spLocks noGrp="1"/>
          </p:cNvSpPr>
          <p:nvPr>
            <p:ph type="dt" sz="half" idx="10"/>
          </p:nvPr>
        </p:nvSpPr>
        <p:spPr/>
        <p:txBody>
          <a:body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86E34C40-9383-40DC-91B4-7BEC44D77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3A1ED-9673-407C-B5D1-733191E673B4}"/>
              </a:ext>
            </a:extLst>
          </p:cNvPr>
          <p:cNvSpPr>
            <a:spLocks noGrp="1"/>
          </p:cNvSpPr>
          <p:nvPr>
            <p:ph type="sldNum" sz="quarter" idx="12"/>
          </p:nvPr>
        </p:nvSpPr>
        <p:spPr/>
        <p:txBody>
          <a:bodyPr/>
          <a:lstStyle/>
          <a:p>
            <a:fld id="{4AFDDBDA-B1BC-495E-A376-1E21B6DB3A60}" type="slidenum">
              <a:rPr lang="en-US" smtClean="0"/>
              <a:t>‹#›</a:t>
            </a:fld>
            <a:endParaRPr lang="en-US"/>
          </a:p>
        </p:txBody>
      </p:sp>
    </p:spTree>
    <p:extLst>
      <p:ext uri="{BB962C8B-B14F-4D97-AF65-F5344CB8AC3E}">
        <p14:creationId xmlns:p14="http://schemas.microsoft.com/office/powerpoint/2010/main" val="770157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9" y="927"/>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4" y="1875222"/>
            <a:ext cx="6997637"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5" y="4459326"/>
            <a:ext cx="6997636"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7" y="0"/>
            <a:ext cx="3842084" cy="6858000"/>
          </a:xfrm>
        </p:spPr>
        <p:txBody>
          <a:bodyPr/>
          <a:lstStyle/>
          <a:p>
            <a:endParaRPr lang="en-US"/>
          </a:p>
        </p:txBody>
      </p:sp>
    </p:spTree>
    <p:extLst>
      <p:ext uri="{BB962C8B-B14F-4D97-AF65-F5344CB8AC3E}">
        <p14:creationId xmlns:p14="http://schemas.microsoft.com/office/powerpoint/2010/main" val="2934161441"/>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3"/>
            <a:ext cx="12192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2"/>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3787" y="1167063"/>
            <a:ext cx="3669364"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4861250" y="1398794"/>
            <a:ext cx="6492551" cy="2565410"/>
          </a:xfrm>
        </p:spPr>
        <p:txBody>
          <a:bodyPr>
            <a:noAutofit/>
          </a:bodyPr>
          <a:lstStyle>
            <a:lvl1pPr>
              <a:defRPr sz="45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4860925" y="4102102"/>
            <a:ext cx="6492875" cy="746125"/>
          </a:xfrm>
        </p:spPr>
        <p:txBody>
          <a:bodyPr>
            <a:normAutofit/>
          </a:bodyPr>
          <a:lstStyle>
            <a:lvl1pPr marL="0" indent="0">
              <a:buNone/>
              <a:defRPr sz="15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8910639" y="6093625"/>
            <a:ext cx="3060700" cy="547722"/>
          </a:xfrm>
        </p:spPr>
        <p:txBody>
          <a:bodyPr>
            <a:normAutofit/>
          </a:bodyPr>
          <a:lstStyle>
            <a:lvl1pPr marL="0" indent="0">
              <a:buNone/>
              <a:defRPr sz="9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264502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2"/>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831851" y="2678349"/>
            <a:ext cx="10515600" cy="1884126"/>
          </a:xfrm>
        </p:spPr>
        <p:txBody>
          <a:bodyPr anchor="b"/>
          <a:lstStyle>
            <a:lvl1pPr>
              <a:defRPr sz="45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831851" y="4589464"/>
            <a:ext cx="10515600" cy="951258"/>
          </a:xfrm>
        </p:spPr>
        <p:txBody>
          <a:bodyPr>
            <a:normAutofit/>
          </a:bodyPr>
          <a:lstStyle>
            <a:lvl1pPr marL="0" indent="0">
              <a:buNone/>
              <a:defRPr sz="1500" b="1">
                <a:solidFill>
                  <a:srgbClr val="C9DFF6"/>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840082" y="6089650"/>
            <a:ext cx="4956175" cy="577850"/>
          </a:xfrm>
        </p:spPr>
        <p:txBody>
          <a:bodyPr>
            <a:normAutofit/>
          </a:bodyPr>
          <a:lstStyle>
            <a:lvl1pPr marL="0" indent="0">
              <a:buNone/>
              <a:defRPr sz="9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3"/>
            <a:ext cx="12192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8927" y="108265"/>
            <a:ext cx="2434148" cy="2434148"/>
          </a:xfrm>
          <a:prstGeom prst="rect">
            <a:avLst/>
          </a:prstGeom>
          <a:effectLst/>
        </p:spPr>
      </p:pic>
    </p:spTree>
    <p:extLst>
      <p:ext uri="{BB962C8B-B14F-4D97-AF65-F5344CB8AC3E}">
        <p14:creationId xmlns:p14="http://schemas.microsoft.com/office/powerpoint/2010/main" val="3032825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5"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5" y="6278738"/>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401" y="3525254"/>
            <a:ext cx="4757737"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400" y="3922297"/>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40276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F243-6B27-C50B-56C0-B14EC8790A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3B87CE-1C05-6B80-30FA-0BDA3F696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74BF1-B561-D10F-E7F0-BD7098D309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8038A2-8251-FF9C-0D76-C5B4FFBBF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192E06-B6AF-A819-0150-E3D9D7F96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D953A3-42C1-D4A9-4795-0DA0307216F1}"/>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8" name="Footer Placeholder 7">
            <a:extLst>
              <a:ext uri="{FF2B5EF4-FFF2-40B4-BE49-F238E27FC236}">
                <a16:creationId xmlns:a16="http://schemas.microsoft.com/office/drawing/2014/main" id="{80B06C1A-3C5C-CD17-0D35-135AA0825A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667E4-63DE-DB6C-05DA-06AD092B9E0B}"/>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475132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12192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697080" y="1911708"/>
            <a:ext cx="6797843"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697080" y="3964983"/>
            <a:ext cx="6797843" cy="289550"/>
          </a:xfrm>
        </p:spPr>
        <p:txBody>
          <a:bodyPr>
            <a:normAutofit/>
          </a:bodyPr>
          <a:lstStyle>
            <a:lvl1pPr marL="0" indent="0" algn="ctr">
              <a:buFontTx/>
              <a:buNone/>
              <a:defRPr sz="1200" b="1">
                <a:solidFill>
                  <a:srgbClr val="C9DFF6"/>
                </a:solidFill>
              </a:defRPr>
            </a:lvl1pPr>
            <a:lvl2pPr marL="3429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1808765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7"/>
            <a:ext cx="12192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836612" y="1964603"/>
            <a:ext cx="10515597" cy="384820"/>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836611" y="2493802"/>
            <a:ext cx="10515599" cy="3695863"/>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796514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7"/>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64603"/>
            <a:ext cx="10515597" cy="384820"/>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93802"/>
            <a:ext cx="10515599" cy="3695863"/>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889365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39323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8" y="1423069"/>
            <a:ext cx="3135445" cy="4011865"/>
          </a:xfrm>
        </p:spPr>
        <p:txBody>
          <a:bodyPr anchor="ctr" anchorCtr="1">
            <a:normAutofit/>
          </a:bodyPr>
          <a:lstStyle>
            <a:lvl1pPr marL="0" indent="0" algn="ctr">
              <a:lnSpc>
                <a:spcPct val="90000"/>
              </a:lnSpc>
              <a:buNone/>
              <a:defRPr sz="3150" baseline="0">
                <a:solidFill>
                  <a:schemeClr val="bg1"/>
                </a:solidFill>
                <a:latin typeface="+mj-lt"/>
              </a:defRPr>
            </a:lvl1pPr>
          </a:lstStyle>
          <a:p>
            <a:pPr lvl="0"/>
            <a:r>
              <a:rPr lang="en-US" dirty="0"/>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1500" b="1" spc="0">
                <a:solidFill>
                  <a:schemeClr val="accent1"/>
                </a:solidFill>
              </a:defRPr>
            </a:lvl1pPr>
          </a:lstStyle>
          <a:p>
            <a:pPr lvl="0"/>
            <a:r>
              <a:rPr lang="en-US" dirty="0"/>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71"/>
            <a:ext cx="6426200" cy="3887711"/>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dirty="0"/>
              <a:t>Click to edit Master text styles</a:t>
            </a:r>
          </a:p>
          <a:p>
            <a:pPr lvl="1"/>
            <a:r>
              <a:rPr lang="en-US" dirty="0"/>
              <a:t>Second level</a:t>
            </a:r>
          </a:p>
          <a:p>
            <a:pPr lvl="2"/>
            <a:r>
              <a:rPr lang="en-US" dirty="0"/>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4029191" y="927"/>
            <a:ext cx="102892"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527388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427" y="0"/>
            <a:ext cx="41048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3901707" y="927"/>
            <a:ext cx="102892"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8" y="1423069"/>
            <a:ext cx="3135445" cy="4011865"/>
          </a:xfrm>
        </p:spPr>
        <p:txBody>
          <a:bodyPr anchor="ctr" anchorCtr="1">
            <a:normAutofit/>
          </a:bodyPr>
          <a:lstStyle>
            <a:lvl1pPr marL="0" indent="0" algn="ctr">
              <a:lnSpc>
                <a:spcPct val="90000"/>
              </a:lnSpc>
              <a:buNone/>
              <a:defRPr sz="315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15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71"/>
            <a:ext cx="6426200" cy="3887711"/>
          </a:xfrm>
        </p:spPr>
        <p:txBody>
          <a:bodyPr/>
          <a:lstStyle>
            <a:lvl1pPr marL="257175" indent="-257175">
              <a:buClr>
                <a:schemeClr val="accent3"/>
              </a:buClr>
              <a:buFont typeface="Arial" panose="020B0604020202020204" pitchFamily="34" charset="0"/>
              <a:buChar char="•"/>
              <a:defRPr sz="1500">
                <a:solidFill>
                  <a:schemeClr val="bg1"/>
                </a:solidFill>
              </a:defRPr>
            </a:lvl1pPr>
            <a:lvl2pPr marL="557213" indent="-214313">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678023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3" y="1955551"/>
            <a:ext cx="5070892"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80"/>
            <a:ext cx="5070895"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51"/>
            <a:ext cx="5074067"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8" y="2456279"/>
            <a:ext cx="5074068"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348571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3" y="1955551"/>
            <a:ext cx="5070892"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80"/>
            <a:ext cx="5070895"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51"/>
            <a:ext cx="5074067"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8" y="2456279"/>
            <a:ext cx="5074068"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203700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51"/>
            <a:ext cx="3351072"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3" y="2635061"/>
            <a:ext cx="335107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4" y="1955551"/>
            <a:ext cx="3354253" cy="587043"/>
          </a:xfrm>
        </p:spPr>
        <p:txBody>
          <a:bodyPr anchor="b">
            <a:no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51"/>
            <a:ext cx="3354253"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09910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51"/>
            <a:ext cx="3351072"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3" y="2635061"/>
            <a:ext cx="335107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4" y="1955551"/>
            <a:ext cx="3354253" cy="587043"/>
          </a:xfrm>
        </p:spPr>
        <p:txBody>
          <a:bodyPr anchor="b">
            <a:no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51"/>
            <a:ext cx="3354253"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9556542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388842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68E5-CAD4-8F25-4AF3-98C8D2F20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1BE81-7629-4475-1786-AC385C22B383}"/>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4" name="Footer Placeholder 3">
            <a:extLst>
              <a:ext uri="{FF2B5EF4-FFF2-40B4-BE49-F238E27FC236}">
                <a16:creationId xmlns:a16="http://schemas.microsoft.com/office/drawing/2014/main" id="{34BD690C-57A6-56A2-46A5-15E8A51E9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E8618-16D9-EA38-B31E-982F2A85D2C0}"/>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546136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71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039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90"/>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4"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4" y="3849688"/>
            <a:ext cx="2324100"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4" y="4384677"/>
            <a:ext cx="2324100"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1"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1" y="3849687"/>
            <a:ext cx="2324100"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1" y="4384677"/>
            <a:ext cx="2324100"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9"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9" y="3849688"/>
            <a:ext cx="2324100"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9" y="4384677"/>
            <a:ext cx="2324100"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4730806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1" y="927"/>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2" y="679452"/>
            <a:ext cx="6627983"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2" y="1728788"/>
            <a:ext cx="6627983"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88946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1 Column with Large Pictur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5155C-C7FF-C810-4D77-C66D7BC2FA1C}"/>
              </a:ext>
              <a:ext uri="{C183D7F6-B498-43B3-948B-1728B52AA6E4}">
                <adec:decorative xmlns:adec="http://schemas.microsoft.com/office/drawing/2017/decorative" val="1"/>
              </a:ext>
            </a:extLst>
          </p:cNvPr>
          <p:cNvGrpSpPr/>
          <p:nvPr userDrawn="1"/>
        </p:nvGrpSpPr>
        <p:grpSpPr>
          <a:xfrm>
            <a:off x="5280165" y="927"/>
            <a:ext cx="102892" cy="6856151"/>
            <a:chOff x="6062803" y="0"/>
            <a:chExt cx="102892" cy="6856151"/>
          </a:xfrm>
        </p:grpSpPr>
        <p:sp>
          <p:nvSpPr>
            <p:cNvPr id="6" name="Rectangle 5">
              <a:extLst>
                <a:ext uri="{FF2B5EF4-FFF2-40B4-BE49-F238E27FC236}">
                  <a16:creationId xmlns:a16="http://schemas.microsoft.com/office/drawing/2014/main" id="{ED648179-763F-47DD-35A9-A50956CE5923}"/>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28CA1AB-902D-3842-63F1-0D8AEF963F5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1058CC75-D321-610A-3CE4-4E5B4F049CC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56961993-61D9-DFD5-5BB5-15EB50B64A87}"/>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5EFB31D-4F4F-234A-E102-1A7A515220AA}"/>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7E5F94B3-BAEE-80A4-1A97-932B929E0563}"/>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8C5CCAFA-127F-35BB-CB39-006B6ABF43CD}"/>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Rectangle 8">
            <a:extLst>
              <a:ext uri="{FF2B5EF4-FFF2-40B4-BE49-F238E27FC236}">
                <a16:creationId xmlns:a16="http://schemas.microsoft.com/office/drawing/2014/main" id="{26569971-192F-F5B2-B256-4F89D369C35C}"/>
              </a:ext>
              <a:ext uri="{C183D7F6-B498-43B3-948B-1728B52AA6E4}">
                <adec:decorative xmlns:adec="http://schemas.microsoft.com/office/drawing/2017/decorative" val="1"/>
              </a:ext>
            </a:extLst>
          </p:cNvPr>
          <p:cNvSpPr/>
          <p:nvPr userDrawn="1"/>
        </p:nvSpPr>
        <p:spPr>
          <a:xfrm>
            <a:off x="1" y="0"/>
            <a:ext cx="5178576"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A34BBAD-71E5-4954-B94F-F7C9E05560CD}"/>
              </a:ext>
            </a:extLst>
          </p:cNvPr>
          <p:cNvSpPr>
            <a:spLocks noGrp="1"/>
          </p:cNvSpPr>
          <p:nvPr>
            <p:ph type="title"/>
          </p:nvPr>
        </p:nvSpPr>
        <p:spPr>
          <a:xfrm>
            <a:off x="839788" y="457200"/>
            <a:ext cx="3932237" cy="1600200"/>
          </a:xfrm>
        </p:spPr>
        <p:txBody>
          <a:bodyPr anchor="b">
            <a:noAutofit/>
          </a:bodyPr>
          <a:lstStyle>
            <a:lvl1pPr>
              <a:defRPr sz="33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CD52731-1092-482B-B642-1305BC356CDE}"/>
              </a:ext>
            </a:extLst>
          </p:cNvPr>
          <p:cNvSpPr>
            <a:spLocks noGrp="1"/>
          </p:cNvSpPr>
          <p:nvPr>
            <p:ph type="body" sz="half" idx="2"/>
          </p:nvPr>
        </p:nvSpPr>
        <p:spPr>
          <a:xfrm>
            <a:off x="839788" y="2290528"/>
            <a:ext cx="3932237" cy="3578461"/>
          </a:xfrm>
        </p:spPr>
        <p:txBody>
          <a:bodyPr>
            <a:normAutofit/>
          </a:bodyPr>
          <a:lstStyle>
            <a:lvl1pPr marL="257175" indent="-257175">
              <a:buClr>
                <a:srgbClr val="FBB92F"/>
              </a:buClr>
              <a:buFont typeface="Arial" panose="020B0604020202020204" pitchFamily="34" charset="0"/>
              <a:buChar char="•"/>
              <a:defRPr sz="15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a:extLst>
              <a:ext uri="{FF2B5EF4-FFF2-40B4-BE49-F238E27FC236}">
                <a16:creationId xmlns:a16="http://schemas.microsoft.com/office/drawing/2014/main" id="{A78A1EEF-B99A-43EF-BF98-D0C4E66FC2B8}"/>
              </a:ext>
            </a:extLst>
          </p:cNvPr>
          <p:cNvSpPr>
            <a:spLocks noGrp="1"/>
          </p:cNvSpPr>
          <p:nvPr>
            <p:ph type="pic" idx="1"/>
          </p:nvPr>
        </p:nvSpPr>
        <p:spPr>
          <a:xfrm>
            <a:off x="5893806" y="987427"/>
            <a:ext cx="5461583"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TextBox 9">
            <a:extLst>
              <a:ext uri="{FF2B5EF4-FFF2-40B4-BE49-F238E27FC236}">
                <a16:creationId xmlns:a16="http://schemas.microsoft.com/office/drawing/2014/main" id="{258FA460-9913-CEC5-012A-9A99C8FFE029}"/>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8" name="TextBox 17">
            <a:extLst>
              <a:ext uri="{FF2B5EF4-FFF2-40B4-BE49-F238E27FC236}">
                <a16:creationId xmlns:a16="http://schemas.microsoft.com/office/drawing/2014/main" id="{1E9B1B75-BC8E-03A7-2B1D-0A0997292D0F}"/>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037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5"/>
            <a:ext cx="12192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088" y="1059874"/>
            <a:ext cx="3985953"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5696289" y="2246985"/>
            <a:ext cx="5097084"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4053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1" y="4716463"/>
            <a:ext cx="4010527"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9"/>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1" y="2841373"/>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9" y="3521828"/>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2" y="3994815"/>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5"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9" y="4716463"/>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2" y="5189370"/>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9" y="3337389"/>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9" y="451650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1357258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838201" y="4716463"/>
            <a:ext cx="4010527" cy="1009650"/>
          </a:xfrm>
        </p:spPr>
        <p:txBody>
          <a:bodyPr>
            <a:normAutofit/>
          </a:bodyPr>
          <a:lstStyle>
            <a:lvl1pPr marL="0" indent="0">
              <a:buNone/>
              <a:defRPr sz="15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901" y="801676"/>
            <a:ext cx="431268"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8922215" y="858875"/>
            <a:ext cx="2845000" cy="360362"/>
          </a:xfrm>
        </p:spPr>
        <p:txBody>
          <a:bodyPr>
            <a:normAutofit/>
          </a:bodyPr>
          <a:lstStyle>
            <a:lvl1pPr marL="0" indent="0">
              <a:buNone/>
              <a:defRPr sz="15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8475665" y="1328698"/>
            <a:ext cx="3279775" cy="128092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2855445"/>
            <a:ext cx="4572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8910439" y="2912179"/>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8470902" y="3385166"/>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7228" y="4029989"/>
            <a:ext cx="39268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8905675" y="4035190"/>
            <a:ext cx="2845000" cy="360362"/>
          </a:xfrm>
        </p:spPr>
        <p:txBody>
          <a:bodyPr>
            <a:normAutofit/>
          </a:bodyPr>
          <a:lstStyle>
            <a:lvl1pPr marL="0" indent="0">
              <a:buNone/>
              <a:defRPr sz="15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8470902" y="4501894"/>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92495" y="5144261"/>
            <a:ext cx="362148"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8910439" y="5146047"/>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8470902" y="5618954"/>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8444969" y="500195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8444969" y="3885231"/>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8444969" y="2770360"/>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3434155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462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4FDB-A4A0-4107-84BE-7C17E57CC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FC12-EC37-4313-8A1E-E6BC325B2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81769-8D26-42FF-B116-CDDF055BECA4}"/>
              </a:ext>
            </a:extLst>
          </p:cNvPr>
          <p:cNvSpPr>
            <a:spLocks noGrp="1"/>
          </p:cNvSpPr>
          <p:nvPr>
            <p:ph type="dt" sz="half" idx="10"/>
          </p:nvPr>
        </p:nvSpPr>
        <p:spPr/>
        <p:txBody>
          <a:body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86E34C40-9383-40DC-91B4-7BEC44D77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3A1ED-9673-407C-B5D1-733191E673B4}"/>
              </a:ext>
            </a:extLst>
          </p:cNvPr>
          <p:cNvSpPr>
            <a:spLocks noGrp="1"/>
          </p:cNvSpPr>
          <p:nvPr>
            <p:ph type="sldNum" sz="quarter" idx="12"/>
          </p:nvPr>
        </p:nvSpPr>
        <p:spPr/>
        <p:txBody>
          <a:bodyPr/>
          <a:lstStyle/>
          <a:p>
            <a:fld id="{4AFDDBDA-B1BC-495E-A376-1E21B6DB3A60}" type="slidenum">
              <a:rPr lang="en-US" smtClean="0"/>
              <a:t>‹#›</a:t>
            </a:fld>
            <a:endParaRPr lang="en-US"/>
          </a:p>
        </p:txBody>
      </p:sp>
    </p:spTree>
    <p:extLst>
      <p:ext uri="{BB962C8B-B14F-4D97-AF65-F5344CB8AC3E}">
        <p14:creationId xmlns:p14="http://schemas.microsoft.com/office/powerpoint/2010/main" val="160638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54DAD-EBAF-4255-7945-04961AB3196F}"/>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3" name="Footer Placeholder 2">
            <a:extLst>
              <a:ext uri="{FF2B5EF4-FFF2-40B4-BE49-F238E27FC236}">
                <a16:creationId xmlns:a16="http://schemas.microsoft.com/office/drawing/2014/main" id="{61F95889-6529-4171-3477-7626FCE77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09FA4-19DB-5A09-7F93-B55613CF97C0}"/>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362954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9" y="927"/>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4" y="1875222"/>
            <a:ext cx="6997637"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5" y="4459326"/>
            <a:ext cx="6997636"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7" y="0"/>
            <a:ext cx="3842084" cy="6858000"/>
          </a:xfrm>
        </p:spPr>
        <p:txBody>
          <a:bodyPr/>
          <a:lstStyle/>
          <a:p>
            <a:endParaRPr lang="en-US"/>
          </a:p>
        </p:txBody>
      </p:sp>
    </p:spTree>
    <p:extLst>
      <p:ext uri="{BB962C8B-B14F-4D97-AF65-F5344CB8AC3E}">
        <p14:creationId xmlns:p14="http://schemas.microsoft.com/office/powerpoint/2010/main" val="48077809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3"/>
            <a:ext cx="12192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2"/>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3787" y="1167063"/>
            <a:ext cx="3669364"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4861250" y="1398794"/>
            <a:ext cx="6492551" cy="2565410"/>
          </a:xfrm>
        </p:spPr>
        <p:txBody>
          <a:bodyPr>
            <a:noAutofit/>
          </a:bodyPr>
          <a:lstStyle>
            <a:lvl1pPr>
              <a:defRPr sz="45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4860925" y="4102102"/>
            <a:ext cx="6492875" cy="746125"/>
          </a:xfrm>
        </p:spPr>
        <p:txBody>
          <a:bodyPr>
            <a:normAutofit/>
          </a:bodyPr>
          <a:lstStyle>
            <a:lvl1pPr marL="0" indent="0">
              <a:buNone/>
              <a:defRPr sz="15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8910639" y="6093625"/>
            <a:ext cx="3060700" cy="547722"/>
          </a:xfrm>
        </p:spPr>
        <p:txBody>
          <a:bodyPr>
            <a:normAutofit/>
          </a:bodyPr>
          <a:lstStyle>
            <a:lvl1pPr marL="0" indent="0">
              <a:buNone/>
              <a:defRPr sz="9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86920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2"/>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831851" y="2678349"/>
            <a:ext cx="10515600" cy="1884126"/>
          </a:xfrm>
        </p:spPr>
        <p:txBody>
          <a:bodyPr anchor="b"/>
          <a:lstStyle>
            <a:lvl1pPr>
              <a:defRPr sz="45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831851" y="4589464"/>
            <a:ext cx="10515600" cy="951258"/>
          </a:xfrm>
        </p:spPr>
        <p:txBody>
          <a:bodyPr>
            <a:normAutofit/>
          </a:bodyPr>
          <a:lstStyle>
            <a:lvl1pPr marL="0" indent="0">
              <a:buNone/>
              <a:defRPr sz="1500" b="1">
                <a:solidFill>
                  <a:srgbClr val="C9DFF6"/>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840082" y="6089650"/>
            <a:ext cx="4956175" cy="577850"/>
          </a:xfrm>
        </p:spPr>
        <p:txBody>
          <a:bodyPr>
            <a:normAutofit/>
          </a:bodyPr>
          <a:lstStyle>
            <a:lvl1pPr marL="0" indent="0">
              <a:buNone/>
              <a:defRPr sz="900" b="1">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3"/>
            <a:ext cx="12192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878927" y="108265"/>
            <a:ext cx="2434148" cy="2434148"/>
          </a:xfrm>
          <a:prstGeom prst="rect">
            <a:avLst/>
          </a:prstGeom>
          <a:effectLst/>
        </p:spPr>
      </p:pic>
    </p:spTree>
    <p:extLst>
      <p:ext uri="{BB962C8B-B14F-4D97-AF65-F5344CB8AC3E}">
        <p14:creationId xmlns:p14="http://schemas.microsoft.com/office/powerpoint/2010/main" val="42162875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5"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5" y="6278738"/>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401" y="3525254"/>
            <a:ext cx="4757737"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400" y="3922297"/>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575797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12192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697080" y="1911708"/>
            <a:ext cx="6797843"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697080" y="3964983"/>
            <a:ext cx="6797843" cy="289550"/>
          </a:xfrm>
        </p:spPr>
        <p:txBody>
          <a:bodyPr>
            <a:normAutofit/>
          </a:bodyPr>
          <a:lstStyle>
            <a:lvl1pPr marL="0" indent="0" algn="ctr">
              <a:buFontTx/>
              <a:buNone/>
              <a:defRPr sz="1200" b="1">
                <a:solidFill>
                  <a:srgbClr val="C9DFF6"/>
                </a:solidFill>
              </a:defRPr>
            </a:lvl1pPr>
            <a:lvl2pPr marL="3429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599030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7"/>
            <a:ext cx="12192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836612" y="1964603"/>
            <a:ext cx="10515597" cy="384820"/>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836611" y="2493802"/>
            <a:ext cx="10515599" cy="3695863"/>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87317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7"/>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64603"/>
            <a:ext cx="10515597" cy="384820"/>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93802"/>
            <a:ext cx="10515599" cy="3695863"/>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703361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39323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8" y="1423069"/>
            <a:ext cx="3135445" cy="4011865"/>
          </a:xfrm>
        </p:spPr>
        <p:txBody>
          <a:bodyPr anchor="ctr" anchorCtr="1">
            <a:normAutofit/>
          </a:bodyPr>
          <a:lstStyle>
            <a:lvl1pPr marL="0" indent="0" algn="ctr">
              <a:lnSpc>
                <a:spcPct val="90000"/>
              </a:lnSpc>
              <a:buNone/>
              <a:defRPr sz="3150" baseline="0">
                <a:solidFill>
                  <a:schemeClr val="bg1"/>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1500" b="1" spc="0">
                <a:solidFill>
                  <a:schemeClr val="accent1"/>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71"/>
            <a:ext cx="6426200" cy="3887711"/>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4029191" y="927"/>
            <a:ext cx="102892"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854263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427" y="0"/>
            <a:ext cx="41048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3901707" y="927"/>
            <a:ext cx="102892"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8" y="1423069"/>
            <a:ext cx="3135445" cy="4011865"/>
          </a:xfrm>
        </p:spPr>
        <p:txBody>
          <a:bodyPr anchor="ctr" anchorCtr="1">
            <a:normAutofit/>
          </a:bodyPr>
          <a:lstStyle>
            <a:lvl1pPr marL="0" indent="0" algn="ctr">
              <a:lnSpc>
                <a:spcPct val="90000"/>
              </a:lnSpc>
              <a:buNone/>
              <a:defRPr sz="315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15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71"/>
            <a:ext cx="6426200" cy="3887711"/>
          </a:xfrm>
        </p:spPr>
        <p:txBody>
          <a:bodyPr/>
          <a:lstStyle>
            <a:lvl1pPr marL="257175" indent="-257175">
              <a:buClr>
                <a:schemeClr val="accent3"/>
              </a:buClr>
              <a:buFont typeface="Arial" panose="020B0604020202020204" pitchFamily="34" charset="0"/>
              <a:buChar char="•"/>
              <a:defRPr sz="1500">
                <a:solidFill>
                  <a:schemeClr val="bg1"/>
                </a:solidFill>
              </a:defRPr>
            </a:lvl1pPr>
            <a:lvl2pPr marL="557213" indent="-214313">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35732799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3" y="1955551"/>
            <a:ext cx="5070892"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80"/>
            <a:ext cx="5070895"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51"/>
            <a:ext cx="5074067" cy="380245"/>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8" y="2456279"/>
            <a:ext cx="5074068" cy="3733385"/>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419739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F4A2-DCBD-CF64-3556-E96929D18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182BD8-FAB3-FF32-08A8-D52183F00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26B667-2FDA-A29D-4DAD-E7B4483CD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0DF64-F688-D67B-C524-032A084DAE5B}"/>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6" name="Footer Placeholder 5">
            <a:extLst>
              <a:ext uri="{FF2B5EF4-FFF2-40B4-BE49-F238E27FC236}">
                <a16:creationId xmlns:a16="http://schemas.microsoft.com/office/drawing/2014/main" id="{65E6F4F4-6E7D-040F-7D1C-193CC5342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F353C-D93A-A37D-E28F-9B019EAC5702}"/>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2329935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3" y="1955551"/>
            <a:ext cx="5070892"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80"/>
            <a:ext cx="5070895"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51"/>
            <a:ext cx="5074067" cy="380245"/>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8" y="2456279"/>
            <a:ext cx="5074068" cy="3733385"/>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547877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51"/>
            <a:ext cx="3351072"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3" y="2635061"/>
            <a:ext cx="335107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4" y="1955551"/>
            <a:ext cx="3354253" cy="587043"/>
          </a:xfrm>
        </p:spPr>
        <p:txBody>
          <a:bodyPr anchor="b">
            <a:no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51"/>
            <a:ext cx="3354253" cy="587043"/>
          </a:xfrm>
        </p:spPr>
        <p:txBody>
          <a:bodyPr anchor="b">
            <a:normAutofit/>
          </a:bodyPr>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1500">
                <a:solidFill>
                  <a:schemeClr val="tx1"/>
                </a:solidFill>
              </a:defRPr>
            </a:lvl1pPr>
            <a:lvl2pPr>
              <a:buClr>
                <a:srgbClr val="FBB92F"/>
              </a:buClr>
              <a:defRPr sz="1350">
                <a:solidFill>
                  <a:schemeClr val="tx1"/>
                </a:solidFill>
              </a:defRPr>
            </a:lvl2pPr>
            <a:lvl3pPr>
              <a:buClr>
                <a:srgbClr val="FBB92F"/>
              </a:buClr>
              <a:defRPr sz="1200">
                <a:solidFill>
                  <a:schemeClr val="tx1"/>
                </a:solidFill>
              </a:defRPr>
            </a:lvl3pPr>
            <a:lvl4pPr>
              <a:buClr>
                <a:srgbClr val="FBB92F"/>
              </a:buClr>
              <a:defRPr sz="1050">
                <a:solidFill>
                  <a:schemeClr val="tx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0528681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7"/>
            <a:ext cx="10515600" cy="1325563"/>
          </a:xfrm>
        </p:spPr>
        <p:txBody>
          <a:bodyPr>
            <a:normAutofit/>
          </a:bodyPr>
          <a:lstStyle>
            <a:lvl1pPr algn="ctr">
              <a:defRPr sz="33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51"/>
            <a:ext cx="3351072"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3" y="2635061"/>
            <a:ext cx="335107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4" y="1955551"/>
            <a:ext cx="3354253" cy="587043"/>
          </a:xfrm>
        </p:spPr>
        <p:txBody>
          <a:bodyPr anchor="b">
            <a:no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51"/>
            <a:ext cx="3354253" cy="587043"/>
          </a:xfrm>
        </p:spPr>
        <p:txBody>
          <a:bodyPr anchor="b">
            <a:normAutofit/>
          </a:bodyPr>
          <a:lstStyle>
            <a:lvl1pPr marL="0" indent="0">
              <a:buNone/>
              <a:defRPr sz="1500" b="1">
                <a:solidFill>
                  <a:srgbClr val="C9DFF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1500">
                <a:solidFill>
                  <a:schemeClr val="bg1"/>
                </a:solidFill>
              </a:defRPr>
            </a:lvl1pPr>
            <a:lvl2pPr>
              <a:buClr>
                <a:srgbClr val="FBB92F"/>
              </a:buClr>
              <a:defRPr sz="1350">
                <a:solidFill>
                  <a:schemeClr val="bg1"/>
                </a:solidFill>
              </a:defRPr>
            </a:lvl2pPr>
            <a:lvl3pPr>
              <a:buClr>
                <a:srgbClr val="FBB92F"/>
              </a:buClr>
              <a:defRPr sz="1200">
                <a:solidFill>
                  <a:schemeClr val="bg1"/>
                </a:solidFill>
              </a:defRPr>
            </a:lvl3pPr>
            <a:lvl4pPr>
              <a:buClr>
                <a:srgbClr val="FBB92F"/>
              </a:buClr>
              <a:defRPr sz="1050">
                <a:solidFill>
                  <a:schemeClr val="bg1"/>
                </a:solidFill>
              </a:defRPr>
            </a:lvl4pPr>
            <a:lvl5pPr>
              <a:buClr>
                <a:srgbClr val="FBB92F"/>
              </a:buCl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7"/>
            <a:ext cx="12192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08999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3745872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19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4120310" y="927"/>
            <a:ext cx="102892"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1" y="2"/>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7" y="2103439"/>
            <a:ext cx="3171244" cy="1662447"/>
          </a:xfrm>
        </p:spPr>
        <p:txBody>
          <a:bodyPr>
            <a:noAutofit/>
          </a:bodyPr>
          <a:lstStyle>
            <a:lvl1pPr>
              <a:defRPr sz="33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9" y="3892043"/>
            <a:ext cx="3171244" cy="654050"/>
          </a:xfrm>
        </p:spPr>
        <p:txBody>
          <a:bodyPr/>
          <a:lstStyle>
            <a:lvl1pPr marL="0" indent="0">
              <a:buFontTx/>
              <a:buNone/>
              <a:defRPr sz="12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5" y="647310"/>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6" y="2532103"/>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5" y="4416896"/>
            <a:ext cx="6067925" cy="1746153"/>
          </a:xfrm>
        </p:spPr>
        <p:txBody>
          <a:bodyPr anchor="ctr"/>
          <a:lstStyle>
            <a:lvl1pPr marL="257175" indent="-257175">
              <a:buClr>
                <a:schemeClr val="accent3"/>
              </a:buClr>
              <a:buFont typeface="Arial" panose="020B0604020202020204" pitchFamily="34" charset="0"/>
              <a:buChar char="•"/>
              <a:defRPr sz="1500">
                <a:solidFill>
                  <a:schemeClr val="bg1"/>
                </a:solidFill>
              </a:defRPr>
            </a:lvl1pPr>
            <a:lvl2pPr marL="514350" indent="-171450">
              <a:buClr>
                <a:schemeClr val="accent3"/>
              </a:buClr>
              <a:buFont typeface="Arial" panose="020B0604020202020204" pitchFamily="34" charset="0"/>
              <a:buChar char="•"/>
              <a:defRPr sz="1350">
                <a:solidFill>
                  <a:schemeClr val="bg1"/>
                </a:solidFill>
              </a:defRPr>
            </a:lvl2pPr>
            <a:lvl3pPr marL="857250" indent="-171450">
              <a:buClr>
                <a:schemeClr val="accent3"/>
              </a:buClr>
              <a:buFont typeface="Arial" panose="020B0604020202020204" pitchFamily="34" charset="0"/>
              <a:buChar char="•"/>
              <a:defRPr sz="1200">
                <a:solidFill>
                  <a:schemeClr val="bg1"/>
                </a:solidFill>
              </a:defRPr>
            </a:lvl3pPr>
            <a:lvl4pPr marL="1200150" indent="-171450">
              <a:buClr>
                <a:schemeClr val="accent3"/>
              </a:buClr>
              <a:buFont typeface="Arial" panose="020B0604020202020204" pitchFamily="34" charset="0"/>
              <a:buChar char="•"/>
              <a:defRPr sz="1050">
                <a:solidFill>
                  <a:schemeClr val="bg1"/>
                </a:solidFill>
              </a:defRPr>
            </a:lvl4pPr>
            <a:lvl5pPr marL="1543050" indent="-171450">
              <a:buClr>
                <a:schemeClr val="accent3"/>
              </a:buClr>
              <a:buFont typeface="Arial" panose="020B0604020202020204" pitchFamily="34" charset="0"/>
              <a:buChar char="•"/>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6"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8" y="246056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7" y="4350327"/>
            <a:ext cx="6969343"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4246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90"/>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4"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4" y="3849688"/>
            <a:ext cx="2324100"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4" y="4384677"/>
            <a:ext cx="2324100"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1"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1" y="3849687"/>
            <a:ext cx="2324100"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1" y="4384677"/>
            <a:ext cx="2324100"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9"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9" y="3849688"/>
            <a:ext cx="2324100"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9" y="4384677"/>
            <a:ext cx="2324100"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32659382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1" y="927"/>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2" y="679452"/>
            <a:ext cx="6627983"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2" y="1728788"/>
            <a:ext cx="6627983"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143644"/>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1 Column with Large Pictur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5155C-C7FF-C810-4D77-C66D7BC2FA1C}"/>
              </a:ext>
              <a:ext uri="{C183D7F6-B498-43B3-948B-1728B52AA6E4}">
                <adec:decorative xmlns:adec="http://schemas.microsoft.com/office/drawing/2017/decorative" val="1"/>
              </a:ext>
            </a:extLst>
          </p:cNvPr>
          <p:cNvGrpSpPr/>
          <p:nvPr userDrawn="1"/>
        </p:nvGrpSpPr>
        <p:grpSpPr>
          <a:xfrm>
            <a:off x="5280165" y="927"/>
            <a:ext cx="102892" cy="6856151"/>
            <a:chOff x="6062803" y="0"/>
            <a:chExt cx="102892" cy="6856151"/>
          </a:xfrm>
        </p:grpSpPr>
        <p:sp>
          <p:nvSpPr>
            <p:cNvPr id="6" name="Rectangle 5">
              <a:extLst>
                <a:ext uri="{FF2B5EF4-FFF2-40B4-BE49-F238E27FC236}">
                  <a16:creationId xmlns:a16="http://schemas.microsoft.com/office/drawing/2014/main" id="{ED648179-763F-47DD-35A9-A50956CE5923}"/>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28CA1AB-902D-3842-63F1-0D8AEF963F5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1058CC75-D321-610A-3CE4-4E5B4F049CC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56961993-61D9-DFD5-5BB5-15EB50B64A87}"/>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5EFB31D-4F4F-234A-E102-1A7A515220AA}"/>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7E5F94B3-BAEE-80A4-1A97-932B929E0563}"/>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8C5CCAFA-127F-35BB-CB39-006B6ABF43CD}"/>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Rectangle 8">
            <a:extLst>
              <a:ext uri="{FF2B5EF4-FFF2-40B4-BE49-F238E27FC236}">
                <a16:creationId xmlns:a16="http://schemas.microsoft.com/office/drawing/2014/main" id="{26569971-192F-F5B2-B256-4F89D369C35C}"/>
              </a:ext>
              <a:ext uri="{C183D7F6-B498-43B3-948B-1728B52AA6E4}">
                <adec:decorative xmlns:adec="http://schemas.microsoft.com/office/drawing/2017/decorative" val="1"/>
              </a:ext>
            </a:extLst>
          </p:cNvPr>
          <p:cNvSpPr/>
          <p:nvPr userDrawn="1"/>
        </p:nvSpPr>
        <p:spPr>
          <a:xfrm>
            <a:off x="1" y="0"/>
            <a:ext cx="5178576"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A34BBAD-71E5-4954-B94F-F7C9E05560CD}"/>
              </a:ext>
            </a:extLst>
          </p:cNvPr>
          <p:cNvSpPr>
            <a:spLocks noGrp="1"/>
          </p:cNvSpPr>
          <p:nvPr>
            <p:ph type="title"/>
          </p:nvPr>
        </p:nvSpPr>
        <p:spPr>
          <a:xfrm>
            <a:off x="839788" y="457200"/>
            <a:ext cx="3932237" cy="1600200"/>
          </a:xfrm>
        </p:spPr>
        <p:txBody>
          <a:bodyPr anchor="b">
            <a:noAutofit/>
          </a:bodyPr>
          <a:lstStyle>
            <a:lvl1pPr>
              <a:defRPr sz="33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CD52731-1092-482B-B642-1305BC356CDE}"/>
              </a:ext>
            </a:extLst>
          </p:cNvPr>
          <p:cNvSpPr>
            <a:spLocks noGrp="1"/>
          </p:cNvSpPr>
          <p:nvPr>
            <p:ph type="body" sz="half" idx="2"/>
          </p:nvPr>
        </p:nvSpPr>
        <p:spPr>
          <a:xfrm>
            <a:off x="839788" y="2290528"/>
            <a:ext cx="3932237" cy="3578461"/>
          </a:xfrm>
        </p:spPr>
        <p:txBody>
          <a:bodyPr>
            <a:normAutofit/>
          </a:bodyPr>
          <a:lstStyle>
            <a:lvl1pPr marL="257175" indent="-257175">
              <a:buClr>
                <a:srgbClr val="FBB92F"/>
              </a:buClr>
              <a:buFont typeface="Arial" panose="020B0604020202020204" pitchFamily="34" charset="0"/>
              <a:buChar char="•"/>
              <a:defRPr sz="15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Picture Placeholder 2">
            <a:extLst>
              <a:ext uri="{FF2B5EF4-FFF2-40B4-BE49-F238E27FC236}">
                <a16:creationId xmlns:a16="http://schemas.microsoft.com/office/drawing/2014/main" id="{A78A1EEF-B99A-43EF-BF98-D0C4E66FC2B8}"/>
              </a:ext>
            </a:extLst>
          </p:cNvPr>
          <p:cNvSpPr>
            <a:spLocks noGrp="1"/>
          </p:cNvSpPr>
          <p:nvPr>
            <p:ph type="pic" idx="1"/>
          </p:nvPr>
        </p:nvSpPr>
        <p:spPr>
          <a:xfrm>
            <a:off x="5893806" y="987427"/>
            <a:ext cx="5461583"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TextBox 9">
            <a:extLst>
              <a:ext uri="{FF2B5EF4-FFF2-40B4-BE49-F238E27FC236}">
                <a16:creationId xmlns:a16="http://schemas.microsoft.com/office/drawing/2014/main" id="{258FA460-9913-CEC5-012A-9A99C8FFE029}"/>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8" name="TextBox 17">
            <a:extLst>
              <a:ext uri="{FF2B5EF4-FFF2-40B4-BE49-F238E27FC236}">
                <a16:creationId xmlns:a16="http://schemas.microsoft.com/office/drawing/2014/main" id="{1E9B1B75-BC8E-03A7-2B1D-0A0997292D0F}"/>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4064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5"/>
            <a:ext cx="12192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088" y="1059874"/>
            <a:ext cx="3985953"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5696289" y="2246985"/>
            <a:ext cx="5097084"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67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EE96-AAAA-C677-246F-46089FCE8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C38E45-41AC-AEA7-E516-0F66ACCDB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21DC2F-5745-284A-FBF1-8F28F2C04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E61D3-7A67-6ED8-2495-3CE7AEFBC87A}"/>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6" name="Footer Placeholder 5">
            <a:extLst>
              <a:ext uri="{FF2B5EF4-FFF2-40B4-BE49-F238E27FC236}">
                <a16:creationId xmlns:a16="http://schemas.microsoft.com/office/drawing/2014/main" id="{7B3AB124-4205-172A-5186-7759D894A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3344C-0915-512B-EE56-775F2D085D8D}"/>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9656373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1" y="4716463"/>
            <a:ext cx="4010527"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9"/>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1" y="2841373"/>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9" y="3521828"/>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2" y="3994815"/>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5"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9" y="4716463"/>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2" y="5189370"/>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9" y="3337389"/>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9" y="451650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11108075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838201" y="4716463"/>
            <a:ext cx="4010527" cy="1009650"/>
          </a:xfrm>
        </p:spPr>
        <p:txBody>
          <a:bodyPr>
            <a:normAutofit/>
          </a:bodyPr>
          <a:lstStyle>
            <a:lvl1pPr marL="0" indent="0">
              <a:buNone/>
              <a:defRPr sz="15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901" y="801676"/>
            <a:ext cx="431268"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8922215" y="858875"/>
            <a:ext cx="2845000" cy="360362"/>
          </a:xfrm>
        </p:spPr>
        <p:txBody>
          <a:bodyPr>
            <a:normAutofit/>
          </a:bodyPr>
          <a:lstStyle>
            <a:lvl1pPr marL="0" indent="0">
              <a:buNone/>
              <a:defRPr sz="15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8475665" y="1328698"/>
            <a:ext cx="3279775" cy="128092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2855445"/>
            <a:ext cx="4572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8910439" y="2912179"/>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8470902" y="3385166"/>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7228" y="4029989"/>
            <a:ext cx="39268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8905675" y="4035190"/>
            <a:ext cx="2845000" cy="360362"/>
          </a:xfrm>
        </p:spPr>
        <p:txBody>
          <a:bodyPr>
            <a:normAutofit/>
          </a:bodyPr>
          <a:lstStyle>
            <a:lvl1pPr marL="0" indent="0">
              <a:buNone/>
              <a:defRPr sz="15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8470902" y="4501894"/>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92495" y="5144261"/>
            <a:ext cx="362148"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8910439" y="5146047"/>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8470902" y="5618954"/>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8444969" y="500195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8444969" y="3885231"/>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8444969" y="2770360"/>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1501141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0824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4FDB-A4A0-4107-84BE-7C17E57CC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FC12-EC37-4313-8A1E-E6BC325B2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81769-8D26-42FF-B116-CDDF055BECA4}"/>
              </a:ext>
            </a:extLst>
          </p:cNvPr>
          <p:cNvSpPr>
            <a:spLocks noGrp="1"/>
          </p:cNvSpPr>
          <p:nvPr>
            <p:ph type="dt" sz="half" idx="10"/>
          </p:nvPr>
        </p:nvSpPr>
        <p:spPr/>
        <p:txBody>
          <a:body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86E34C40-9383-40DC-91B4-7BEC44D77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3A1ED-9673-407C-B5D1-733191E673B4}"/>
              </a:ext>
            </a:extLst>
          </p:cNvPr>
          <p:cNvSpPr>
            <a:spLocks noGrp="1"/>
          </p:cNvSpPr>
          <p:nvPr>
            <p:ph type="sldNum" sz="quarter" idx="12"/>
          </p:nvPr>
        </p:nvSpPr>
        <p:spPr/>
        <p:txBody>
          <a:bodyPr/>
          <a:lstStyle/>
          <a:p>
            <a:fld id="{4AFDDBDA-B1BC-495E-A376-1E21B6DB3A60}" type="slidenum">
              <a:rPr lang="en-US" smtClean="0"/>
              <a:t>‹#›</a:t>
            </a:fld>
            <a:endParaRPr lang="en-US"/>
          </a:p>
        </p:txBody>
      </p:sp>
    </p:spTree>
    <p:extLst>
      <p:ext uri="{BB962C8B-B14F-4D97-AF65-F5344CB8AC3E}">
        <p14:creationId xmlns:p14="http://schemas.microsoft.com/office/powerpoint/2010/main" val="642094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94178763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317536916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A7FEA3-1830-4230-B92B-A6CAA2D75F74}" type="datetimeFigureOut">
              <a:rPr lang="en-US" smtClean="0"/>
              <a:t>05/29/2025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383327172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A7FEA3-1830-4230-B92B-A6CAA2D75F74}" type="datetimeFigureOut">
              <a:rPr lang="en-US" smtClean="0"/>
              <a:t>05/29/2025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269496367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A7FEA3-1830-4230-B92B-A6CAA2D75F74}" type="datetimeFigureOut">
              <a:rPr lang="en-US" smtClean="0"/>
              <a:t>05/29/2025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135380754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1A7FEA3-1830-4230-B92B-A6CAA2D75F74}" type="datetimeFigureOut">
              <a:rPr lang="en-US" smtClean="0"/>
              <a:t>05/29/2025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C3744-00C0-4E70-9401-7ECE6B2EDBAF}" type="slidenum">
              <a:rPr lang="en-US" smtClean="0"/>
              <a:t>‹#›</a:t>
            </a:fld>
            <a:endParaRPr lang="en-US"/>
          </a:p>
        </p:txBody>
      </p:sp>
    </p:spTree>
    <p:extLst>
      <p:ext uri="{BB962C8B-B14F-4D97-AF65-F5344CB8AC3E}">
        <p14:creationId xmlns:p14="http://schemas.microsoft.com/office/powerpoint/2010/main" val="6826890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5.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42E0D-9321-1E75-22DC-4FB408870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104F56-20E0-9AB3-2EF1-5AFBD5B2A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60A71-7415-3FA0-8467-96B15A118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006E04A0-347E-083E-B0DA-81030C264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94FE2E-0AEC-7609-9032-53155ECB8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15DE50-F8B3-4452-867E-5059A3E0E1A8}" type="slidenum">
              <a:rPr lang="en-US" smtClean="0"/>
              <a:t>‹#›</a:t>
            </a:fld>
            <a:endParaRPr lang="en-US"/>
          </a:p>
        </p:txBody>
      </p:sp>
    </p:spTree>
    <p:extLst>
      <p:ext uri="{BB962C8B-B14F-4D97-AF65-F5344CB8AC3E}">
        <p14:creationId xmlns:p14="http://schemas.microsoft.com/office/powerpoint/2010/main" val="3901505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92" r:id="rId18"/>
    <p:sldLayoutId id="2147483719" r:id="rId19"/>
    <p:sldLayoutId id="2147483746" r:id="rId20"/>
    <p:sldLayoutId id="214748374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6AE0C-E2D6-401A-A5D6-638D033D3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F0DEC-A8DD-4F54-A780-363D133B2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DEBDA-C88F-4FA0-B596-9DBCC62DC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C31EC568-D655-4857-84CE-41D963FE8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6D7621-F796-4F08-A6BD-3D85FF678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DDBDA-B1BC-495E-A376-1E21B6DB3A60}" type="slidenum">
              <a:rPr lang="en-US" smtClean="0"/>
              <a:t>‹#›</a:t>
            </a:fld>
            <a:endParaRPr lang="en-US"/>
          </a:p>
        </p:txBody>
      </p:sp>
    </p:spTree>
    <p:extLst>
      <p:ext uri="{BB962C8B-B14F-4D97-AF65-F5344CB8AC3E}">
        <p14:creationId xmlns:p14="http://schemas.microsoft.com/office/powerpoint/2010/main" val="2878073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Lst>
  <p:txStyles>
    <p:titleStyle>
      <a:lvl1pPr algn="l" defTabSz="914400" rtl="0" eaLnBrk="1" latinLnBrk="0" hangingPunct="1">
        <a:lnSpc>
          <a:spcPct val="90000"/>
        </a:lnSpc>
        <a:spcBef>
          <a:spcPct val="0"/>
        </a:spcBef>
        <a:buNone/>
        <a:defRPr sz="4400" kern="1200">
          <a:solidFill>
            <a:srgbClr val="174A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74A7C"/>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74A7C"/>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74A7C"/>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174A7C"/>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74A7C"/>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6AE0C-E2D6-401A-A5D6-638D033D36F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F0DEC-A8DD-4F54-A780-363D133B2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DEBDA-C88F-4FA0-B596-9DBCC62DCAE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C31EC568-D655-4857-84CE-41D963FE84A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6D7621-F796-4F08-A6BD-3D85FF6788D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FDDBDA-B1BC-495E-A376-1E21B6DB3A60}" type="slidenum">
              <a:rPr lang="en-US" smtClean="0"/>
              <a:t>‹#›</a:t>
            </a:fld>
            <a:endParaRPr lang="en-US"/>
          </a:p>
        </p:txBody>
      </p:sp>
    </p:spTree>
    <p:extLst>
      <p:ext uri="{BB962C8B-B14F-4D97-AF65-F5344CB8AC3E}">
        <p14:creationId xmlns:p14="http://schemas.microsoft.com/office/powerpoint/2010/main" val="173461819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Lst>
  <p:txStyles>
    <p:titleStyle>
      <a:lvl1pPr algn="l" defTabSz="685800" rtl="0" eaLnBrk="1" latinLnBrk="0" hangingPunct="1">
        <a:lnSpc>
          <a:spcPct val="90000"/>
        </a:lnSpc>
        <a:spcBef>
          <a:spcPct val="0"/>
        </a:spcBef>
        <a:buNone/>
        <a:defRPr sz="3300" kern="1200">
          <a:solidFill>
            <a:srgbClr val="174A7C"/>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174A7C"/>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174A7C"/>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174A7C"/>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174A7C"/>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174A7C"/>
        </a:buClr>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6AE0C-E2D6-401A-A5D6-638D033D36F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F0DEC-A8DD-4F54-A780-363D133B2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DEBDA-C88F-4FA0-B596-9DBCC62DCAE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C31EC568-D655-4857-84CE-41D963FE84A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6D7621-F796-4F08-A6BD-3D85FF6788D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FDDBDA-B1BC-495E-A376-1E21B6DB3A60}" type="slidenum">
              <a:rPr lang="en-US" smtClean="0"/>
              <a:t>‹#›</a:t>
            </a:fld>
            <a:endParaRPr lang="en-US"/>
          </a:p>
        </p:txBody>
      </p:sp>
    </p:spTree>
    <p:extLst>
      <p:ext uri="{BB962C8B-B14F-4D97-AF65-F5344CB8AC3E}">
        <p14:creationId xmlns:p14="http://schemas.microsoft.com/office/powerpoint/2010/main" val="24706838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800" rtl="0" eaLnBrk="1" latinLnBrk="0" hangingPunct="1">
        <a:lnSpc>
          <a:spcPct val="90000"/>
        </a:lnSpc>
        <a:spcBef>
          <a:spcPct val="0"/>
        </a:spcBef>
        <a:buNone/>
        <a:defRPr sz="3300" kern="1200">
          <a:solidFill>
            <a:srgbClr val="174A7C"/>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174A7C"/>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174A7C"/>
        </a:buClr>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174A7C"/>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174A7C"/>
        </a:buClr>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174A7C"/>
        </a:buClr>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A7FEA3-1830-4230-B92B-A6CAA2D75F74}" type="datetimeFigureOut">
              <a:rPr lang="en-US" smtClean="0"/>
              <a:t>05/29/2025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58C3744-00C0-4E70-9401-7ECE6B2EDBAF}" type="slidenum">
              <a:rPr lang="en-US" smtClean="0"/>
              <a:t>‹#›</a:t>
            </a:fld>
            <a:endParaRPr lang="en-US"/>
          </a:p>
        </p:txBody>
      </p:sp>
    </p:spTree>
    <p:extLst>
      <p:ext uri="{BB962C8B-B14F-4D97-AF65-F5344CB8AC3E}">
        <p14:creationId xmlns:p14="http://schemas.microsoft.com/office/powerpoint/2010/main" val="74712102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00.xml"/><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95.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9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9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95.xml"/><Relationship Id="rId4" Type="http://schemas.openxmlformats.org/officeDocument/2006/relationships/image" Target="../media/image104.jpeg"/></Relationships>
</file>

<file path=ppt/slides/_rels/slide107.xml.rels><?xml version="1.0" encoding="UTF-8" standalone="yes"?>
<Relationships xmlns="http://schemas.openxmlformats.org/package/2006/relationships"><Relationship Id="rId3" Type="http://schemas.openxmlformats.org/officeDocument/2006/relationships/hyperlink" Target="https://app.leg.wa.gov/RCW/default.aspx?cite=84.40.038&amp;pdf=true" TargetMode="External"/><Relationship Id="rId2" Type="http://schemas.openxmlformats.org/officeDocument/2006/relationships/notesSlide" Target="../notesSlides/notesSlide107.xml"/><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3" Type="http://schemas.openxmlformats.org/officeDocument/2006/relationships/hyperlink" Target="https://app.leg.wa.gov/WAC/default.aspx?cite=458-14-015&amp;pdf=true" TargetMode="External"/><Relationship Id="rId2" Type="http://schemas.openxmlformats.org/officeDocument/2006/relationships/notesSlide" Target="../notesSlides/notesSlide109.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0.xml"/><Relationship Id="rId1" Type="http://schemas.openxmlformats.org/officeDocument/2006/relationships/slideLayout" Target="../slideLayouts/slideLayout9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9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6.jpg"/><Relationship Id="rId7" Type="http://schemas.openxmlformats.org/officeDocument/2006/relationships/image" Target="../media/image108.png"/><Relationship Id="rId2" Type="http://schemas.openxmlformats.org/officeDocument/2006/relationships/notesSlide" Target="../notesSlides/notesSlide114.xml"/><Relationship Id="rId1" Type="http://schemas.openxmlformats.org/officeDocument/2006/relationships/slideLayout" Target="../slideLayouts/slideLayout100.xml"/><Relationship Id="rId6" Type="http://schemas.openxmlformats.org/officeDocument/2006/relationships/image" Target="../media/image103.jpeg"/><Relationship Id="rId5" Type="http://schemas.openxmlformats.org/officeDocument/2006/relationships/image" Target="../media/image107.jp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5.xml"/></Relationships>
</file>

<file path=ppt/slides/_rels/slide116.xml.rels><?xml version="1.0" encoding="UTF-8" standalone="yes"?>
<Relationships xmlns="http://schemas.openxmlformats.org/package/2006/relationships"><Relationship Id="rId3" Type="http://schemas.openxmlformats.org/officeDocument/2006/relationships/hyperlink" Target="http://propertytax.dor.wa.gov/" TargetMode="External"/><Relationship Id="rId2" Type="http://schemas.openxmlformats.org/officeDocument/2006/relationships/notesSlide" Target="../notesSlides/notesSlide116.xml"/><Relationship Id="rId1" Type="http://schemas.openxmlformats.org/officeDocument/2006/relationships/slideLayout" Target="../slideLayouts/slideLayout9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http://leg.wa.gov/CodeReviser"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courts.wa.gov/appellate_trial_courts/supreme/?fa=atc_supreme.reporter" TargetMode="External"/><Relationship Id="rId2" Type="http://schemas.openxmlformats.org/officeDocument/2006/relationships/notesSlide" Target="../notesSlides/notesSlide117.xml"/><Relationship Id="rId1" Type="http://schemas.openxmlformats.org/officeDocument/2006/relationships/slideLayout" Target="../slideLayouts/slideLayout95.xml"/><Relationship Id="rId5" Type="http://schemas.openxmlformats.org/officeDocument/2006/relationships/hyperlink" Target="https://bta.wa.gov/index.php/decisions-3/" TargetMode="External"/><Relationship Id="rId4" Type="http://schemas.openxmlformats.org/officeDocument/2006/relationships/hyperlink" Target="https://www.atg.wa.gov/ago-opinions"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www.surveymonkey.com/r/BOENewDay1" TargetMode="External"/><Relationship Id="rId2" Type="http://schemas.openxmlformats.org/officeDocument/2006/relationships/notesSlide" Target="../notesSlides/notesSlide118.xml"/><Relationship Id="rId1" Type="http://schemas.openxmlformats.org/officeDocument/2006/relationships/slideLayout" Target="../slideLayouts/slideLayout15.xml"/><Relationship Id="rId5" Type="http://schemas.openxmlformats.org/officeDocument/2006/relationships/image" Target="../media/image39.jpeg"/><Relationship Id="rId4" Type="http://schemas.openxmlformats.org/officeDocument/2006/relationships/hyperlink" Target="mailto:dorpropertytaxeducation@dor.wa.gov"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mailto:rikkib@dor.wa.gov" TargetMode="External"/><Relationship Id="rId2" Type="http://schemas.openxmlformats.org/officeDocument/2006/relationships/notesSlide" Target="../notesSlides/notesSlide119.xml"/><Relationship Id="rId1" Type="http://schemas.openxmlformats.org/officeDocument/2006/relationships/slideLayout" Target="../slideLayouts/slideLayout16.xml"/><Relationship Id="rId4" Type="http://schemas.openxmlformats.org/officeDocument/2006/relationships/hyperlink" Target="mailto:dianab@dor.wa.gov"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87.xml"/><Relationship Id="rId5" Type="http://schemas.openxmlformats.org/officeDocument/2006/relationships/image" Target="../media/image47.png"/><Relationship Id="rId4" Type="http://schemas.openxmlformats.org/officeDocument/2006/relationships/hyperlink" Target="https://www.flickr.com/photos/philscoville/254403756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8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mailto:MelissaO@dor.wa.gov"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hyperlink" Target="https://ar.wikipedia.org/wiki/%D9%81%D9%82%D9%87_%D8%A7%D9%84%D9%82%D8%B6%D8%A7%D8%A1"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hyperlink" Target="https://creativecommons.org/licenses/by/3.0/" TargetMode="External"/><Relationship Id="rId4" Type="http://schemas.openxmlformats.org/officeDocument/2006/relationships/hyperlink" Target="http://journalism.about.com/od/editing/tp/Editing-Exercises.ht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pp.leg.wa.gov/billsummary/?BillNumber=1106&amp;Year=2025&amp;Initiative=false"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app.leg.wa.gov/BillSummary/?BillNumber=5445&amp;Year=2025&amp;Initiative=false" TargetMode="External"/><Relationship Id="rId5" Type="http://schemas.openxmlformats.org/officeDocument/2006/relationships/hyperlink" Target="https://app.leg.wa.gov/BillSummary/?BillNumber=1261&amp;Year=2025&amp;Initiative=false" TargetMode="External"/><Relationship Id="rId4" Type="http://schemas.openxmlformats.org/officeDocument/2006/relationships/hyperlink" Target="https://app.leg.wa.gov/BillSummary/?BillNumber=5529&amp;Year=2025&amp;Initiative=fals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6.xml"/><Relationship Id="rId1" Type="http://schemas.openxmlformats.org/officeDocument/2006/relationships/slideLayout" Target="../slideLayouts/slideLayout86.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hyperlink" Target="https://pxhere.com/en/photo/1447017" TargetMode="Externa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7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8.xml"/><Relationship Id="rId1" Type="http://schemas.openxmlformats.org/officeDocument/2006/relationships/slideLayout" Target="../slideLayouts/slideLayout88.xml"/><Relationship Id="rId4" Type="http://schemas.openxmlformats.org/officeDocument/2006/relationships/hyperlink" Target="https://www.flickr.com/photos/theeerin/145287882"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86.xml"/><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hyperlink" Target="https://iframe.dacast.com/vod/b280e90764fc353782d89dd6cba9d80b/66716be1-aa87-4b83-9328-840d34cb78e3" TargetMode="External"/><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87.xml"/><Relationship Id="rId4" Type="http://schemas.openxmlformats.org/officeDocument/2006/relationships/hyperlink" Target="https://app.leg.wa.gov/RCW/default.aspx?cite=84.40.030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8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8.xml"/><Relationship Id="rId1" Type="http://schemas.openxmlformats.org/officeDocument/2006/relationships/video" Target="https://www.youtube.com/embed/V1TQzFhn2Hs?feature=oembed" TargetMode="External"/><Relationship Id="rId4" Type="http://schemas.openxmlformats.org/officeDocument/2006/relationships/image" Target="../media/image74.jpeg"/></Relationships>
</file>

<file path=ppt/slides/_rels/slide5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6.xml"/><Relationship Id="rId1" Type="http://schemas.openxmlformats.org/officeDocument/2006/relationships/slideLayout" Target="../slideLayouts/slideLayout88.xml"/><Relationship Id="rId4" Type="http://schemas.openxmlformats.org/officeDocument/2006/relationships/hyperlink" Target="https://www.flickr.com/photos/81894496@N06/15896297412"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3" Type="http://schemas.openxmlformats.org/officeDocument/2006/relationships/hyperlink" Target="https://dor.wa.gov/forms-publications/forms-subject/property-tax-forms" TargetMode="External"/><Relationship Id="rId2" Type="http://schemas.openxmlformats.org/officeDocument/2006/relationships/notesSlide" Target="../notesSlides/notesSlide58.xml"/><Relationship Id="rId1" Type="http://schemas.openxmlformats.org/officeDocument/2006/relationships/slideLayout" Target="../slideLayouts/slideLayout79.xml"/><Relationship Id="rId4" Type="http://schemas.openxmlformats.org/officeDocument/2006/relationships/hyperlink" Target="https://iframe.dacast.com/vod/b280e90764fc353782d89dd6cba9d80b/66716be1-aa87-4b83-9328-840d34cb78e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2.xml"/><Relationship Id="rId1" Type="http://schemas.openxmlformats.org/officeDocument/2006/relationships/slideLayout" Target="../slideLayouts/slideLayout9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www.alchemyofchange.net/fairness/" TargetMode="External"/><Relationship Id="rId5" Type="http://schemas.openxmlformats.org/officeDocument/2006/relationships/image" Target="../media/image41.jpg"/><Relationship Id="rId4" Type="http://schemas.openxmlformats.org/officeDocument/2006/relationships/image" Target="../media/image40.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hyperlink" Target="https://app.leg.wa.gov/WAc/default.aspx?cite=458-14-015" TargetMode="External"/><Relationship Id="rId2" Type="http://schemas.openxmlformats.org/officeDocument/2006/relationships/notesSlide" Target="../notesSlides/notesSlide71.xml"/><Relationship Id="rId1" Type="http://schemas.openxmlformats.org/officeDocument/2006/relationships/slideLayout" Target="../slideLayouts/slideLayout95.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9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0.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95.xml"/><Relationship Id="rId5" Type="http://schemas.openxmlformats.org/officeDocument/2006/relationships/image" Target="../media/image92.jpeg"/><Relationship Id="rId4" Type="http://schemas.openxmlformats.org/officeDocument/2006/relationships/image" Target="../media/image90.jpeg"/></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6.xml"/><Relationship Id="rId1" Type="http://schemas.openxmlformats.org/officeDocument/2006/relationships/slideLayout" Target="../slideLayouts/slideLayout10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hyperlink" Target="http://app.leg.wa.gov/RCW/default.aspx?cite=84.40.030" TargetMode="External"/><Relationship Id="rId7"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95.xml"/><Relationship Id="rId6" Type="http://schemas.openxmlformats.org/officeDocument/2006/relationships/hyperlink" Target="https://app.leg.wa.gov/wac/default.aspx?cite=458-14-087" TargetMode="External"/><Relationship Id="rId5" Type="http://schemas.openxmlformats.org/officeDocument/2006/relationships/hyperlink" Target="https://apps.leg.wa.gov/WAC/default.aspx?cite=458-14-066" TargetMode="External"/><Relationship Id="rId4" Type="http://schemas.openxmlformats.org/officeDocument/2006/relationships/hyperlink" Target="http://app.leg.wa.gov/RCW/default.aspx?cite=84.48.15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hyperlink" Target="https://oah.wa.gov/Portals/0/Content%20Area%20Documents/Code%20of%20Ethics.pdf" TargetMode="External"/><Relationship Id="rId2" Type="http://schemas.openxmlformats.org/officeDocument/2006/relationships/notesSlide" Target="../notesSlides/notesSlide94.xml"/><Relationship Id="rId1" Type="http://schemas.openxmlformats.org/officeDocument/2006/relationships/slideLayout" Target="../slideLayouts/slideLayout9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89CD662-FDE9-D0C7-7D9C-53701E2B37D4}"/>
              </a:ext>
            </a:extLst>
          </p:cNvPr>
          <p:cNvSpPr>
            <a:spLocks noGrp="1"/>
          </p:cNvSpPr>
          <p:nvPr>
            <p:ph type="ctrTitle"/>
          </p:nvPr>
        </p:nvSpPr>
        <p:spPr>
          <a:xfrm>
            <a:off x="1879480" y="2263667"/>
            <a:ext cx="5248228" cy="1790700"/>
          </a:xfrm>
        </p:spPr>
        <p:txBody>
          <a:bodyPr/>
          <a:lstStyle/>
          <a:p>
            <a:r>
              <a:rPr lang="en-US" dirty="0"/>
              <a:t>Board of Equalization Training</a:t>
            </a:r>
          </a:p>
        </p:txBody>
      </p:sp>
      <p:sp>
        <p:nvSpPr>
          <p:cNvPr id="14" name="Subtitle 13">
            <a:extLst>
              <a:ext uri="{FF2B5EF4-FFF2-40B4-BE49-F238E27FC236}">
                <a16:creationId xmlns:a16="http://schemas.microsoft.com/office/drawing/2014/main" id="{33610646-D8BA-9035-EB98-08E9BDCB2034}"/>
              </a:ext>
            </a:extLst>
          </p:cNvPr>
          <p:cNvSpPr>
            <a:spLocks noGrp="1"/>
          </p:cNvSpPr>
          <p:nvPr>
            <p:ph type="subTitle" idx="1"/>
          </p:nvPr>
        </p:nvSpPr>
        <p:spPr>
          <a:xfrm>
            <a:off x="1990774" y="4384222"/>
            <a:ext cx="5248227" cy="1102178"/>
          </a:xfrm>
        </p:spPr>
        <p:txBody>
          <a:bodyPr>
            <a:normAutofit/>
          </a:bodyPr>
          <a:lstStyle/>
          <a:p>
            <a:r>
              <a:rPr lang="en-US" sz="1800" dirty="0"/>
              <a:t>2025 – New Members &amp; Clerks</a:t>
            </a:r>
          </a:p>
        </p:txBody>
      </p:sp>
      <p:sp>
        <p:nvSpPr>
          <p:cNvPr id="15" name="Text Placeholder 14">
            <a:extLst>
              <a:ext uri="{FF2B5EF4-FFF2-40B4-BE49-F238E27FC236}">
                <a16:creationId xmlns:a16="http://schemas.microsoft.com/office/drawing/2014/main" id="{6ADF5780-B0C7-D93C-5EAF-474CE5CD83F7}"/>
              </a:ext>
            </a:extLst>
          </p:cNvPr>
          <p:cNvSpPr>
            <a:spLocks noGrp="1"/>
          </p:cNvSpPr>
          <p:nvPr>
            <p:ph type="body" sz="quarter" idx="12"/>
          </p:nvPr>
        </p:nvSpPr>
        <p:spPr>
          <a:xfrm>
            <a:off x="1879480" y="5378491"/>
            <a:ext cx="5248226" cy="367079"/>
          </a:xfrm>
        </p:spPr>
        <p:txBody>
          <a:bodyPr>
            <a:noAutofit/>
          </a:bodyPr>
          <a:lstStyle/>
          <a:p>
            <a:r>
              <a:rPr lang="en-US" sz="1400" dirty="0"/>
              <a:t>Presented by  Rikki Bland et all</a:t>
            </a:r>
          </a:p>
          <a:p>
            <a:r>
              <a:rPr lang="en-US" sz="1400" dirty="0"/>
              <a:t>June 3-4, 2025</a:t>
            </a:r>
          </a:p>
        </p:txBody>
      </p:sp>
      <p:pic>
        <p:nvPicPr>
          <p:cNvPr id="11" name="Picture Placeholder 10">
            <a:extLst>
              <a:ext uri="{FF2B5EF4-FFF2-40B4-BE49-F238E27FC236}">
                <a16:creationId xmlns:a16="http://schemas.microsoft.com/office/drawing/2014/main" id="{71802CD9-7026-100D-7F87-1FCBEBD5915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1320" r="31320"/>
          <a:stretch/>
        </p:blipFill>
        <p:spPr>
          <a:xfrm>
            <a:off x="8325852" y="0"/>
            <a:ext cx="3866147" cy="6858000"/>
          </a:xfrm>
        </p:spPr>
      </p:pic>
    </p:spTree>
    <p:extLst>
      <p:ext uri="{BB962C8B-B14F-4D97-AF65-F5344CB8AC3E}">
        <p14:creationId xmlns:p14="http://schemas.microsoft.com/office/powerpoint/2010/main" val="737657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2177A-9DE3-4240-DC4A-49D18243114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09FC4FC-9B58-4322-65D7-A3176637682A}"/>
              </a:ext>
            </a:extLst>
          </p:cNvPr>
          <p:cNvSpPr>
            <a:spLocks noGrp="1"/>
          </p:cNvSpPr>
          <p:nvPr>
            <p:ph type="body" sz="quarter" idx="14"/>
          </p:nvPr>
        </p:nvSpPr>
        <p:spPr>
          <a:xfrm>
            <a:off x="4959182" y="679452"/>
            <a:ext cx="6627983" cy="911225"/>
          </a:xfrm>
        </p:spPr>
        <p:txBody>
          <a:bodyPr>
            <a:normAutofit/>
          </a:bodyPr>
          <a:lstStyle/>
          <a:p>
            <a:r>
              <a:rPr lang="en-US" dirty="0"/>
              <a:t>What is it &amp; why is it important?</a:t>
            </a:r>
          </a:p>
        </p:txBody>
      </p:sp>
      <p:sp>
        <p:nvSpPr>
          <p:cNvPr id="9" name="Text Placeholder 8">
            <a:extLst>
              <a:ext uri="{FF2B5EF4-FFF2-40B4-BE49-F238E27FC236}">
                <a16:creationId xmlns:a16="http://schemas.microsoft.com/office/drawing/2014/main" id="{E8E22ADE-930B-8E58-6E66-4B8DA3C08BAC}"/>
              </a:ext>
            </a:extLst>
          </p:cNvPr>
          <p:cNvSpPr>
            <a:spLocks noGrp="1"/>
          </p:cNvSpPr>
          <p:nvPr>
            <p:ph type="body" sz="quarter" idx="15"/>
          </p:nvPr>
        </p:nvSpPr>
        <p:spPr>
          <a:xfrm>
            <a:off x="4959182" y="1728788"/>
            <a:ext cx="6627983" cy="4449762"/>
          </a:xfrm>
        </p:spPr>
        <p:txBody>
          <a:bodyPr>
            <a:normAutofit/>
          </a:bodyPr>
          <a:lstStyle/>
          <a:p>
            <a:pPr marL="0" indent="0">
              <a:buNone/>
            </a:pPr>
            <a:r>
              <a:rPr lang="en-US" sz="2000" dirty="0"/>
              <a:t>Key Elements:</a:t>
            </a:r>
          </a:p>
          <a:p>
            <a:pPr marL="342900" indent="-342900">
              <a:buFont typeface="+mj-lt"/>
              <a:buAutoNum type="arabicPeriod"/>
            </a:pPr>
            <a:r>
              <a:rPr lang="en-US" sz="2000" dirty="0"/>
              <a:t>Notice: Of the hearing.</a:t>
            </a:r>
          </a:p>
          <a:p>
            <a:pPr marL="342900" indent="-342900">
              <a:buFont typeface="+mj-lt"/>
              <a:buAutoNum type="arabicPeriod"/>
            </a:pPr>
            <a:r>
              <a:rPr lang="en-US" sz="2000" dirty="0"/>
              <a:t>Right to Know Claims: Each party should be aware of what has been submitted to the board.</a:t>
            </a:r>
          </a:p>
          <a:p>
            <a:pPr marL="342900" indent="-342900">
              <a:buFont typeface="+mj-lt"/>
              <a:buAutoNum type="arabicPeriod"/>
            </a:pPr>
            <a:r>
              <a:rPr lang="en-US" sz="2000" dirty="0"/>
              <a:t>Opportunity to Be Heard: To appear and present evidence.</a:t>
            </a:r>
          </a:p>
          <a:p>
            <a:pPr marL="342900" indent="-342900">
              <a:buFont typeface="+mj-lt"/>
              <a:buAutoNum type="arabicPeriod"/>
            </a:pPr>
            <a:r>
              <a:rPr lang="en-US" sz="2000" dirty="0"/>
              <a:t>Reasonable Time: To prepare one’s case.</a:t>
            </a:r>
          </a:p>
          <a:p>
            <a:pPr marL="342900" indent="-342900">
              <a:buFont typeface="+mj-lt"/>
              <a:buAutoNum type="arabicPeriod"/>
            </a:pPr>
            <a:r>
              <a:rPr lang="en-US" sz="2000" dirty="0"/>
              <a:t>Orderly Proceeding: A structured process.</a:t>
            </a:r>
          </a:p>
          <a:p>
            <a:pPr marL="342900" indent="-342900">
              <a:buFont typeface="+mj-lt"/>
              <a:buAutoNum type="arabicPeriod"/>
            </a:pPr>
            <a:r>
              <a:rPr lang="en-US" sz="2000" dirty="0"/>
              <a:t>Right to Cross-Examine: And present rebuttal evidence.</a:t>
            </a:r>
          </a:p>
          <a:p>
            <a:pPr marL="342900" indent="-342900">
              <a:buFont typeface="+mj-lt"/>
              <a:buAutoNum type="arabicPeriod"/>
            </a:pPr>
            <a:r>
              <a:rPr lang="en-US" sz="2000" dirty="0"/>
              <a:t>Impartial Tribunal: The board must remain unbiased.</a:t>
            </a:r>
          </a:p>
          <a:p>
            <a:pPr marL="342900" indent="-342900">
              <a:buFont typeface="+mj-lt"/>
              <a:buAutoNum type="arabicPeriod"/>
            </a:pPr>
            <a:r>
              <a:rPr lang="en-US" sz="2000" dirty="0"/>
              <a:t>Reasoned Decision: The decision must be based on facts and law.</a:t>
            </a:r>
          </a:p>
        </p:txBody>
      </p:sp>
      <p:sp>
        <p:nvSpPr>
          <p:cNvPr id="5" name="Text Placeholder 4">
            <a:extLst>
              <a:ext uri="{FF2B5EF4-FFF2-40B4-BE49-F238E27FC236}">
                <a16:creationId xmlns:a16="http://schemas.microsoft.com/office/drawing/2014/main" id="{E6E176F7-6F34-BA4F-0028-4DA6EC2971D2}"/>
              </a:ext>
            </a:extLst>
          </p:cNvPr>
          <p:cNvSpPr>
            <a:spLocks noGrp="1"/>
          </p:cNvSpPr>
          <p:nvPr>
            <p:ph type="body" sz="quarter" idx="16"/>
          </p:nvPr>
        </p:nvSpPr>
        <p:spPr/>
        <p:txBody>
          <a:bodyPr/>
          <a:lstStyle/>
          <a:p>
            <a:r>
              <a:rPr lang="en-US" sz="1500" b="1" spc="225" dirty="0">
                <a:solidFill>
                  <a:srgbClr val="C9DFF6"/>
                </a:solidFill>
                <a:latin typeface="+mn-lt"/>
                <a:ea typeface="+mn-ea"/>
                <a:cs typeface="+mn-cs"/>
              </a:rPr>
              <a:t>Due Process</a:t>
            </a:r>
            <a:endParaRPr lang="en-US" dirty="0"/>
          </a:p>
        </p:txBody>
      </p:sp>
      <p:pic>
        <p:nvPicPr>
          <p:cNvPr id="7" name="Picture Placeholder 6">
            <a:extLst>
              <a:ext uri="{FF2B5EF4-FFF2-40B4-BE49-F238E27FC236}">
                <a16:creationId xmlns:a16="http://schemas.microsoft.com/office/drawing/2014/main" id="{19979FFC-BB5E-6CB7-646E-3990C65BA10C}"/>
              </a:ext>
              <a:ext uri="{C183D7F6-B498-43B3-948B-1728B52AA6E4}">
                <adec:decorative xmlns:adec="http://schemas.microsoft.com/office/drawing/2017/decorative" val="1"/>
              </a:ext>
            </a:extLst>
          </p:cNvPr>
          <p:cNvPicPr>
            <a:picLocks noGrp="1"/>
          </p:cNvPicPr>
          <p:nvPr>
            <p:ph type="pic" sz="quarter" idx="13"/>
          </p:nvPr>
        </p:nvPicPr>
        <p:blipFill rotWithShape="1">
          <a:blip r:embed="rId3">
            <a:extLst>
              <a:ext uri="{28A0092B-C50C-407E-A947-70E740481C1C}">
                <a14:useLocalDpi xmlns:a14="http://schemas.microsoft.com/office/drawing/2010/main" val="0"/>
              </a:ext>
            </a:extLst>
          </a:blip>
          <a:srcRect l="33418" r="33418"/>
          <a:stretch/>
        </p:blipFill>
        <p:spPr>
          <a:xfrm>
            <a:off x="1972592" y="679450"/>
            <a:ext cx="2743200" cy="5499100"/>
          </a:xfrm>
        </p:spPr>
      </p:pic>
    </p:spTree>
    <p:extLst>
      <p:ext uri="{BB962C8B-B14F-4D97-AF65-F5344CB8AC3E}">
        <p14:creationId xmlns:p14="http://schemas.microsoft.com/office/powerpoint/2010/main" val="313633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6"/>
                </a:solidFill>
              </a:rPr>
              <a:t>Before the Hearing</a:t>
            </a:r>
          </a:p>
        </p:txBody>
      </p:sp>
      <p:sp>
        <p:nvSpPr>
          <p:cNvPr id="3" name="Content Placeholder 2"/>
          <p:cNvSpPr>
            <a:spLocks noGrp="1"/>
          </p:cNvSpPr>
          <p:nvPr>
            <p:ph idx="1"/>
          </p:nvPr>
        </p:nvSpPr>
        <p:spPr>
          <a:xfrm>
            <a:off x="677334" y="1579564"/>
            <a:ext cx="8596668" cy="3880773"/>
          </a:xfrm>
        </p:spPr>
        <p:txBody>
          <a:bodyPr/>
          <a:lstStyle/>
          <a:p>
            <a:r>
              <a:rPr lang="en-US"/>
              <a:t>Review the file if possible</a:t>
            </a:r>
          </a:p>
          <a:p>
            <a:r>
              <a:rPr lang="en-US"/>
              <a:t>Review the laws/rules if necessary</a:t>
            </a:r>
          </a:p>
          <a:p>
            <a:r>
              <a:rPr lang="en-US"/>
              <a:t>Make notes about issues/questions</a:t>
            </a:r>
          </a:p>
          <a:p>
            <a:r>
              <a:rPr lang="en-US"/>
              <a:t>OK to discuss (mind the OPMA), but don’t pre-judge</a:t>
            </a:r>
          </a:p>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538" y="3814288"/>
            <a:ext cx="6609464" cy="2107686"/>
          </a:xfrm>
          <a:prstGeom prst="rect">
            <a:avLst/>
          </a:prstGeom>
        </p:spPr>
      </p:pic>
    </p:spTree>
    <p:extLst>
      <p:ext uri="{BB962C8B-B14F-4D97-AF65-F5344CB8AC3E}">
        <p14:creationId xmlns:p14="http://schemas.microsoft.com/office/powerpoint/2010/main" val="225967010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6"/>
                </a:solidFill>
              </a:rPr>
              <a:t>During the Hearing</a:t>
            </a:r>
          </a:p>
        </p:txBody>
      </p:sp>
      <p:sp>
        <p:nvSpPr>
          <p:cNvPr id="3" name="Content Placeholder 2"/>
          <p:cNvSpPr>
            <a:spLocks noGrp="1"/>
          </p:cNvSpPr>
          <p:nvPr>
            <p:ph idx="1"/>
          </p:nvPr>
        </p:nvSpPr>
        <p:spPr>
          <a:xfrm>
            <a:off x="677335" y="1712914"/>
            <a:ext cx="4367632" cy="3880773"/>
          </a:xfrm>
        </p:spPr>
        <p:txBody>
          <a:bodyPr/>
          <a:lstStyle/>
          <a:p>
            <a:pPr marL="0" indent="0">
              <a:buNone/>
            </a:pPr>
            <a:r>
              <a:rPr lang="en-US" dirty="0"/>
              <a:t>Due Process: ensure an orderly proceeding that is fair</a:t>
            </a:r>
          </a:p>
          <a:p>
            <a:r>
              <a:rPr lang="en-US" dirty="0"/>
              <a:t>Allow enough time</a:t>
            </a:r>
          </a:p>
          <a:p>
            <a:r>
              <a:rPr lang="en-US" dirty="0"/>
              <a:t>Be flexible whenever you can</a:t>
            </a:r>
          </a:p>
          <a:p>
            <a:r>
              <a:rPr lang="en-US" dirty="0"/>
              <a:t>Expect the unexpected issue</a:t>
            </a:r>
          </a:p>
          <a:p>
            <a:r>
              <a:rPr lang="en-US" dirty="0"/>
              <a:t>Manage the hearing</a:t>
            </a:r>
          </a:p>
          <a:p>
            <a:r>
              <a:rPr lang="en-US" dirty="0"/>
              <a:t>Get enough facts to decide </a:t>
            </a:r>
            <a:br>
              <a:rPr lang="en-US" dirty="0"/>
            </a:br>
            <a:r>
              <a:rPr lang="en-US" dirty="0"/>
              <a:t>the issue</a:t>
            </a:r>
          </a:p>
          <a:p>
            <a:endParaRPr lang="en-US" dirty="0"/>
          </a:p>
        </p:txBody>
      </p:sp>
      <p:pic>
        <p:nvPicPr>
          <p:cNvPr id="2050" name="Picture 2" descr="funny courtroom quotes - Bing Images | Law school humor, Lawyer humor,  Lawyer jokes"/>
          <p:cNvPicPr>
            <a:picLocks noChangeAspect="1" noChangeArrowheads="1"/>
          </p:cNvPicPr>
          <p:nvPr/>
        </p:nvPicPr>
        <p:blipFill>
          <a:blip r:embed="rId3">
            <a:extLst>
              <a:ext uri="{28A0092B-C50C-407E-A947-70E740481C1C}">
                <a14:useLocalDpi xmlns:a14="http://schemas.microsoft.com/office/drawing/2010/main" val="0"/>
              </a:ext>
            </a:extLst>
          </a:blip>
          <a:srcRect r="9295"/>
          <a:stretch>
            <a:fillRect/>
          </a:stretch>
        </p:blipFill>
        <p:spPr bwMode="auto">
          <a:xfrm>
            <a:off x="4754080" y="1372200"/>
            <a:ext cx="4519922" cy="498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87648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6"/>
                </a:solidFill>
              </a:rPr>
              <a:t>As the Hearing continues</a:t>
            </a:r>
          </a:p>
        </p:txBody>
      </p:sp>
      <p:pic>
        <p:nvPicPr>
          <p:cNvPr id="3074" name="Picture 2" descr="The Court will allow the cape but will draw the line at the wind machine.&quot;  - New Yorker Cartoon' Premium Giclee Print - Drew Dernavich | Art.com"/>
          <p:cNvPicPr>
            <a:picLocks noChangeAspect="1" noChangeArrowheads="1"/>
          </p:cNvPicPr>
          <p:nvPr/>
        </p:nvPicPr>
        <p:blipFill>
          <a:blip r:embed="rId3">
            <a:extLst>
              <a:ext uri="{28A0092B-C50C-407E-A947-70E740481C1C}">
                <a14:useLocalDpi xmlns:a14="http://schemas.microsoft.com/office/drawing/2010/main" val="0"/>
              </a:ext>
            </a:extLst>
          </a:blip>
          <a:srcRect l="1577" t="6654" b="6711"/>
          <a:stretch>
            <a:fillRect/>
          </a:stretch>
        </p:blipFill>
        <p:spPr bwMode="auto">
          <a:xfrm>
            <a:off x="5729559" y="2402122"/>
            <a:ext cx="5882735" cy="43507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7229" y="1494359"/>
            <a:ext cx="8864231" cy="3880773"/>
          </a:xfrm>
        </p:spPr>
        <p:txBody>
          <a:bodyPr>
            <a:normAutofit/>
          </a:bodyPr>
          <a:lstStyle/>
          <a:p>
            <a:pPr marL="0" indent="0">
              <a:buNone/>
            </a:pPr>
            <a:r>
              <a:rPr lang="en-US" sz="2000" dirty="0"/>
              <a:t>Due process – allow parties the opportunity to be heard</a:t>
            </a:r>
          </a:p>
          <a:p>
            <a:r>
              <a:rPr lang="en-US" sz="2000" dirty="0"/>
              <a:t>Allow the appellant to express their case, but not to vent to excess;</a:t>
            </a:r>
          </a:p>
          <a:p>
            <a:r>
              <a:rPr lang="en-US" sz="2000" dirty="0"/>
              <a:t>Minimize exchanges between the parties, remind them to address &amp; convince you (i.e., please address the board);</a:t>
            </a:r>
          </a:p>
          <a:p>
            <a:r>
              <a:rPr lang="en-US" sz="2000" dirty="0"/>
              <a:t>Make sure each party has made their best points;</a:t>
            </a:r>
          </a:p>
          <a:p>
            <a:r>
              <a:rPr lang="en-US" sz="2000" dirty="0"/>
              <a:t>Disclose any personal knowledge that you use;</a:t>
            </a:r>
          </a:p>
          <a:p>
            <a:r>
              <a:rPr lang="en-US" sz="2000" dirty="0"/>
              <a:t>Use appropriate body language.</a:t>
            </a:r>
          </a:p>
        </p:txBody>
      </p:sp>
    </p:spTree>
    <p:extLst>
      <p:ext uri="{BB962C8B-B14F-4D97-AF65-F5344CB8AC3E}">
        <p14:creationId xmlns:p14="http://schemas.microsoft.com/office/powerpoint/2010/main" val="118559110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6"/>
                </a:solidFill>
              </a:rPr>
              <a:t>After the Hearing:</a:t>
            </a:r>
          </a:p>
        </p:txBody>
      </p:sp>
      <p:sp>
        <p:nvSpPr>
          <p:cNvPr id="3" name="Content Placeholder 2"/>
          <p:cNvSpPr>
            <a:spLocks noGrp="1"/>
          </p:cNvSpPr>
          <p:nvPr>
            <p:ph idx="1"/>
          </p:nvPr>
        </p:nvSpPr>
        <p:spPr>
          <a:xfrm>
            <a:off x="677334" y="1722439"/>
            <a:ext cx="8596668" cy="3880773"/>
          </a:xfrm>
        </p:spPr>
        <p:txBody>
          <a:bodyPr/>
          <a:lstStyle/>
          <a:p>
            <a:r>
              <a:rPr lang="en-US" dirty="0"/>
              <a:t>If more information is needed, call both parties back into the hearing (burden of proof remains on the taxpayer). </a:t>
            </a:r>
            <a:r>
              <a:rPr lang="en-US" i="1" dirty="0"/>
              <a:t>See</a:t>
            </a:r>
            <a:r>
              <a:rPr lang="en-US" dirty="0"/>
              <a:t> WAC 458-14-160(1) (extensions of time).</a:t>
            </a:r>
          </a:p>
          <a:p>
            <a:r>
              <a:rPr lang="en-US" dirty="0"/>
              <a:t>Put your notes in order as soon as possible after the hearing so that you don’t forget what you’ve heard.  </a:t>
            </a:r>
          </a:p>
          <a:p>
            <a:r>
              <a:rPr lang="en-US" dirty="0"/>
              <a:t>Write a board order that explains the </a:t>
            </a:r>
            <a:br>
              <a:rPr lang="en-US" dirty="0"/>
            </a:br>
            <a:r>
              <a:rPr lang="en-US" dirty="0"/>
              <a:t>decision and how it was made. </a:t>
            </a:r>
            <a:br>
              <a:rPr lang="en-US" dirty="0"/>
            </a:br>
            <a:r>
              <a:rPr lang="en-US" i="1" dirty="0"/>
              <a:t>See also </a:t>
            </a:r>
            <a:r>
              <a:rPr lang="en-US" dirty="0"/>
              <a:t>WAC 458-14-116 </a:t>
            </a:r>
            <a:br>
              <a:rPr lang="en-US" dirty="0"/>
            </a:br>
            <a:r>
              <a:rPr lang="en-US" dirty="0"/>
              <a:t>(form of the order).</a:t>
            </a:r>
          </a:p>
          <a:p>
            <a:endParaRPr lang="en-US" dirty="0"/>
          </a:p>
          <a:p>
            <a:endParaRPr lang="en-US" dirty="0"/>
          </a:p>
        </p:txBody>
      </p:sp>
      <p:sp>
        <p:nvSpPr>
          <p:cNvPr id="5" name="AutoShape 2" descr="New Yorker Cartoonists Pick Their Favorite Cartoons | The New York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cs typeface="Arial"/>
            </a:endParaRPr>
          </a:p>
        </p:txBody>
      </p:sp>
      <p:sp>
        <p:nvSpPr>
          <p:cNvPr id="6" name="AutoShape 4" descr="New Yorker Cartoonists Pick Their Favorite Cartoons | The New Yorker"/>
          <p:cNvSpPr>
            <a:spLocks noChangeAspect="1" noChangeArrowheads="1"/>
          </p:cNvSpPr>
          <p:nvPr/>
        </p:nvSpPr>
        <p:spPr bwMode="auto">
          <a:xfrm>
            <a:off x="307974" y="7937"/>
            <a:ext cx="3066557" cy="30665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cs typeface="Arial"/>
            </a:endParaRPr>
          </a:p>
        </p:txBody>
      </p:sp>
      <p:pic>
        <p:nvPicPr>
          <p:cNvPr id="7" name="Picture 6" descr="C:\Users\KatAda.100\AppData\Local\Microsoft\Windows\INetCache\Content.MSO\F3461C07.tmp"/>
          <p:cNvPicPr/>
          <p:nvPr/>
        </p:nvPicPr>
        <p:blipFill>
          <a:blip r:embed="rId3">
            <a:extLst>
              <a:ext uri="{28A0092B-C50C-407E-A947-70E740481C1C}">
                <a14:useLocalDpi xmlns:a14="http://schemas.microsoft.com/office/drawing/2010/main" val="0"/>
              </a:ext>
            </a:extLst>
          </a:blip>
          <a:stretch>
            <a:fillRect/>
          </a:stretch>
        </p:blipFill>
        <p:spPr bwMode="auto">
          <a:xfrm>
            <a:off x="5570771" y="3370014"/>
            <a:ext cx="3520219" cy="3163308"/>
          </a:xfrm>
          <a:prstGeom prst="rect">
            <a:avLst/>
          </a:prstGeom>
          <a:noFill/>
          <a:ln>
            <a:noFill/>
          </a:ln>
        </p:spPr>
      </p:pic>
    </p:spTree>
    <p:extLst>
      <p:ext uri="{BB962C8B-B14F-4D97-AF65-F5344CB8AC3E}">
        <p14:creationId xmlns:p14="http://schemas.microsoft.com/office/powerpoint/2010/main" val="13481767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073" y="842803"/>
            <a:ext cx="2807078" cy="2726510"/>
          </a:xfrm>
        </p:spPr>
        <p:txBody>
          <a:bodyPr>
            <a:normAutofit/>
          </a:bodyPr>
          <a:lstStyle/>
          <a:p>
            <a:pPr algn="ctr"/>
            <a:r>
              <a:rPr lang="en-US" b="1">
                <a:solidFill>
                  <a:schemeClr val="accent6">
                    <a:lumMod val="50000"/>
                  </a:schemeClr>
                </a:solidFill>
              </a:rPr>
              <a:t>Laws and Rules </a:t>
            </a:r>
            <a:br>
              <a:rPr lang="en-US" b="1">
                <a:solidFill>
                  <a:schemeClr val="accent6">
                    <a:lumMod val="50000"/>
                  </a:schemeClr>
                </a:solidFill>
              </a:rPr>
            </a:br>
            <a:br>
              <a:rPr lang="en-US" b="1">
                <a:solidFill>
                  <a:schemeClr val="accent6">
                    <a:lumMod val="50000"/>
                  </a:schemeClr>
                </a:solidFill>
              </a:rPr>
            </a:br>
            <a:endParaRPr lang="en-US">
              <a:solidFill>
                <a:schemeClr val="accent6">
                  <a:lumMod val="5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151" y="1719721"/>
            <a:ext cx="4017264" cy="4440936"/>
          </a:xfrm>
          <a:prstGeom prst="rect">
            <a:avLst/>
          </a:prstGeom>
        </p:spPr>
      </p:pic>
    </p:spTree>
    <p:extLst>
      <p:ext uri="{BB962C8B-B14F-4D97-AF65-F5344CB8AC3E}">
        <p14:creationId xmlns:p14="http://schemas.microsoft.com/office/powerpoint/2010/main" val="22726828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0515600" cy="817879"/>
          </a:xfrm>
        </p:spPr>
        <p:txBody>
          <a:bodyPr>
            <a:normAutofit/>
          </a:bodyPr>
          <a:lstStyle/>
          <a:p>
            <a:r>
              <a:rPr lang="en-US" b="1" dirty="0"/>
              <a:t>Different types of law </a:t>
            </a:r>
          </a:p>
        </p:txBody>
      </p:sp>
      <p:graphicFrame>
        <p:nvGraphicFramePr>
          <p:cNvPr id="4" name="Table 3"/>
          <p:cNvGraphicFramePr>
            <a:graphicFrameLocks noGrp="1"/>
          </p:cNvGraphicFramePr>
          <p:nvPr/>
        </p:nvGraphicFramePr>
        <p:xfrm>
          <a:off x="0" y="817877"/>
          <a:ext cx="12192000" cy="6163736"/>
        </p:xfrm>
        <a:graphic>
          <a:graphicData uri="http://schemas.openxmlformats.org/drawingml/2006/table">
            <a:tbl>
              <a:tblPr firstRow="1" bandRow="1">
                <a:tableStyleId>{5C22544A-7EE6-4342-B048-85BDC9FD1C3A}</a:tableStyleId>
              </a:tblPr>
              <a:tblGrid>
                <a:gridCol w="1608667">
                  <a:extLst>
                    <a:ext uri="{9D8B030D-6E8A-4147-A177-3AD203B41FA5}">
                      <a16:colId xmlns:a16="http://schemas.microsoft.com/office/drawing/2014/main" val="1745962253"/>
                    </a:ext>
                  </a:extLst>
                </a:gridCol>
                <a:gridCol w="2353733">
                  <a:extLst>
                    <a:ext uri="{9D8B030D-6E8A-4147-A177-3AD203B41FA5}">
                      <a16:colId xmlns:a16="http://schemas.microsoft.com/office/drawing/2014/main" val="4027020993"/>
                    </a:ext>
                  </a:extLst>
                </a:gridCol>
                <a:gridCol w="3488267">
                  <a:extLst>
                    <a:ext uri="{9D8B030D-6E8A-4147-A177-3AD203B41FA5}">
                      <a16:colId xmlns:a16="http://schemas.microsoft.com/office/drawing/2014/main" val="1312177820"/>
                    </a:ext>
                  </a:extLst>
                </a:gridCol>
                <a:gridCol w="4741333">
                  <a:extLst>
                    <a:ext uri="{9D8B030D-6E8A-4147-A177-3AD203B41FA5}">
                      <a16:colId xmlns:a16="http://schemas.microsoft.com/office/drawing/2014/main" val="1571685654"/>
                    </a:ext>
                  </a:extLst>
                </a:gridCol>
              </a:tblGrid>
              <a:tr h="341496">
                <a:tc>
                  <a:txBody>
                    <a:bodyPr/>
                    <a:lstStyle/>
                    <a:p>
                      <a:r>
                        <a:rPr lang="en-US" dirty="0"/>
                        <a:t>Type of Law</a:t>
                      </a:r>
                    </a:p>
                  </a:txBody>
                  <a:tcPr/>
                </a:tc>
                <a:tc>
                  <a:txBody>
                    <a:bodyPr/>
                    <a:lstStyle/>
                    <a:p>
                      <a:r>
                        <a:rPr lang="en-US" dirty="0"/>
                        <a:t>Authority</a:t>
                      </a:r>
                    </a:p>
                  </a:txBody>
                  <a:tcPr/>
                </a:tc>
                <a:tc>
                  <a:txBody>
                    <a:bodyPr/>
                    <a:lstStyle/>
                    <a:p>
                      <a:r>
                        <a:rPr lang="en-US" dirty="0"/>
                        <a:t>Description</a:t>
                      </a:r>
                    </a:p>
                  </a:txBody>
                  <a:tcPr/>
                </a:tc>
                <a:tc>
                  <a:txBody>
                    <a:bodyPr/>
                    <a:lstStyle/>
                    <a:p>
                      <a:r>
                        <a:rPr lang="en-US" dirty="0"/>
                        <a:t>Relevant Examples</a:t>
                      </a:r>
                    </a:p>
                  </a:txBody>
                  <a:tcPr/>
                </a:tc>
                <a:extLst>
                  <a:ext uri="{0D108BD9-81ED-4DB2-BD59-A6C34878D82A}">
                    <a16:rowId xmlns:a16="http://schemas.microsoft.com/office/drawing/2014/main" val="3207888598"/>
                  </a:ext>
                </a:extLst>
              </a:tr>
              <a:tr h="853740">
                <a:tc>
                  <a:txBody>
                    <a:bodyPr/>
                    <a:lstStyle/>
                    <a:p>
                      <a:r>
                        <a:rPr lang="en-US" sz="1600" dirty="0"/>
                        <a:t>Constitutional Law</a:t>
                      </a:r>
                    </a:p>
                  </a:txBody>
                  <a:tcPr/>
                </a:tc>
                <a:tc>
                  <a:txBody>
                    <a:bodyPr/>
                    <a:lstStyle/>
                    <a:p>
                      <a:r>
                        <a:rPr lang="en-US" sz="1600" dirty="0"/>
                        <a:t>“The people”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Defines and/or limits</a:t>
                      </a:r>
                      <a:r>
                        <a:rPr lang="en-US" sz="1600" baseline="0" dirty="0"/>
                        <a:t> government’s power with respect to people.</a:t>
                      </a:r>
                      <a:endParaRPr lang="en-US" sz="1600" dirty="0"/>
                    </a:p>
                  </a:txBody>
                  <a:tcPr/>
                </a:tc>
                <a:tc>
                  <a:txBody>
                    <a:bodyPr/>
                    <a:lstStyle/>
                    <a:p>
                      <a:r>
                        <a:rPr lang="en-US" sz="1600" dirty="0"/>
                        <a:t>“Due</a:t>
                      </a:r>
                      <a:r>
                        <a:rPr lang="en-US" sz="1600" baseline="0" dirty="0"/>
                        <a:t> Process” Clauses</a:t>
                      </a:r>
                    </a:p>
                    <a:p>
                      <a:r>
                        <a:rPr lang="en-US" sz="1600" baseline="0" dirty="0"/>
                        <a:t>“Uniformity” Clause in Article VII, §§ 1 &amp; 9.</a:t>
                      </a:r>
                    </a:p>
                  </a:txBody>
                  <a:tcPr/>
                </a:tc>
                <a:extLst>
                  <a:ext uri="{0D108BD9-81ED-4DB2-BD59-A6C34878D82A}">
                    <a16:rowId xmlns:a16="http://schemas.microsoft.com/office/drawing/2014/main" val="94839636"/>
                  </a:ext>
                </a:extLst>
              </a:tr>
              <a:tr h="597618">
                <a:tc>
                  <a:txBody>
                    <a:bodyPr/>
                    <a:lstStyle/>
                    <a:p>
                      <a:r>
                        <a:rPr lang="en-US" sz="1600" dirty="0"/>
                        <a:t>Statutory Law</a:t>
                      </a:r>
                    </a:p>
                  </a:txBody>
                  <a:tcPr/>
                </a:tc>
                <a:tc>
                  <a:txBody>
                    <a:bodyPr/>
                    <a:lstStyle/>
                    <a:p>
                      <a:pPr>
                        <a:buNone/>
                      </a:pPr>
                      <a:r>
                        <a:rPr lang="en-US" sz="1600" dirty="0"/>
                        <a:t>Legislatures </a:t>
                      </a:r>
                    </a:p>
                    <a:p>
                      <a:pPr>
                        <a:buNone/>
                      </a:pPr>
                      <a:r>
                        <a:rPr lang="en-US" sz="1600" dirty="0"/>
                        <a:t>(state and federal) </a:t>
                      </a:r>
                      <a:endParaRPr lang="en-US" dirty="0"/>
                    </a:p>
                  </a:txBody>
                  <a:tcPr/>
                </a:tc>
                <a:tc>
                  <a:txBody>
                    <a:bodyPr/>
                    <a:lstStyle/>
                    <a:p>
                      <a:pPr>
                        <a:buNone/>
                      </a:pPr>
                      <a:r>
                        <a:rPr lang="en-US" sz="1600" dirty="0"/>
                        <a:t>Sets</a:t>
                      </a:r>
                      <a:r>
                        <a:rPr lang="en-US" sz="1600" baseline="0" dirty="0"/>
                        <a:t> forth the laws of the State or country </a:t>
                      </a:r>
                      <a:endParaRPr lang="en-US" sz="1600" dirty="0"/>
                    </a:p>
                  </a:txBody>
                  <a:tcPr/>
                </a:tc>
                <a:tc>
                  <a:txBody>
                    <a:bodyPr/>
                    <a:lstStyle/>
                    <a:p>
                      <a:pPr>
                        <a:buNone/>
                      </a:pPr>
                      <a:r>
                        <a:rPr lang="en-US" sz="1600" dirty="0"/>
                        <a:t>Revised</a:t>
                      </a:r>
                      <a:r>
                        <a:rPr lang="en-US" sz="1600" baseline="0" dirty="0"/>
                        <a:t> Code of Washington (RCW) Title 84</a:t>
                      </a:r>
                    </a:p>
                    <a:p>
                      <a:pPr>
                        <a:buNone/>
                      </a:pPr>
                      <a:r>
                        <a:rPr lang="en-US" sz="1600" baseline="0" dirty="0"/>
                        <a:t>26 U.S.C. Ch. 1 (Federal Income Taxes)</a:t>
                      </a:r>
                    </a:p>
                  </a:txBody>
                  <a:tcPr/>
                </a:tc>
                <a:extLst>
                  <a:ext uri="{0D108BD9-81ED-4DB2-BD59-A6C34878D82A}">
                    <a16:rowId xmlns:a16="http://schemas.microsoft.com/office/drawing/2014/main" val="1229726484"/>
                  </a:ext>
                </a:extLst>
              </a:tr>
              <a:tr h="1878228">
                <a:tc>
                  <a:txBody>
                    <a:bodyPr/>
                    <a:lstStyle/>
                    <a:p>
                      <a:r>
                        <a:rPr lang="en-US" sz="1600" dirty="0"/>
                        <a:t>Administrative Law</a:t>
                      </a:r>
                    </a:p>
                  </a:txBody>
                  <a:tcPr/>
                </a:tc>
                <a:tc>
                  <a:txBody>
                    <a:bodyPr/>
                    <a:lstStyle/>
                    <a:p>
                      <a:pPr>
                        <a:buNone/>
                      </a:pPr>
                      <a:r>
                        <a:rPr lang="en-US" sz="1600" dirty="0"/>
                        <a:t>State and federal agencies</a:t>
                      </a:r>
                    </a:p>
                  </a:txBody>
                  <a:tcPr/>
                </a:tc>
                <a:tc>
                  <a:txBody>
                    <a:bodyPr/>
                    <a:lstStyle/>
                    <a:p>
                      <a:pPr>
                        <a:buNone/>
                      </a:pPr>
                      <a:r>
                        <a:rPr lang="en-US" sz="1600" dirty="0"/>
                        <a:t>Legislature</a:t>
                      </a:r>
                      <a:r>
                        <a:rPr lang="en-US" sz="1600" baseline="0" dirty="0"/>
                        <a:t> creates </a:t>
                      </a:r>
                      <a:r>
                        <a:rPr lang="en-US" sz="1600" dirty="0"/>
                        <a:t>“agencies” to</a:t>
                      </a:r>
                      <a:r>
                        <a:rPr lang="en-US" sz="1600" baseline="0" dirty="0"/>
                        <a:t> execute specific governmental functions as </a:t>
                      </a:r>
                      <a:r>
                        <a:rPr lang="en-US" sz="1600" dirty="0"/>
                        <a:t>subject matter experts. </a:t>
                      </a:r>
                    </a:p>
                    <a:p>
                      <a:pPr lvl="0">
                        <a:buNone/>
                      </a:pPr>
                      <a:endParaRPr lang="en-US" sz="1600" dirty="0"/>
                    </a:p>
                    <a:p>
                      <a:pPr lvl="0">
                        <a:buNone/>
                      </a:pPr>
                      <a:r>
                        <a:rPr lang="en-US" sz="1600" dirty="0"/>
                        <a:t>They are granted quasi-legislative</a:t>
                      </a:r>
                      <a:r>
                        <a:rPr lang="en-US" sz="1600" baseline="0" dirty="0"/>
                        <a:t> and quasi-judicial powers within specific standards.</a:t>
                      </a:r>
                      <a:endParaRPr lang="en-US" sz="1600" dirty="0"/>
                    </a:p>
                  </a:txBody>
                  <a:tcPr/>
                </a:tc>
                <a:tc>
                  <a:txBody>
                    <a:bodyPr/>
                    <a:lstStyle/>
                    <a:p>
                      <a:pPr>
                        <a:buNone/>
                      </a:pPr>
                      <a:r>
                        <a:rPr lang="en-US" sz="1600" dirty="0"/>
                        <a:t>Washington</a:t>
                      </a:r>
                      <a:r>
                        <a:rPr lang="en-US" sz="1600" baseline="0" dirty="0"/>
                        <a:t> Administrative Code (WAC)</a:t>
                      </a:r>
                    </a:p>
                    <a:p>
                      <a:pPr lvl="0">
                        <a:buNone/>
                      </a:pPr>
                      <a:endParaRPr lang="en-US" sz="1600" baseline="0" dirty="0"/>
                    </a:p>
                    <a:p>
                      <a:pPr>
                        <a:buNone/>
                      </a:pPr>
                      <a:r>
                        <a:rPr lang="en-US" sz="1600" baseline="0" dirty="0"/>
                        <a:t>WAC Title 458 (Department of Revenue); </a:t>
                      </a:r>
                    </a:p>
                    <a:p>
                      <a:pPr>
                        <a:buNone/>
                      </a:pPr>
                      <a:r>
                        <a:rPr lang="en-US" sz="1600" baseline="0" dirty="0"/>
                        <a:t>WAC Title 456 (Board of Tax Appeals).</a:t>
                      </a:r>
                      <a:endParaRPr lang="en-US" sz="1600" dirty="0"/>
                    </a:p>
                  </a:txBody>
                  <a:tcPr/>
                </a:tc>
                <a:extLst>
                  <a:ext uri="{0D108BD9-81ED-4DB2-BD59-A6C34878D82A}">
                    <a16:rowId xmlns:a16="http://schemas.microsoft.com/office/drawing/2014/main" val="964725945"/>
                  </a:ext>
                </a:extLst>
              </a:tr>
              <a:tr h="749978">
                <a:tc>
                  <a:txBody>
                    <a:bodyPr/>
                    <a:lstStyle/>
                    <a:p>
                      <a:r>
                        <a:rPr lang="en-US" sz="1600" dirty="0"/>
                        <a:t>Municipal or Local</a:t>
                      </a:r>
                      <a:r>
                        <a:rPr lang="en-US" sz="1600" baseline="0" dirty="0"/>
                        <a:t> Law</a:t>
                      </a:r>
                      <a:endParaRPr lang="en-US" sz="1600" dirty="0"/>
                    </a:p>
                  </a:txBody>
                  <a:tcPr/>
                </a:tc>
                <a:tc>
                  <a:txBody>
                    <a:bodyPr/>
                    <a:lstStyle/>
                    <a:p>
                      <a:pPr>
                        <a:buNone/>
                      </a:pPr>
                      <a:r>
                        <a:rPr lang="en-US" sz="1600" dirty="0"/>
                        <a:t>Governing bodies of municipalities/districts</a:t>
                      </a:r>
                    </a:p>
                  </a:txBody>
                  <a:tcPr/>
                </a:tc>
                <a:tc>
                  <a:txBody>
                    <a:bodyPr/>
                    <a:lstStyle/>
                    <a:p>
                      <a:pPr>
                        <a:buNone/>
                      </a:pPr>
                      <a:r>
                        <a:rPr lang="en-US" sz="1600" baseline="0" dirty="0"/>
                        <a:t>Laws limited to particular district and local governmental functions.</a:t>
                      </a:r>
                      <a:endParaRPr lang="en-US" sz="1600" dirty="0"/>
                    </a:p>
                  </a:txBody>
                  <a:tcPr/>
                </a:tc>
                <a:tc>
                  <a:txBody>
                    <a:bodyPr/>
                    <a:lstStyle/>
                    <a:p>
                      <a:r>
                        <a:rPr lang="en-US" sz="1600" dirty="0"/>
                        <a:t>Ordinances and Resolutions.</a:t>
                      </a:r>
                    </a:p>
                  </a:txBody>
                  <a:tcPr/>
                </a:tc>
                <a:extLst>
                  <a:ext uri="{0D108BD9-81ED-4DB2-BD59-A6C34878D82A}">
                    <a16:rowId xmlns:a16="http://schemas.microsoft.com/office/drawing/2014/main" val="2110784334"/>
                  </a:ext>
                </a:extLst>
              </a:tr>
              <a:tr h="1515302">
                <a:tc>
                  <a:txBody>
                    <a:bodyPr/>
                    <a:lstStyle/>
                    <a:p>
                      <a:r>
                        <a:rPr lang="en-US" sz="1600" dirty="0"/>
                        <a:t>Common Law</a:t>
                      </a:r>
                    </a:p>
                  </a:txBody>
                  <a:tcPr/>
                </a:tc>
                <a:tc>
                  <a:txBody>
                    <a:bodyPr/>
                    <a:lstStyle/>
                    <a:p>
                      <a:pPr>
                        <a:buNone/>
                      </a:pPr>
                      <a:r>
                        <a:rPr lang="en-US" sz="1600" dirty="0"/>
                        <a:t>Judges</a:t>
                      </a:r>
                      <a:r>
                        <a:rPr lang="en-US" sz="1600" baseline="0" dirty="0"/>
                        <a:t> </a:t>
                      </a:r>
                      <a:r>
                        <a:rPr lang="en-US" sz="1600" dirty="0"/>
                        <a:t>interpret</a:t>
                      </a:r>
                      <a:r>
                        <a:rPr lang="en-US" sz="1600" baseline="0" dirty="0"/>
                        <a:t> the law and apply laws to facts to decide cases </a:t>
                      </a:r>
                      <a:endParaRPr lang="en-US" sz="1600"/>
                    </a:p>
                  </a:txBody>
                  <a:tcPr/>
                </a:tc>
                <a:tc>
                  <a:txBody>
                    <a:bodyPr/>
                    <a:lstStyle/>
                    <a:p>
                      <a:pPr>
                        <a:buNone/>
                      </a:pPr>
                      <a:r>
                        <a:rPr lang="en-US" sz="1600" dirty="0"/>
                        <a:t>Decisions are made on the basis of preceding rulings by judges (precedent)</a:t>
                      </a:r>
                    </a:p>
                  </a:txBody>
                  <a:tcPr/>
                </a:tc>
                <a:tc>
                  <a:txBody>
                    <a:bodyPr/>
                    <a:lstStyle/>
                    <a:p>
                      <a:pPr>
                        <a:buNone/>
                      </a:pPr>
                      <a:r>
                        <a:rPr lang="en-US" sz="1600" baseline="0" dirty="0"/>
                        <a:t>Washington Supreme Court decisions: </a:t>
                      </a:r>
                      <a:endParaRPr lang="en-US" sz="1600" i="1" baseline="0" dirty="0"/>
                    </a:p>
                    <a:p>
                      <a:pPr>
                        <a:buNone/>
                      </a:pPr>
                      <a:r>
                        <a:rPr lang="en-US" sz="1600" i="1" baseline="0" dirty="0"/>
                        <a:t>Weyerhaeuser Co. v. Easter</a:t>
                      </a:r>
                      <a:r>
                        <a:rPr lang="en-US" sz="1600" baseline="0" dirty="0"/>
                        <a:t>, 126 Wn.2d 370, 894 P.2d 1290 (1995).</a:t>
                      </a:r>
                      <a:endParaRPr lang="en-US" sz="1600" dirty="0"/>
                    </a:p>
                    <a:p>
                      <a:pPr lvl="0">
                        <a:buNone/>
                      </a:pPr>
                      <a:r>
                        <a:rPr lang="en-US" sz="1600" baseline="0" dirty="0"/>
                        <a:t>Published Court of Appeals decisions:</a:t>
                      </a:r>
                      <a:endParaRPr lang="en-US" sz="1600" i="1" baseline="0" dirty="0"/>
                    </a:p>
                    <a:p>
                      <a:pPr lvl="0">
                        <a:buNone/>
                      </a:pPr>
                      <a:r>
                        <a:rPr lang="en-US" sz="1600" i="1" baseline="0" dirty="0"/>
                        <a:t>University Village Ltd. Partners v. King County</a:t>
                      </a:r>
                      <a:r>
                        <a:rPr lang="en-US" sz="1600" baseline="0" dirty="0"/>
                        <a:t>, 106 Wn. App. 321, 23 P.3d 1090 (2001).</a:t>
                      </a:r>
                      <a:endParaRPr lang="en-US" sz="1600" dirty="0"/>
                    </a:p>
                  </a:txBody>
                  <a:tcPr/>
                </a:tc>
                <a:extLst>
                  <a:ext uri="{0D108BD9-81ED-4DB2-BD59-A6C34878D82A}">
                    <a16:rowId xmlns:a16="http://schemas.microsoft.com/office/drawing/2014/main" val="3748279522"/>
                  </a:ext>
                </a:extLst>
              </a:tr>
            </a:tbl>
          </a:graphicData>
        </a:graphic>
      </p:graphicFrame>
    </p:spTree>
    <p:extLst>
      <p:ext uri="{BB962C8B-B14F-4D97-AF65-F5344CB8AC3E}">
        <p14:creationId xmlns:p14="http://schemas.microsoft.com/office/powerpoint/2010/main" val="100471474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692" y="184834"/>
            <a:ext cx="12192000" cy="1325563"/>
          </a:xfrm>
        </p:spPr>
        <p:txBody>
          <a:bodyPr/>
          <a:lstStyle/>
          <a:p>
            <a:r>
              <a:rPr lang="en-US" b="1" dirty="0"/>
              <a:t>Statutory Law - Washington Statutes</a:t>
            </a:r>
          </a:p>
        </p:txBody>
      </p:sp>
      <p:sp>
        <p:nvSpPr>
          <p:cNvPr id="4" name="Rectangle 3"/>
          <p:cNvSpPr/>
          <p:nvPr/>
        </p:nvSpPr>
        <p:spPr>
          <a:xfrm>
            <a:off x="2692400" y="1431409"/>
            <a:ext cx="8507073" cy="48936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A3522"/>
                </a:solidFill>
                <a:effectLst/>
                <a:uLnTx/>
                <a:uFillTx/>
                <a:latin typeface="Trebuchet MS" panose="020B0603020202020204"/>
                <a:cs typeface="Arial"/>
              </a:rPr>
              <a:t>The RCW (Revised Code of Washington) codifies laws enacted by the state legislature. It is arranged by:</a:t>
            </a:r>
          </a:p>
          <a:p>
            <a:pPr marL="573088" marR="0" lvl="0"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Title </a:t>
            </a:r>
          </a:p>
          <a:p>
            <a:pPr marL="573088" marR="0" lvl="0"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Chapter</a:t>
            </a:r>
          </a:p>
          <a:p>
            <a:pPr marL="573088" marR="0" lvl="0"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Section</a:t>
            </a:r>
          </a:p>
          <a:p>
            <a:pPr marL="227013"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6B91E"/>
              </a:solidFill>
              <a:effectLst/>
              <a:uLnTx/>
              <a:uFillTx/>
              <a:latin typeface="Trebuchet MS" panose="020B0603020202020204"/>
              <a:cs typeface="Arial"/>
            </a:endParaRPr>
          </a:p>
          <a:p>
            <a:pPr marL="227013"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For example: RCW 82.48.010</a:t>
            </a:r>
          </a:p>
          <a:p>
            <a:pPr marL="573088" marR="0" lvl="1"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Title 84 contains Property Tax laws </a:t>
            </a:r>
          </a:p>
          <a:p>
            <a:pPr marL="573088" marR="0" lvl="1"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Chapter 48 contains Equalization of Assessments </a:t>
            </a:r>
          </a:p>
          <a:p>
            <a:pPr marL="573088" marR="0" lvl="1"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Section 010 contains the law about forming BOEs</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94" y="1134576"/>
            <a:ext cx="1963173" cy="2554127"/>
          </a:xfrm>
          <a:prstGeom prst="rect">
            <a:avLst/>
          </a:prstGeom>
        </p:spPr>
      </p:pic>
      <p:pic>
        <p:nvPicPr>
          <p:cNvPr id="11" name="Picture 10" descr="Revised Code of Washington Annotated (A... | Legal Solutions"/>
          <p:cNvPicPr/>
          <p:nvPr/>
        </p:nvPicPr>
        <p:blipFill>
          <a:blip r:embed="rId4">
            <a:extLst>
              <a:ext uri="{28A0092B-C50C-407E-A947-70E740481C1C}">
                <a14:useLocalDpi xmlns:a14="http://schemas.microsoft.com/office/drawing/2010/main" val="0"/>
              </a:ext>
            </a:extLst>
          </a:blip>
          <a:stretch>
            <a:fillRect/>
          </a:stretch>
        </p:blipFill>
        <p:spPr bwMode="auto">
          <a:xfrm>
            <a:off x="602582" y="4062899"/>
            <a:ext cx="1763395" cy="2190750"/>
          </a:xfrm>
          <a:prstGeom prst="rect">
            <a:avLst/>
          </a:prstGeom>
          <a:noFill/>
          <a:ln>
            <a:noFill/>
          </a:ln>
        </p:spPr>
      </p:pic>
    </p:spTree>
    <p:extLst>
      <p:ext uri="{BB962C8B-B14F-4D97-AF65-F5344CB8AC3E}">
        <p14:creationId xmlns:p14="http://schemas.microsoft.com/office/powerpoint/2010/main" val="134546187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56464-990C-96C9-1C5E-0CB34E63D3D1}"/>
              </a:ext>
            </a:extLst>
          </p:cNvPr>
          <p:cNvSpPr>
            <a:spLocks noGrp="1"/>
          </p:cNvSpPr>
          <p:nvPr>
            <p:ph type="title"/>
          </p:nvPr>
        </p:nvSpPr>
        <p:spPr/>
        <p:txBody>
          <a:bodyPr/>
          <a:lstStyle/>
          <a:p>
            <a:r>
              <a:rPr lang="en-US" dirty="0"/>
              <a:t>Relevant statutes for BOEs:</a:t>
            </a:r>
          </a:p>
        </p:txBody>
      </p:sp>
      <p:sp>
        <p:nvSpPr>
          <p:cNvPr id="3" name="Content Placeholder 2">
            <a:extLst>
              <a:ext uri="{FF2B5EF4-FFF2-40B4-BE49-F238E27FC236}">
                <a16:creationId xmlns:a16="http://schemas.microsoft.com/office/drawing/2014/main" id="{2D57C914-0AD5-4FEA-60A1-93137194B9E0}"/>
              </a:ext>
            </a:extLst>
          </p:cNvPr>
          <p:cNvSpPr>
            <a:spLocks noGrp="1"/>
          </p:cNvSpPr>
          <p:nvPr>
            <p:ph idx="1"/>
          </p:nvPr>
        </p:nvSpPr>
        <p:spPr/>
        <p:txBody>
          <a:bodyPr>
            <a:normAutofit fontScale="92500" lnSpcReduction="20000"/>
          </a:bodyPr>
          <a:lstStyle/>
          <a:p>
            <a:r>
              <a:rPr lang="en-US" dirty="0"/>
              <a:t>Chapter 84.48 RCW “Equalization of assessments” discusses county BOEs</a:t>
            </a:r>
          </a:p>
          <a:p>
            <a:pPr lvl="1"/>
            <a:r>
              <a:rPr lang="en-US" dirty="0"/>
              <a:t>RCW 84.48.010 – formation, meetings, duties, what claims are reviewed, timelines</a:t>
            </a:r>
          </a:p>
          <a:p>
            <a:pPr lvl="1"/>
            <a:r>
              <a:rPr lang="en-US" dirty="0"/>
              <a:t>RCW 84.48.014 – composition, appointment, qualifications</a:t>
            </a:r>
          </a:p>
          <a:p>
            <a:pPr lvl="1"/>
            <a:r>
              <a:rPr lang="en-US" dirty="0"/>
              <a:t>RCW 84.48.042 – training school </a:t>
            </a:r>
            <a:r>
              <a:rPr lang="en-US" dirty="0">
                <a:sym typeface="Wingdings" panose="05000000000000000000" pitchFamily="2" charset="2"/>
              </a:rPr>
              <a:t></a:t>
            </a:r>
          </a:p>
          <a:p>
            <a:pPr lvl="1"/>
            <a:r>
              <a:rPr lang="en-US" dirty="0">
                <a:sym typeface="Wingdings" panose="05000000000000000000" pitchFamily="2" charset="2"/>
              </a:rPr>
              <a:t>RCW 84.48.200 – rules to be enacted by the Department of Revenue</a:t>
            </a:r>
          </a:p>
          <a:p>
            <a:pPr marL="457200" lvl="1" indent="0">
              <a:buNone/>
            </a:pPr>
            <a:endParaRPr lang="en-US" dirty="0">
              <a:sym typeface="Wingdings" panose="05000000000000000000" pitchFamily="2" charset="2"/>
            </a:endParaRPr>
          </a:p>
          <a:p>
            <a:pPr marL="457200" lvl="1" indent="0">
              <a:buNone/>
            </a:pPr>
            <a:r>
              <a:rPr lang="en-US" b="1" dirty="0">
                <a:sym typeface="Wingdings" panose="05000000000000000000" pitchFamily="2" charset="2"/>
              </a:rPr>
              <a:t>What laws are you applying to the cases before you?</a:t>
            </a:r>
          </a:p>
          <a:p>
            <a:pPr marL="457200" lvl="1" indent="0">
              <a:buNone/>
            </a:pPr>
            <a:r>
              <a:rPr lang="en-US" dirty="0">
                <a:sym typeface="Wingdings" panose="05000000000000000000" pitchFamily="2" charset="2"/>
                <a:hlinkClick r:id="rId3"/>
              </a:rPr>
              <a:t>RCW 84.40.038 </a:t>
            </a:r>
            <a:r>
              <a:rPr lang="en-US" dirty="0">
                <a:sym typeface="Wingdings" panose="05000000000000000000" pitchFamily="2" charset="2"/>
              </a:rPr>
              <a:t>– petitioning the BOE</a:t>
            </a:r>
          </a:p>
          <a:p>
            <a:pPr marL="457200" lvl="1" indent="0">
              <a:buNone/>
            </a:pPr>
            <a:r>
              <a:rPr lang="en-US" dirty="0">
                <a:sym typeface="Wingdings" panose="05000000000000000000" pitchFamily="2" charset="2"/>
              </a:rPr>
              <a:t>Chapter 84.36 RCW – property tax exemptions</a:t>
            </a:r>
          </a:p>
          <a:p>
            <a:pPr marL="457200" lvl="1" indent="0">
              <a:buNone/>
            </a:pPr>
            <a:r>
              <a:rPr lang="en-US" dirty="0">
                <a:sym typeface="Wingdings" panose="05000000000000000000" pitchFamily="2" charset="2"/>
              </a:rPr>
              <a:t>Chapter 84.37 RCW – property tax deferral programs </a:t>
            </a:r>
          </a:p>
          <a:p>
            <a:pPr marL="457200" lvl="1" indent="0">
              <a:buNone/>
            </a:pPr>
            <a:r>
              <a:rPr lang="en-US" dirty="0">
                <a:sym typeface="Wingdings" panose="05000000000000000000" pitchFamily="2" charset="2"/>
              </a:rPr>
              <a:t>Chapters 84.33 and 84.34 RCW – timberlands and open space, current use</a:t>
            </a:r>
          </a:p>
          <a:p>
            <a:pPr marL="457200" lvl="1" indent="0">
              <a:buNone/>
            </a:pPr>
            <a:r>
              <a:rPr lang="en-US" dirty="0">
                <a:sym typeface="Wingdings" panose="05000000000000000000" pitchFamily="2" charset="2"/>
              </a:rPr>
              <a:t>Chapter 84.70 RCW – destroyed property</a:t>
            </a:r>
          </a:p>
        </p:txBody>
      </p:sp>
    </p:spTree>
    <p:extLst>
      <p:ext uri="{BB962C8B-B14F-4D97-AF65-F5344CB8AC3E}">
        <p14:creationId xmlns:p14="http://schemas.microsoft.com/office/powerpoint/2010/main" val="428751343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161" y="184834"/>
            <a:ext cx="12192000" cy="1325563"/>
          </a:xfrm>
        </p:spPr>
        <p:txBody>
          <a:bodyPr/>
          <a:lstStyle/>
          <a:p>
            <a:r>
              <a:rPr lang="en-US" b="1" dirty="0"/>
              <a:t>Administrative Law – Washington Rules </a:t>
            </a:r>
          </a:p>
        </p:txBody>
      </p:sp>
      <p:sp>
        <p:nvSpPr>
          <p:cNvPr id="4" name="Rectangle 3"/>
          <p:cNvSpPr/>
          <p:nvPr/>
        </p:nvSpPr>
        <p:spPr>
          <a:xfrm>
            <a:off x="2935751" y="1100192"/>
            <a:ext cx="9112469" cy="63709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A3522"/>
                </a:solidFill>
                <a:effectLst/>
                <a:uLnTx/>
                <a:uFillTx/>
                <a:latin typeface="Trebuchet MS" panose="020B0603020202020204"/>
                <a:cs typeface="Arial"/>
              </a:rPr>
              <a:t>The WAC (Washington Administrative Code) are the rules written by administrative agencies and adopted through a public hearing process. They often interpret and explain statutes.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3A3522"/>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A3522"/>
                </a:solidFill>
                <a:effectLst/>
                <a:uLnTx/>
                <a:uFillTx/>
                <a:latin typeface="Trebuchet MS" panose="020B0603020202020204"/>
                <a:cs typeface="Arial"/>
              </a:rPr>
              <a:t>Like the RCWs, the WACs are broken down by</a:t>
            </a:r>
          </a:p>
          <a:p>
            <a:pPr marL="573088" marR="0" lvl="0"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Title </a:t>
            </a:r>
          </a:p>
          <a:p>
            <a:pPr marL="573088" marR="0" lvl="0"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Chapter</a:t>
            </a:r>
          </a:p>
          <a:p>
            <a:pPr marL="573088" marR="0" lvl="0"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Section</a:t>
            </a:r>
          </a:p>
          <a:p>
            <a:pPr marL="227013"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E6B91E"/>
              </a:solidFill>
              <a:effectLst/>
              <a:uLnTx/>
              <a:uFillTx/>
              <a:latin typeface="Trebuchet MS" panose="020B0603020202020204"/>
              <a:cs typeface="Arial"/>
            </a:endParaRPr>
          </a:p>
          <a:p>
            <a:pPr marL="227013"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6B91E"/>
                </a:solidFill>
                <a:effectLst/>
                <a:uLnTx/>
                <a:uFillTx/>
                <a:latin typeface="Trebuchet MS" panose="020B0603020202020204"/>
                <a:cs typeface="Arial"/>
              </a:rPr>
              <a:t>For example, WAC 458-14-001</a:t>
            </a:r>
          </a:p>
          <a:p>
            <a:pPr marL="573088" marR="0" lvl="1"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Title 458 - Department of Revenue Rules </a:t>
            </a:r>
          </a:p>
          <a:p>
            <a:pPr marL="573088" marR="0" lvl="1"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Chapter 14 - Boards of Equalization</a:t>
            </a:r>
          </a:p>
          <a:p>
            <a:pPr marL="573088" marR="0" lvl="1" indent="-346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Section 001 – Introduction </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80" y="1134577"/>
            <a:ext cx="2008830" cy="2718515"/>
          </a:xfrm>
          <a:prstGeom prst="rect">
            <a:avLst/>
          </a:prstGeom>
        </p:spPr>
      </p:pic>
    </p:spTree>
    <p:extLst>
      <p:ext uri="{BB962C8B-B14F-4D97-AF65-F5344CB8AC3E}">
        <p14:creationId xmlns:p14="http://schemas.microsoft.com/office/powerpoint/2010/main" val="6362460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8721-C8F7-4DCD-D885-5D796FF57B0F}"/>
              </a:ext>
            </a:extLst>
          </p:cNvPr>
          <p:cNvSpPr>
            <a:spLocks noGrp="1"/>
          </p:cNvSpPr>
          <p:nvPr>
            <p:ph type="title"/>
          </p:nvPr>
        </p:nvSpPr>
        <p:spPr/>
        <p:txBody>
          <a:bodyPr/>
          <a:lstStyle/>
          <a:p>
            <a:r>
              <a:rPr lang="en-US" dirty="0"/>
              <a:t>Relevant WACs for BOE</a:t>
            </a:r>
          </a:p>
        </p:txBody>
      </p:sp>
      <p:sp>
        <p:nvSpPr>
          <p:cNvPr id="3" name="Content Placeholder 2">
            <a:extLst>
              <a:ext uri="{FF2B5EF4-FFF2-40B4-BE49-F238E27FC236}">
                <a16:creationId xmlns:a16="http://schemas.microsoft.com/office/drawing/2014/main" id="{B989FCD9-9E97-0320-E502-C245D39F2F2F}"/>
              </a:ext>
            </a:extLst>
          </p:cNvPr>
          <p:cNvSpPr>
            <a:spLocks noGrp="1"/>
          </p:cNvSpPr>
          <p:nvPr>
            <p:ph idx="1"/>
          </p:nvPr>
        </p:nvSpPr>
        <p:spPr/>
        <p:txBody>
          <a:bodyPr/>
          <a:lstStyle/>
          <a:p>
            <a:r>
              <a:rPr lang="en-US" dirty="0"/>
              <a:t>Chapter 458-14 WAC governs county boards of equalization</a:t>
            </a:r>
          </a:p>
          <a:p>
            <a:pPr lvl="1"/>
            <a:r>
              <a:rPr lang="en-US" dirty="0">
                <a:hlinkClick r:id="rId3"/>
              </a:rPr>
              <a:t>WAC 458-14-015</a:t>
            </a:r>
            <a:r>
              <a:rPr lang="en-US" dirty="0"/>
              <a:t>: jurisdiction of county BOEs </a:t>
            </a:r>
          </a:p>
          <a:p>
            <a:pPr lvl="2"/>
            <a:r>
              <a:rPr lang="en-US" dirty="0"/>
              <a:t>This WAC lists the types of appeals you are authorized to hear</a:t>
            </a:r>
          </a:p>
          <a:p>
            <a:pPr lvl="1"/>
            <a:r>
              <a:rPr lang="en-US" dirty="0"/>
              <a:t>WAC 458-14-056 through -171 </a:t>
            </a:r>
          </a:p>
          <a:p>
            <a:pPr lvl="2"/>
            <a:r>
              <a:rPr lang="en-US" dirty="0"/>
              <a:t>Lists the rules of practice and procedure before BOEs including the following</a:t>
            </a:r>
          </a:p>
          <a:p>
            <a:pPr lvl="2"/>
            <a:r>
              <a:rPr lang="en-US" dirty="0"/>
              <a:t>Sets forth time limits for filing of petitions; potential waiver of deadlines</a:t>
            </a:r>
          </a:p>
          <a:p>
            <a:pPr lvl="2"/>
            <a:r>
              <a:rPr lang="en-US" dirty="0"/>
              <a:t>Explains how to “exchange information” between parties</a:t>
            </a:r>
          </a:p>
          <a:p>
            <a:pPr lvl="2"/>
            <a:r>
              <a:rPr lang="en-US" dirty="0"/>
              <a:t>Provides information on hearings before BOEs, notices, testifying, record of hearing</a:t>
            </a:r>
          </a:p>
          <a:p>
            <a:pPr lvl="2"/>
            <a:r>
              <a:rPr lang="en-US" dirty="0"/>
              <a:t>Explains how BOE issues orders and notices of value adjustments</a:t>
            </a:r>
          </a:p>
          <a:p>
            <a:pPr lvl="2"/>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12475121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1A1A8-17AE-FE83-1C1D-171B61A5614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C3B08E4-FD93-C82F-F7F1-D1F7A4F21DB9}"/>
              </a:ext>
            </a:extLst>
          </p:cNvPr>
          <p:cNvSpPr>
            <a:spLocks noGrp="1"/>
          </p:cNvSpPr>
          <p:nvPr>
            <p:ph type="body" sz="quarter" idx="16"/>
          </p:nvPr>
        </p:nvSpPr>
        <p:spPr>
          <a:xfrm>
            <a:off x="4832552" y="601207"/>
            <a:ext cx="6426200" cy="369887"/>
          </a:xfrm>
        </p:spPr>
        <p:txBody>
          <a:bodyPr>
            <a:noAutofit/>
          </a:bodyPr>
          <a:lstStyle/>
          <a:p>
            <a:r>
              <a:rPr lang="en-US" sz="2400" dirty="0"/>
              <a:t>Local Valuation and Exemption Decisions</a:t>
            </a:r>
          </a:p>
        </p:txBody>
      </p:sp>
      <p:sp>
        <p:nvSpPr>
          <p:cNvPr id="4" name="Text Placeholder 3">
            <a:extLst>
              <a:ext uri="{FF2B5EF4-FFF2-40B4-BE49-F238E27FC236}">
                <a16:creationId xmlns:a16="http://schemas.microsoft.com/office/drawing/2014/main" id="{25BE753F-67A6-701F-975F-098AFE29E5B6}"/>
              </a:ext>
            </a:extLst>
          </p:cNvPr>
          <p:cNvSpPr>
            <a:spLocks noGrp="1"/>
          </p:cNvSpPr>
          <p:nvPr>
            <p:ph type="body" sz="quarter" idx="15"/>
          </p:nvPr>
        </p:nvSpPr>
        <p:spPr/>
        <p:txBody>
          <a:bodyPr>
            <a:normAutofit/>
          </a:bodyPr>
          <a:lstStyle/>
          <a:p>
            <a:pPr eaLnBrk="0" fontAlgn="base" hangingPunct="0">
              <a:spcBef>
                <a:spcPct val="0"/>
              </a:spcBef>
              <a:spcAft>
                <a:spcPct val="0"/>
              </a:spcAft>
            </a:pPr>
            <a:r>
              <a:rPr lang="en-US" altLang="en-US" sz="2000" b="1" dirty="0">
                <a:solidFill>
                  <a:srgbClr val="2D3338"/>
                </a:solidFill>
                <a:latin typeface="Arial" panose="020B0604020202020204" pitchFamily="34" charset="0"/>
              </a:rPr>
              <a:t>Determines the value</a:t>
            </a:r>
            <a:r>
              <a:rPr lang="en-US" altLang="en-US" sz="2000" dirty="0">
                <a:solidFill>
                  <a:srgbClr val="2D3338"/>
                </a:solidFill>
                <a:latin typeface="Arial" panose="020B0604020202020204" pitchFamily="34" charset="0"/>
              </a:rPr>
              <a:t> of all taxable real and personal property.</a:t>
            </a:r>
          </a:p>
          <a:p>
            <a:pPr eaLnBrk="0" fontAlgn="base" hangingPunct="0">
              <a:spcBef>
                <a:spcPct val="0"/>
              </a:spcBef>
              <a:spcAft>
                <a:spcPct val="0"/>
              </a:spcAft>
            </a:pPr>
            <a:endParaRPr lang="en-US" altLang="en-US" sz="2000" dirty="0">
              <a:solidFill>
                <a:srgbClr val="2D3338"/>
              </a:solidFill>
              <a:latin typeface="Arial" panose="020B0604020202020204" pitchFamily="34" charset="0"/>
            </a:endParaRPr>
          </a:p>
          <a:p>
            <a:pPr eaLnBrk="0" fontAlgn="base" hangingPunct="0">
              <a:spcBef>
                <a:spcPct val="0"/>
              </a:spcBef>
              <a:spcAft>
                <a:spcPct val="0"/>
              </a:spcAft>
            </a:pPr>
            <a:r>
              <a:rPr lang="en-US" altLang="en-US" sz="2000" b="1" dirty="0">
                <a:solidFill>
                  <a:srgbClr val="2D3338"/>
                </a:solidFill>
                <a:latin typeface="Arial" panose="020B0604020202020204" pitchFamily="34" charset="0"/>
              </a:rPr>
              <a:t>Applies exemptions</a:t>
            </a:r>
            <a:r>
              <a:rPr lang="en-US" altLang="en-US" sz="2000" dirty="0">
                <a:solidFill>
                  <a:srgbClr val="2D3338"/>
                </a:solidFill>
                <a:latin typeface="Arial" panose="020B0604020202020204" pitchFamily="34" charset="0"/>
              </a:rPr>
              <a:t> and tracks property tax relief programs.</a:t>
            </a:r>
          </a:p>
          <a:p>
            <a:pPr eaLnBrk="0" fontAlgn="base" hangingPunct="0">
              <a:spcBef>
                <a:spcPct val="0"/>
              </a:spcBef>
              <a:spcAft>
                <a:spcPct val="0"/>
              </a:spcAft>
            </a:pPr>
            <a:endParaRPr lang="en-US" altLang="en-US" sz="2000" dirty="0">
              <a:solidFill>
                <a:srgbClr val="2D3338"/>
              </a:solidFill>
              <a:latin typeface="Arial" panose="020B0604020202020204" pitchFamily="34" charset="0"/>
            </a:endParaRPr>
          </a:p>
          <a:p>
            <a:pPr eaLnBrk="0" fontAlgn="base" hangingPunct="0">
              <a:spcBef>
                <a:spcPct val="0"/>
              </a:spcBef>
              <a:spcAft>
                <a:spcPct val="0"/>
              </a:spcAft>
            </a:pPr>
            <a:r>
              <a:rPr lang="en-US" altLang="en-US" sz="2000" b="1" dirty="0">
                <a:solidFill>
                  <a:srgbClr val="2D3338"/>
                </a:solidFill>
                <a:latin typeface="Arial" panose="020B0604020202020204" pitchFamily="34" charset="0"/>
              </a:rPr>
              <a:t>Maintains property records</a:t>
            </a:r>
            <a:r>
              <a:rPr lang="en-US" altLang="en-US" sz="2000" dirty="0">
                <a:solidFill>
                  <a:srgbClr val="2D3338"/>
                </a:solidFill>
                <a:latin typeface="Arial" panose="020B0604020202020204" pitchFamily="34" charset="0"/>
              </a:rPr>
              <a:t> (ownership, boundaries, use, etc.).</a:t>
            </a:r>
          </a:p>
          <a:p>
            <a:pPr eaLnBrk="0" fontAlgn="base" hangingPunct="0">
              <a:spcBef>
                <a:spcPct val="0"/>
              </a:spcBef>
              <a:spcAft>
                <a:spcPct val="0"/>
              </a:spcAft>
            </a:pPr>
            <a:endParaRPr lang="en-US" altLang="en-US" sz="2000" b="1" dirty="0">
              <a:solidFill>
                <a:srgbClr val="2D3338"/>
              </a:solidFill>
              <a:latin typeface="Arial" panose="020B0604020202020204" pitchFamily="34" charset="0"/>
            </a:endParaRPr>
          </a:p>
          <a:p>
            <a:pPr eaLnBrk="0" fontAlgn="base" hangingPunct="0">
              <a:spcBef>
                <a:spcPct val="0"/>
              </a:spcBef>
              <a:spcAft>
                <a:spcPct val="0"/>
              </a:spcAft>
            </a:pPr>
            <a:r>
              <a:rPr lang="en-US" altLang="en-US" sz="2000" b="1" dirty="0">
                <a:solidFill>
                  <a:srgbClr val="2D3338"/>
                </a:solidFill>
                <a:latin typeface="Arial" panose="020B0604020202020204" pitchFamily="34" charset="0"/>
              </a:rPr>
              <a:t>Sets levy rates </a:t>
            </a:r>
            <a:r>
              <a:rPr lang="en-US" altLang="en-US" sz="2000" dirty="0">
                <a:solidFill>
                  <a:srgbClr val="2D3338"/>
                </a:solidFill>
                <a:latin typeface="Arial" panose="020B0604020202020204" pitchFamily="34" charset="0"/>
              </a:rPr>
              <a:t>used to calculate property taxes.</a:t>
            </a:r>
          </a:p>
          <a:p>
            <a:pPr eaLnBrk="0" fontAlgn="base" hangingPunct="0">
              <a:spcBef>
                <a:spcPct val="0"/>
              </a:spcBef>
              <a:spcAft>
                <a:spcPct val="0"/>
              </a:spcAft>
            </a:pPr>
            <a:endParaRPr lang="en-US" altLang="en-US" sz="2000" dirty="0">
              <a:solidFill>
                <a:srgbClr val="2D3338"/>
              </a:solidFill>
              <a:latin typeface="Arial" panose="020B0604020202020204" pitchFamily="34" charset="0"/>
            </a:endParaRPr>
          </a:p>
          <a:p>
            <a:pPr eaLnBrk="0" fontAlgn="base" hangingPunct="0">
              <a:spcBef>
                <a:spcPct val="0"/>
              </a:spcBef>
              <a:spcAft>
                <a:spcPct val="0"/>
              </a:spcAft>
            </a:pPr>
            <a:r>
              <a:rPr lang="en-US" altLang="en-US" sz="2000" b="1" dirty="0">
                <a:solidFill>
                  <a:srgbClr val="2D3338"/>
                </a:solidFill>
                <a:latin typeface="Arial" panose="020B0604020202020204" pitchFamily="34" charset="0"/>
              </a:rPr>
              <a:t>Sends valuation notices</a:t>
            </a:r>
            <a:r>
              <a:rPr lang="en-US" altLang="en-US" sz="2000" dirty="0">
                <a:solidFill>
                  <a:srgbClr val="2D3338"/>
                </a:solidFill>
                <a:latin typeface="Arial" panose="020B0604020202020204" pitchFamily="34" charset="0"/>
              </a:rPr>
              <a:t> to property owners.</a:t>
            </a:r>
          </a:p>
          <a:p>
            <a:endParaRPr lang="en-US" sz="2000" dirty="0"/>
          </a:p>
        </p:txBody>
      </p:sp>
      <p:sp>
        <p:nvSpPr>
          <p:cNvPr id="5" name="Text Placeholder 4">
            <a:extLst>
              <a:ext uri="{FF2B5EF4-FFF2-40B4-BE49-F238E27FC236}">
                <a16:creationId xmlns:a16="http://schemas.microsoft.com/office/drawing/2014/main" id="{3355F786-A02C-9EA2-EDAD-D94521E6CD2D}"/>
              </a:ext>
            </a:extLst>
          </p:cNvPr>
          <p:cNvSpPr>
            <a:spLocks noGrp="1"/>
          </p:cNvSpPr>
          <p:nvPr>
            <p:ph type="title" idx="4294967295"/>
          </p:nvPr>
        </p:nvSpPr>
        <p:spPr>
          <a:xfrm>
            <a:off x="240636" y="1406525"/>
            <a:ext cx="2492375"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spcBef>
                <a:spcPts val="750"/>
              </a:spcBef>
              <a:buClr>
                <a:srgbClr val="174A7C"/>
              </a:buClr>
              <a:defRPr/>
            </a:pPr>
            <a:r>
              <a:rPr lang="en-US" sz="3150" dirty="0">
                <a:solidFill>
                  <a:schemeClr val="bg1"/>
                </a:solidFill>
                <a:ea typeface="+mn-ea"/>
                <a:cs typeface="+mn-cs"/>
              </a:rPr>
              <a:t>Assessor</a:t>
            </a:r>
          </a:p>
        </p:txBody>
      </p:sp>
    </p:spTree>
    <p:extLst>
      <p:ext uri="{BB962C8B-B14F-4D97-AF65-F5344CB8AC3E}">
        <p14:creationId xmlns:p14="http://schemas.microsoft.com/office/powerpoint/2010/main" val="1993745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2" name="Title 1"/>
          <p:cNvSpPr>
            <a:spLocks noGrp="1"/>
          </p:cNvSpPr>
          <p:nvPr>
            <p:ph type="title"/>
          </p:nvPr>
        </p:nvSpPr>
        <p:spPr>
          <a:xfrm>
            <a:off x="1286933" y="609600"/>
            <a:ext cx="10197494" cy="1099457"/>
          </a:xfrm>
        </p:spPr>
        <p:txBody>
          <a:bodyPr>
            <a:normAutofit/>
          </a:bodyPr>
          <a:lstStyle/>
          <a:p>
            <a:r>
              <a:rPr lang="en-US" b="1" dirty="0"/>
              <a:t>Common Law, or Case Law </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3"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graphicFrame>
        <p:nvGraphicFramePr>
          <p:cNvPr id="5" name="Content Placeholder 2">
            <a:extLst>
              <a:ext uri="{FF2B5EF4-FFF2-40B4-BE49-F238E27FC236}">
                <a16:creationId xmlns:a16="http://schemas.microsoft.com/office/drawing/2014/main" id="{D8C93544-6389-EE8B-0D57-69D9526942FA}"/>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79264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45" y="316757"/>
            <a:ext cx="12192000" cy="1054975"/>
          </a:xfrm>
        </p:spPr>
        <p:txBody>
          <a:bodyPr/>
          <a:lstStyle/>
          <a:p>
            <a:r>
              <a:rPr lang="en-US" b="1" dirty="0"/>
              <a:t>To “cite” a case:</a:t>
            </a:r>
          </a:p>
        </p:txBody>
      </p:sp>
      <p:sp>
        <p:nvSpPr>
          <p:cNvPr id="3" name="Content Placeholder 2"/>
          <p:cNvSpPr>
            <a:spLocks noGrp="1"/>
          </p:cNvSpPr>
          <p:nvPr>
            <p:ph idx="1"/>
          </p:nvPr>
        </p:nvSpPr>
        <p:spPr>
          <a:xfrm>
            <a:off x="216511" y="1358985"/>
            <a:ext cx="12374734" cy="2820209"/>
          </a:xfrm>
          <a:ln>
            <a:noFill/>
          </a:ln>
        </p:spPr>
        <p:txBody>
          <a:bodyPr>
            <a:noAutofit/>
          </a:bodyPr>
          <a:lstStyle/>
          <a:p>
            <a:pPr marL="0" indent="0">
              <a:buNone/>
            </a:pPr>
            <a:r>
              <a:rPr lang="en-US" sz="2400" i="1" dirty="0"/>
              <a:t>Weyerhaeuser Co. v. Easter</a:t>
            </a:r>
            <a:r>
              <a:rPr lang="en-US" sz="2400" dirty="0"/>
              <a:t>, 126 Wn.2d 370, 894 P.2d 1290 (1995)</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i="1" dirty="0"/>
              <a:t>         Weyerhaeuser Co. v. Easter</a:t>
            </a:r>
            <a:r>
              <a:rPr lang="en-US" sz="2400" dirty="0"/>
              <a:t>, 126 Wn.2d 370, 894 P.2d 1290  (1995)             </a:t>
            </a:r>
          </a:p>
          <a:p>
            <a:pPr marL="0" indent="0">
              <a:buNone/>
            </a:pPr>
            <a:endParaRPr lang="en-US" sz="2400" dirty="0"/>
          </a:p>
          <a:p>
            <a:pPr marL="0" indent="0">
              <a:buNone/>
              <a:tabLst>
                <a:tab pos="3940175" algn="l"/>
              </a:tabLst>
            </a:pPr>
            <a:endParaRPr lang="en-US" sz="2400" dirty="0"/>
          </a:p>
          <a:p>
            <a:pPr marL="0" indent="0">
              <a:buNone/>
            </a:pPr>
            <a:endParaRPr lang="en-US" sz="2400" dirty="0"/>
          </a:p>
          <a:p>
            <a:pPr marL="0" indent="0">
              <a:buNone/>
            </a:pPr>
            <a:endParaRPr lang="en-US" sz="2400" dirty="0"/>
          </a:p>
          <a:p>
            <a:pPr marL="0" indent="0">
              <a:buNone/>
            </a:pPr>
            <a:endParaRPr lang="en-US" sz="2400" dirty="0"/>
          </a:p>
        </p:txBody>
      </p:sp>
      <p:grpSp>
        <p:nvGrpSpPr>
          <p:cNvPr id="4" name="Group 3"/>
          <p:cNvGrpSpPr/>
          <p:nvPr/>
        </p:nvGrpSpPr>
        <p:grpSpPr>
          <a:xfrm>
            <a:off x="941826" y="3231514"/>
            <a:ext cx="9322622" cy="578477"/>
            <a:chOff x="149789" y="3231514"/>
            <a:chExt cx="9322622" cy="578477"/>
          </a:xfrm>
        </p:grpSpPr>
        <p:sp>
          <p:nvSpPr>
            <p:cNvPr id="5" name="Rectangle 4"/>
            <p:cNvSpPr/>
            <p:nvPr/>
          </p:nvSpPr>
          <p:spPr>
            <a:xfrm>
              <a:off x="4223107" y="3231645"/>
              <a:ext cx="2147410" cy="573110"/>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6" name="Rectangle 5"/>
            <p:cNvSpPr/>
            <p:nvPr/>
          </p:nvSpPr>
          <p:spPr>
            <a:xfrm>
              <a:off x="6437239" y="3236881"/>
              <a:ext cx="1980320" cy="57311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6B91E">
                      <a:lumMod val="75000"/>
                    </a:srgbClr>
                  </a:solidFill>
                </a:ln>
                <a:solidFill>
                  <a:prstClr val="white"/>
                </a:solidFill>
                <a:effectLst/>
                <a:uLnTx/>
                <a:uFillTx/>
                <a:latin typeface="Trebuchet MS" panose="020B0603020202020204"/>
                <a:cs typeface="Arial"/>
              </a:endParaRPr>
            </a:p>
          </p:txBody>
        </p:sp>
        <p:sp>
          <p:nvSpPr>
            <p:cNvPr id="7" name="Rectangle 6"/>
            <p:cNvSpPr/>
            <p:nvPr/>
          </p:nvSpPr>
          <p:spPr>
            <a:xfrm>
              <a:off x="8502385" y="3231514"/>
              <a:ext cx="970026" cy="57311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9" name="Rectangle 8"/>
            <p:cNvSpPr/>
            <p:nvPr/>
          </p:nvSpPr>
          <p:spPr>
            <a:xfrm>
              <a:off x="149789" y="3231514"/>
              <a:ext cx="4017742" cy="57311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grpSp>
      <p:sp>
        <p:nvSpPr>
          <p:cNvPr id="8" name="TextBox 7"/>
          <p:cNvSpPr txBox="1"/>
          <p:nvPr/>
        </p:nvSpPr>
        <p:spPr>
          <a:xfrm>
            <a:off x="302654" y="4494817"/>
            <a:ext cx="3400022" cy="1708160"/>
          </a:xfrm>
          <a:prstGeom prst="rect">
            <a:avLst/>
          </a:prstGeom>
          <a:noFill/>
          <a:ln w="19050">
            <a:solidFill>
              <a:srgbClr val="0070C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Case name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Names of the parties – can be abbreviated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Plaintiff (appellant, petitioner, etc.) first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Defendant second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Always italicized</a:t>
            </a:r>
          </a:p>
        </p:txBody>
      </p:sp>
      <p:sp>
        <p:nvSpPr>
          <p:cNvPr id="12" name="TextBox 11"/>
          <p:cNvSpPr txBox="1"/>
          <p:nvPr/>
        </p:nvSpPr>
        <p:spPr>
          <a:xfrm>
            <a:off x="9331300" y="4327072"/>
            <a:ext cx="1822360" cy="646331"/>
          </a:xfrm>
          <a:prstGeom prst="rect">
            <a:avLst/>
          </a:prstGeom>
          <a:noFill/>
          <a:ln w="19050">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cs typeface="Arial"/>
              </a:rPr>
              <a:t>Year of Publication</a:t>
            </a:r>
          </a:p>
        </p:txBody>
      </p:sp>
      <p:sp>
        <p:nvSpPr>
          <p:cNvPr id="13" name="TextBox 12"/>
          <p:cNvSpPr txBox="1"/>
          <p:nvPr/>
        </p:nvSpPr>
        <p:spPr>
          <a:xfrm>
            <a:off x="3945228" y="4482758"/>
            <a:ext cx="2552164" cy="1477328"/>
          </a:xfrm>
          <a:prstGeom prst="rect">
            <a:avLst/>
          </a:prstGeom>
          <a:noFill/>
          <a:ln w="19050">
            <a:solidFill>
              <a:schemeClr val="accent5">
                <a:lumMod val="75000"/>
              </a:schemeClr>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Washington Reporter identification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Volume number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Series (Wash, Wn.2d, Wn.3d)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Initial Page Number </a:t>
            </a:r>
          </a:p>
        </p:txBody>
      </p:sp>
      <p:cxnSp>
        <p:nvCxnSpPr>
          <p:cNvPr id="15" name="Straight Connector 14"/>
          <p:cNvCxnSpPr/>
          <p:nvPr/>
        </p:nvCxnSpPr>
        <p:spPr>
          <a:xfrm flipH="1">
            <a:off x="2028423" y="3882980"/>
            <a:ext cx="785611" cy="596569"/>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H="1">
            <a:off x="5827690" y="3863663"/>
            <a:ext cx="0" cy="596569"/>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7483195" y="3882980"/>
            <a:ext cx="18749" cy="1242900"/>
          </a:xfrm>
          <a:prstGeom prst="line">
            <a:avLst/>
          </a:prstGeom>
          <a:ln w="28575"/>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6818418" y="5150593"/>
            <a:ext cx="2552164" cy="1015663"/>
          </a:xfrm>
          <a:prstGeom prst="rect">
            <a:avLst/>
          </a:prstGeom>
          <a:noFill/>
          <a:ln w="19050">
            <a:solidFill>
              <a:schemeClr val="accent3">
                <a:lumMod val="75000"/>
              </a:schemeClr>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Regional Reporter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Volume number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Series (P, P.2d, P.3d)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Trebuchet MS" panose="020B0603020202020204"/>
                <a:cs typeface="Arial"/>
              </a:rPr>
              <a:t>Initial Page Number </a:t>
            </a:r>
          </a:p>
        </p:txBody>
      </p:sp>
      <p:cxnSp>
        <p:nvCxnSpPr>
          <p:cNvPr id="23" name="Straight Connector 22"/>
          <p:cNvCxnSpPr/>
          <p:nvPr/>
        </p:nvCxnSpPr>
        <p:spPr>
          <a:xfrm flipH="1">
            <a:off x="9897414" y="3863663"/>
            <a:ext cx="0" cy="463409"/>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7775145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 y="258554"/>
            <a:ext cx="12192000" cy="1325563"/>
          </a:xfrm>
        </p:spPr>
        <p:txBody>
          <a:bodyPr/>
          <a:lstStyle/>
          <a:p>
            <a:r>
              <a:rPr lang="en-US" b="1" dirty="0">
                <a:solidFill>
                  <a:schemeClr val="accent3">
                    <a:lumMod val="50000"/>
                  </a:schemeClr>
                </a:solidFill>
              </a:rPr>
              <a:t>Constitutional Law</a:t>
            </a:r>
          </a:p>
        </p:txBody>
      </p:sp>
      <p:sp>
        <p:nvSpPr>
          <p:cNvPr id="3" name="Content Placeholder 2"/>
          <p:cNvSpPr>
            <a:spLocks noGrp="1"/>
          </p:cNvSpPr>
          <p:nvPr>
            <p:ph idx="1"/>
          </p:nvPr>
        </p:nvSpPr>
        <p:spPr>
          <a:xfrm>
            <a:off x="94593" y="1236898"/>
            <a:ext cx="10115821" cy="5196315"/>
          </a:xfrm>
        </p:spPr>
        <p:txBody>
          <a:bodyPr>
            <a:noAutofit/>
          </a:bodyPr>
          <a:lstStyle/>
          <a:p>
            <a:pPr marL="0" indent="0">
              <a:buNone/>
            </a:pPr>
            <a:r>
              <a:rPr lang="en-US" sz="2000" b="1" dirty="0">
                <a:solidFill>
                  <a:schemeClr val="tx1"/>
                </a:solidFill>
              </a:rPr>
              <a:t>Remember that Constitutional questions are not within your authority.  But </a:t>
            </a:r>
            <a:br>
              <a:rPr lang="en-US" sz="2000" b="1" dirty="0">
                <a:solidFill>
                  <a:schemeClr val="tx1"/>
                </a:solidFill>
              </a:rPr>
            </a:br>
            <a:r>
              <a:rPr lang="en-US" sz="2000" b="1" dirty="0">
                <a:solidFill>
                  <a:schemeClr val="tx1"/>
                </a:solidFill>
              </a:rPr>
              <a:t>there are two important constitutional principles to keep in mind:</a:t>
            </a:r>
            <a:endParaRPr lang="en-US" sz="1600" b="1" dirty="0">
              <a:solidFill>
                <a:schemeClr val="accent6"/>
              </a:solidFill>
            </a:endParaRPr>
          </a:p>
          <a:p>
            <a:pPr marL="0" indent="0">
              <a:buNone/>
            </a:pPr>
            <a:endParaRPr lang="en-US" sz="1000" b="1" dirty="0">
              <a:solidFill>
                <a:schemeClr val="accent6"/>
              </a:solidFill>
            </a:endParaRPr>
          </a:p>
          <a:p>
            <a:pPr marL="0" indent="0">
              <a:buNone/>
            </a:pPr>
            <a:r>
              <a:rPr lang="en-US" sz="2000" b="1" dirty="0">
                <a:solidFill>
                  <a:schemeClr val="accent6"/>
                </a:solidFill>
              </a:rPr>
              <a:t>1.  </a:t>
            </a:r>
            <a:r>
              <a:rPr lang="en-US" sz="2000" b="1" u="sng" dirty="0">
                <a:solidFill>
                  <a:schemeClr val="accent6"/>
                </a:solidFill>
              </a:rPr>
              <a:t>Due Process</a:t>
            </a:r>
            <a:r>
              <a:rPr lang="en-US" sz="2000" b="1" dirty="0">
                <a:solidFill>
                  <a:schemeClr val="accent6"/>
                </a:solidFill>
              </a:rPr>
              <a:t>  </a:t>
            </a:r>
            <a:r>
              <a:rPr lang="en-US" sz="2000" dirty="0">
                <a:solidFill>
                  <a:schemeClr val="bg2">
                    <a:lumMod val="25000"/>
                  </a:schemeClr>
                </a:solidFill>
              </a:rPr>
              <a:t>(“notice and opportunity to be heard” before deprivation)</a:t>
            </a:r>
            <a:endParaRPr lang="en-US" sz="2000" b="1" dirty="0">
              <a:solidFill>
                <a:schemeClr val="bg2">
                  <a:lumMod val="25000"/>
                </a:schemeClr>
              </a:solidFill>
            </a:endParaRPr>
          </a:p>
          <a:p>
            <a:pPr marL="914400" indent="-284163"/>
            <a:r>
              <a:rPr lang="en-US" sz="2000" dirty="0"/>
              <a:t>Notice of the government action  </a:t>
            </a:r>
          </a:p>
          <a:p>
            <a:pPr marL="914400" indent="-284163"/>
            <a:r>
              <a:rPr lang="en-US" sz="2000" dirty="0"/>
              <a:t>Opportunity to know the reasons </a:t>
            </a:r>
          </a:p>
          <a:p>
            <a:pPr marL="914400" indent="-284163"/>
            <a:r>
              <a:rPr lang="en-US" sz="2000" dirty="0"/>
              <a:t>The opportunity to appear and present evidence</a:t>
            </a:r>
          </a:p>
          <a:p>
            <a:pPr marL="914400" indent="-284163"/>
            <a:r>
              <a:rPr lang="en-US" sz="2000" dirty="0"/>
              <a:t>Reasonable time to prepare one’s case</a:t>
            </a:r>
          </a:p>
          <a:p>
            <a:pPr marL="914400" indent="-284163"/>
            <a:r>
              <a:rPr lang="en-US" sz="2000" dirty="0"/>
              <a:t>An orderly proceeding with the ability to cross examine witnesses </a:t>
            </a:r>
            <a:br>
              <a:rPr lang="en-US" sz="2000" dirty="0"/>
            </a:br>
            <a:r>
              <a:rPr lang="en-US" sz="2000" dirty="0"/>
              <a:t>and present rebuttal evidence </a:t>
            </a:r>
          </a:p>
          <a:p>
            <a:pPr marL="914400" indent="-284163"/>
            <a:r>
              <a:rPr lang="en-US" sz="2000" dirty="0"/>
              <a:t>An impartial, qualified tribunal</a:t>
            </a:r>
          </a:p>
          <a:p>
            <a:pPr marL="914400" indent="-284163"/>
            <a:r>
              <a:rPr lang="en-US" sz="2000" dirty="0"/>
              <a:t>A reasoned decision (not arbitrary/capricious)</a:t>
            </a:r>
          </a:p>
        </p:txBody>
      </p:sp>
    </p:spTree>
    <p:extLst>
      <p:ext uri="{BB962C8B-B14F-4D97-AF65-F5344CB8AC3E}">
        <p14:creationId xmlns:p14="http://schemas.microsoft.com/office/powerpoint/2010/main" val="81566103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93" y="258554"/>
            <a:ext cx="12192000" cy="1325563"/>
          </a:xfrm>
        </p:spPr>
        <p:txBody>
          <a:bodyPr/>
          <a:lstStyle/>
          <a:p>
            <a:r>
              <a:rPr lang="en-US" b="1">
                <a:solidFill>
                  <a:schemeClr val="accent3">
                    <a:lumMod val="50000"/>
                  </a:schemeClr>
                </a:solidFill>
              </a:rPr>
              <a:t>Constitutional Law</a:t>
            </a:r>
          </a:p>
        </p:txBody>
      </p:sp>
      <p:sp>
        <p:nvSpPr>
          <p:cNvPr id="3" name="Content Placeholder 2"/>
          <p:cNvSpPr>
            <a:spLocks noGrp="1"/>
          </p:cNvSpPr>
          <p:nvPr>
            <p:ph idx="1"/>
          </p:nvPr>
        </p:nvSpPr>
        <p:spPr>
          <a:xfrm>
            <a:off x="547976" y="1463040"/>
            <a:ext cx="8564494" cy="5196315"/>
          </a:xfrm>
        </p:spPr>
        <p:txBody>
          <a:bodyPr>
            <a:noAutofit/>
          </a:bodyPr>
          <a:lstStyle/>
          <a:p>
            <a:pPr marL="0" indent="0">
              <a:buNone/>
            </a:pPr>
            <a:r>
              <a:rPr lang="en-US" sz="2000" b="1" dirty="0">
                <a:solidFill>
                  <a:srgbClr val="918655"/>
                </a:solidFill>
              </a:rPr>
              <a:t>2. </a:t>
            </a:r>
            <a:r>
              <a:rPr lang="en-US" sz="2000" b="1" u="sng" dirty="0">
                <a:solidFill>
                  <a:srgbClr val="918655"/>
                </a:solidFill>
              </a:rPr>
              <a:t>Uniformity of Taxes </a:t>
            </a:r>
          </a:p>
          <a:p>
            <a:pPr marL="0" indent="0">
              <a:buNone/>
            </a:pPr>
            <a:endParaRPr lang="en-US" sz="2000" b="1" dirty="0">
              <a:solidFill>
                <a:schemeClr val="tx1"/>
              </a:solidFill>
            </a:endParaRPr>
          </a:p>
          <a:p>
            <a:pPr marL="0" indent="0">
              <a:buNone/>
            </a:pPr>
            <a:r>
              <a:rPr lang="en-US" sz="2000" b="1" dirty="0">
                <a:solidFill>
                  <a:schemeClr val="bg2">
                    <a:lumMod val="25000"/>
                  </a:schemeClr>
                </a:solidFill>
              </a:rPr>
              <a:t>The Washington Constitution requires “Uniformity”</a:t>
            </a:r>
          </a:p>
          <a:p>
            <a:pPr marL="687388" indent="-346075"/>
            <a:r>
              <a:rPr lang="en-US" sz="2000" b="1" dirty="0"/>
              <a:t>Uniform tax rate </a:t>
            </a:r>
            <a:r>
              <a:rPr lang="en-US" sz="2000" dirty="0"/>
              <a:t>(all real property in the jurisdiction shall be taxed by that jurisdiction at the same rate).</a:t>
            </a:r>
          </a:p>
          <a:p>
            <a:pPr marL="687388" indent="-346075"/>
            <a:r>
              <a:rPr lang="en-US" sz="2000" b="1" dirty="0"/>
              <a:t>Uniformity in assessed valuation </a:t>
            </a:r>
            <a:r>
              <a:rPr lang="en-US" sz="2000" dirty="0"/>
              <a:t>(all property shall be assessed at the same percentage of its market value).</a:t>
            </a:r>
          </a:p>
          <a:p>
            <a:pPr marL="0" indent="0">
              <a:buNone/>
            </a:pPr>
            <a:endParaRPr lang="en-US" sz="2000" b="1" dirty="0">
              <a:solidFill>
                <a:schemeClr val="accent6"/>
              </a:solidFill>
            </a:endParaRPr>
          </a:p>
          <a:p>
            <a:pPr marL="0" indent="0">
              <a:buNone/>
            </a:pPr>
            <a:r>
              <a:rPr lang="en-US" sz="2000" b="1" dirty="0">
                <a:solidFill>
                  <a:schemeClr val="accent1">
                    <a:lumMod val="75000"/>
                  </a:schemeClr>
                </a:solidFill>
              </a:rPr>
              <a:t>What does that mean for you? </a:t>
            </a:r>
          </a:p>
          <a:p>
            <a:pPr marL="914400" indent="-284163"/>
            <a:r>
              <a:rPr lang="en-US" sz="2000" dirty="0"/>
              <a:t>Equalization = The process for ensuring uniformity</a:t>
            </a:r>
          </a:p>
          <a:p>
            <a:pPr marL="914400" indent="-284163"/>
            <a:r>
              <a:rPr lang="en-US" sz="2000" dirty="0"/>
              <a:t>Uniformity = All properties </a:t>
            </a:r>
            <a:r>
              <a:rPr lang="en-US" sz="2000" u="sng" dirty="0"/>
              <a:t>at</a:t>
            </a:r>
            <a:r>
              <a:rPr lang="en-US" sz="2000" dirty="0"/>
              <a:t> market value  </a:t>
            </a:r>
          </a:p>
        </p:txBody>
      </p:sp>
    </p:spTree>
    <p:extLst>
      <p:ext uri="{BB962C8B-B14F-4D97-AF65-F5344CB8AC3E}">
        <p14:creationId xmlns:p14="http://schemas.microsoft.com/office/powerpoint/2010/main" val="65450974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2171"/>
          <a:stretch/>
        </p:blipFill>
        <p:spPr>
          <a:xfrm>
            <a:off x="359954" y="4410539"/>
            <a:ext cx="1965925" cy="12345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580" y="1658060"/>
            <a:ext cx="1411784" cy="20909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682" y="1363626"/>
            <a:ext cx="2391674" cy="1591982"/>
          </a:xfrm>
          <a:prstGeom prst="rect">
            <a:avLst/>
          </a:prstGeom>
        </p:spPr>
      </p:pic>
      <p:sp>
        <p:nvSpPr>
          <p:cNvPr id="8" name="TextBox 7"/>
          <p:cNvSpPr txBox="1"/>
          <p:nvPr/>
        </p:nvSpPr>
        <p:spPr>
          <a:xfrm>
            <a:off x="289681" y="5690925"/>
            <a:ext cx="215090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Federal and State Constitutions</a:t>
            </a:r>
          </a:p>
        </p:txBody>
      </p:sp>
      <p:sp>
        <p:nvSpPr>
          <p:cNvPr id="9" name="TextBox 8"/>
          <p:cNvSpPr txBox="1"/>
          <p:nvPr/>
        </p:nvSpPr>
        <p:spPr>
          <a:xfrm>
            <a:off x="3055818" y="4608097"/>
            <a:ext cx="168462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State Statutes</a:t>
            </a:r>
          </a:p>
        </p:txBody>
      </p:sp>
      <p:sp>
        <p:nvSpPr>
          <p:cNvPr id="10" name="TextBox 9"/>
          <p:cNvSpPr txBox="1"/>
          <p:nvPr/>
        </p:nvSpPr>
        <p:spPr>
          <a:xfrm>
            <a:off x="5286729" y="3797054"/>
            <a:ext cx="148705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Agency </a:t>
            </a:r>
            <a:b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b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Regulations</a:t>
            </a:r>
          </a:p>
        </p:txBody>
      </p:sp>
      <p:sp>
        <p:nvSpPr>
          <p:cNvPr id="11" name="TextBox 10"/>
          <p:cNvSpPr txBox="1"/>
          <p:nvPr/>
        </p:nvSpPr>
        <p:spPr>
          <a:xfrm>
            <a:off x="289682" y="2969771"/>
            <a:ext cx="239167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Supreme Court and published appellate court opinions</a:t>
            </a:r>
          </a:p>
        </p:txBody>
      </p:sp>
      <p:sp>
        <p:nvSpPr>
          <p:cNvPr id="21" name="TextBox 20"/>
          <p:cNvSpPr txBox="1"/>
          <p:nvPr/>
        </p:nvSpPr>
        <p:spPr>
          <a:xfrm>
            <a:off x="6669023" y="348337"/>
            <a:ext cx="4855330"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0C226"/>
                </a:solidFill>
                <a:effectLst/>
                <a:uLnTx/>
                <a:uFillTx/>
                <a:latin typeface="Trebuchet MS" panose="020B0603020202020204"/>
                <a:cs typeface="Arial"/>
              </a:rPr>
              <a:t>Legally persuasive </a:t>
            </a:r>
            <a:r>
              <a:rPr kumimoji="0" lang="en-US" sz="1200" b="1" i="0" u="none" strike="noStrike" kern="1200" cap="none" spc="0" normalizeH="0" baseline="0" noProof="0" dirty="0">
                <a:ln>
                  <a:noFill/>
                </a:ln>
                <a:solidFill>
                  <a:srgbClr val="90C226"/>
                </a:solidFill>
                <a:effectLst/>
                <a:uLnTx/>
                <a:uFillTx/>
                <a:latin typeface="Trebuchet MS" panose="020B0603020202020204"/>
                <a:cs typeface="Arial"/>
              </a:rPr>
              <a:t>(helpful, but does not control the outcome of a different case)</a:t>
            </a:r>
          </a:p>
        </p:txBody>
      </p:sp>
      <p:sp>
        <p:nvSpPr>
          <p:cNvPr id="26" name="Right Triangle 25"/>
          <p:cNvSpPr/>
          <p:nvPr/>
        </p:nvSpPr>
        <p:spPr>
          <a:xfrm>
            <a:off x="6352188" y="904376"/>
            <a:ext cx="5072168" cy="30965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p:txBody>
      </p:sp>
      <p:sp>
        <p:nvSpPr>
          <p:cNvPr id="27" name="TextBox 26"/>
          <p:cNvSpPr txBox="1"/>
          <p:nvPr/>
        </p:nvSpPr>
        <p:spPr>
          <a:xfrm>
            <a:off x="289680" y="518863"/>
            <a:ext cx="62793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4A021"/>
                </a:solidFill>
                <a:effectLst/>
                <a:uLnTx/>
                <a:uFillTx/>
                <a:latin typeface="Trebuchet MS" panose="020B0603020202020204"/>
                <a:cs typeface="Arial"/>
              </a:rPr>
              <a:t>Legal Authority </a:t>
            </a:r>
            <a:r>
              <a:rPr kumimoji="0" lang="en-US" sz="1200" b="1" i="0" u="none" strike="noStrike" kern="1200" cap="none" spc="0" normalizeH="0" baseline="0" noProof="0" dirty="0">
                <a:ln>
                  <a:noFill/>
                </a:ln>
                <a:solidFill>
                  <a:srgbClr val="54A021"/>
                </a:solidFill>
                <a:effectLst/>
                <a:uLnTx/>
                <a:uFillTx/>
                <a:latin typeface="Trebuchet MS" panose="020B0603020202020204"/>
                <a:cs typeface="Arial"/>
              </a:rPr>
              <a:t>(binding on all citizens, unless authority changes it)</a:t>
            </a:r>
          </a:p>
        </p:txBody>
      </p:sp>
      <p:sp>
        <p:nvSpPr>
          <p:cNvPr id="28" name="Right Triangle 27"/>
          <p:cNvSpPr/>
          <p:nvPr/>
        </p:nvSpPr>
        <p:spPr>
          <a:xfrm>
            <a:off x="6352188" y="904376"/>
            <a:ext cx="1026368" cy="309654"/>
          </a:xfrm>
          <a:prstGeom prst="r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p:txBody>
      </p:sp>
      <p:sp>
        <p:nvSpPr>
          <p:cNvPr id="29" name="Rectangle 28"/>
          <p:cNvSpPr/>
          <p:nvPr/>
        </p:nvSpPr>
        <p:spPr>
          <a:xfrm>
            <a:off x="289681" y="904377"/>
            <a:ext cx="6062507" cy="30965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p:txBody>
      </p:sp>
      <p:sp>
        <p:nvSpPr>
          <p:cNvPr id="32" name="Rectangle 31"/>
          <p:cNvSpPr/>
          <p:nvPr/>
        </p:nvSpPr>
        <p:spPr>
          <a:xfrm>
            <a:off x="5286729" y="4352914"/>
            <a:ext cx="1496209"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(WAC 458-14-046)</a:t>
            </a:r>
          </a:p>
        </p:txBody>
      </p:sp>
      <p:sp>
        <p:nvSpPr>
          <p:cNvPr id="33" name="Rectangle 32"/>
          <p:cNvSpPr/>
          <p:nvPr/>
        </p:nvSpPr>
        <p:spPr>
          <a:xfrm>
            <a:off x="3228975" y="4967480"/>
            <a:ext cx="1365186"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(RCW 84.48.042)</a:t>
            </a:r>
          </a:p>
        </p:txBody>
      </p:sp>
      <p:sp>
        <p:nvSpPr>
          <p:cNvPr id="40" name="Rectangle 39"/>
          <p:cNvSpPr/>
          <p:nvPr/>
        </p:nvSpPr>
        <p:spPr>
          <a:xfrm>
            <a:off x="534647" y="3807734"/>
            <a:ext cx="190593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(Wn.2d, Wash., </a:t>
            </a:r>
            <a:b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b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Wn. App.2d, Wn. App.)</a:t>
            </a:r>
          </a:p>
        </p:txBody>
      </p:sp>
      <p:sp>
        <p:nvSpPr>
          <p:cNvPr id="45" name="TextBox 44"/>
          <p:cNvSpPr txBox="1"/>
          <p:nvPr/>
        </p:nvSpPr>
        <p:spPr>
          <a:xfrm>
            <a:off x="61393" y="10628"/>
            <a:ext cx="1019675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panose="020B0603020202020204"/>
                <a:cs typeface="Arial"/>
              </a:rPr>
              <a:t>Weight to Give Legal Resources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757" y="2596205"/>
            <a:ext cx="1471650" cy="1914646"/>
          </a:xfrm>
          <a:prstGeom prst="rect">
            <a:avLst/>
          </a:prstGeom>
        </p:spPr>
      </p:pic>
      <p:grpSp>
        <p:nvGrpSpPr>
          <p:cNvPr id="75" name="Group 74"/>
          <p:cNvGrpSpPr/>
          <p:nvPr/>
        </p:nvGrpSpPr>
        <p:grpSpPr>
          <a:xfrm>
            <a:off x="7377154" y="1314967"/>
            <a:ext cx="4293477" cy="2469393"/>
            <a:chOff x="7597581" y="4141775"/>
            <a:chExt cx="4293477" cy="2469393"/>
          </a:xfrm>
        </p:grpSpPr>
        <p:pic>
          <p:nvPicPr>
            <p:cNvPr id="12" name="Picture 11"/>
            <p:cNvPicPr>
              <a:picLocks noChangeAspect="1"/>
            </p:cNvPicPr>
            <p:nvPr/>
          </p:nvPicPr>
          <p:blipFill rotWithShape="1">
            <a:blip r:embed="rId7"/>
            <a:srcRect r="6944"/>
            <a:stretch/>
          </p:blipFill>
          <p:spPr>
            <a:xfrm>
              <a:off x="7636458" y="4141775"/>
              <a:ext cx="1001583" cy="1095375"/>
            </a:xfrm>
            <a:prstGeom prst="rect">
              <a:avLst/>
            </a:prstGeom>
          </p:spPr>
        </p:pic>
        <p:sp>
          <p:nvSpPr>
            <p:cNvPr id="13" name="TextBox 12"/>
            <p:cNvSpPr txBox="1"/>
            <p:nvPr/>
          </p:nvSpPr>
          <p:spPr>
            <a:xfrm>
              <a:off x="7636825" y="5241661"/>
              <a:ext cx="120262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Attorney General Opinions</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066" y="4189691"/>
              <a:ext cx="1271176" cy="761666"/>
            </a:xfrm>
            <a:prstGeom prst="rect">
              <a:avLst/>
            </a:prstGeom>
          </p:spPr>
        </p:pic>
        <p:sp>
          <p:nvSpPr>
            <p:cNvPr id="17" name="Rectangle 16"/>
            <p:cNvSpPr/>
            <p:nvPr/>
          </p:nvSpPr>
          <p:spPr>
            <a:xfrm>
              <a:off x="8839451" y="5013691"/>
              <a:ext cx="1639098"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Superior Court opinions;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unpublished appellate court opinions.</a:t>
              </a:r>
            </a:p>
          </p:txBody>
        </p:sp>
        <p:sp>
          <p:nvSpPr>
            <p:cNvPr id="30" name="Rectangle 29"/>
            <p:cNvSpPr/>
            <p:nvPr/>
          </p:nvSpPr>
          <p:spPr>
            <a:xfrm>
              <a:off x="7597581" y="6149503"/>
              <a:ext cx="1281114"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(AGO 1986 No. 3 - Feb 18 1986)</a:t>
              </a:r>
            </a:p>
          </p:txBody>
        </p:sp>
        <p:pic>
          <p:nvPicPr>
            <p:cNvPr id="43" name="Picture 42"/>
            <p:cNvPicPr>
              <a:picLocks noChangeAspect="1"/>
            </p:cNvPicPr>
            <p:nvPr/>
          </p:nvPicPr>
          <p:blipFill>
            <a:blip r:embed="rId8"/>
            <a:stretch>
              <a:fillRect/>
            </a:stretch>
          </p:blipFill>
          <p:spPr>
            <a:xfrm>
              <a:off x="10606237" y="4186237"/>
              <a:ext cx="1146902" cy="1253516"/>
            </a:xfrm>
            <a:prstGeom prst="rect">
              <a:avLst/>
            </a:prstGeom>
          </p:spPr>
        </p:pic>
        <p:sp>
          <p:nvSpPr>
            <p:cNvPr id="44" name="TextBox 43"/>
            <p:cNvSpPr txBox="1"/>
            <p:nvPr/>
          </p:nvSpPr>
          <p:spPr>
            <a:xfrm>
              <a:off x="10563426" y="5478657"/>
              <a:ext cx="1327632"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Law review articles, law dictionary, legal practice guides, desk books.</a:t>
              </a:r>
            </a:p>
          </p:txBody>
        </p:sp>
      </p:grpSp>
      <p:grpSp>
        <p:nvGrpSpPr>
          <p:cNvPr id="76" name="Group 75"/>
          <p:cNvGrpSpPr/>
          <p:nvPr/>
        </p:nvGrpSpPr>
        <p:grpSpPr>
          <a:xfrm>
            <a:off x="6939351" y="3667512"/>
            <a:ext cx="4752473" cy="2673020"/>
            <a:chOff x="7241220" y="1278937"/>
            <a:chExt cx="4752473" cy="2673020"/>
          </a:xfrm>
        </p:grpSpPr>
        <p:pic>
          <p:nvPicPr>
            <p:cNvPr id="14" name="Picture 13"/>
            <p:cNvPicPr>
              <a:picLocks noChangeAspect="1"/>
            </p:cNvPicPr>
            <p:nvPr/>
          </p:nvPicPr>
          <p:blipFill>
            <a:blip r:embed="rId9"/>
            <a:stretch>
              <a:fillRect/>
            </a:stretch>
          </p:blipFill>
          <p:spPr>
            <a:xfrm>
              <a:off x="9126377" y="1278937"/>
              <a:ext cx="2626762" cy="759631"/>
            </a:xfrm>
            <a:prstGeom prst="rect">
              <a:avLst/>
            </a:prstGeom>
          </p:spPr>
        </p:pic>
        <p:sp>
          <p:nvSpPr>
            <p:cNvPr id="18" name="Rectangle 17"/>
            <p:cNvSpPr/>
            <p:nvPr/>
          </p:nvSpPr>
          <p:spPr>
            <a:xfrm>
              <a:off x="9093088" y="2106034"/>
              <a:ext cx="2900605"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cs typeface="Arial"/>
                </a:rPr>
                <a:t>Board of Tax Appeal Decisions</a:t>
              </a:r>
            </a:p>
          </p:txBody>
        </p:sp>
        <p:pic>
          <p:nvPicPr>
            <p:cNvPr id="19" name="Picture 18"/>
            <p:cNvPicPr>
              <a:picLocks noChangeAspect="1"/>
            </p:cNvPicPr>
            <p:nvPr/>
          </p:nvPicPr>
          <p:blipFill>
            <a:blip r:embed="rId10"/>
            <a:stretch>
              <a:fillRect/>
            </a:stretch>
          </p:blipFill>
          <p:spPr>
            <a:xfrm>
              <a:off x="7401873" y="1975825"/>
              <a:ext cx="1565456" cy="736686"/>
            </a:xfrm>
            <a:prstGeom prst="rect">
              <a:avLst/>
            </a:prstGeom>
            <a:ln>
              <a:solidFill>
                <a:schemeClr val="accent1">
                  <a:shade val="50000"/>
                </a:schemeClr>
              </a:solidFill>
            </a:ln>
          </p:spPr>
        </p:pic>
        <p:sp>
          <p:nvSpPr>
            <p:cNvPr id="20" name="TextBox 19"/>
            <p:cNvSpPr txBox="1"/>
            <p:nvPr/>
          </p:nvSpPr>
          <p:spPr>
            <a:xfrm>
              <a:off x="7241220" y="2811863"/>
              <a:ext cx="1851868"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Department formal actions:  interpretation letters, directives and Property Tax Advisories (PTAs)</a:t>
              </a:r>
            </a:p>
          </p:txBody>
        </p:sp>
        <p:pic>
          <p:nvPicPr>
            <p:cNvPr id="22" name="Picture 21"/>
            <p:cNvPicPr>
              <a:picLocks noChangeAspect="1"/>
            </p:cNvPicPr>
            <p:nvPr/>
          </p:nvPicPr>
          <p:blipFill>
            <a:blip r:embed="rId10"/>
            <a:stretch>
              <a:fillRect/>
            </a:stretch>
          </p:blipFill>
          <p:spPr>
            <a:xfrm>
              <a:off x="10139072" y="2560777"/>
              <a:ext cx="1565456" cy="736686"/>
            </a:xfrm>
            <a:prstGeom prst="rect">
              <a:avLst/>
            </a:prstGeom>
            <a:ln>
              <a:solidFill>
                <a:schemeClr val="accent1">
                  <a:shade val="50000"/>
                </a:schemeClr>
              </a:solidFill>
            </a:ln>
          </p:spPr>
        </p:pic>
        <p:sp>
          <p:nvSpPr>
            <p:cNvPr id="23" name="TextBox 22"/>
            <p:cNvSpPr txBox="1"/>
            <p:nvPr/>
          </p:nvSpPr>
          <p:spPr>
            <a:xfrm>
              <a:off x="9996184" y="3305626"/>
              <a:ext cx="185123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cs typeface="Arial"/>
                </a:rPr>
                <a:t>Department informal actions: manuals, webpages, trainings, etc.</a:t>
              </a:r>
            </a:p>
          </p:txBody>
        </p:sp>
      </p:grpSp>
    </p:spTree>
    <p:extLst>
      <p:ext uri="{BB962C8B-B14F-4D97-AF65-F5344CB8AC3E}">
        <p14:creationId xmlns:p14="http://schemas.microsoft.com/office/powerpoint/2010/main" val="255020057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D8A5-73C5-CB60-AD5E-617552F38C8C}"/>
              </a:ext>
            </a:extLst>
          </p:cNvPr>
          <p:cNvSpPr>
            <a:spLocks noGrp="1"/>
          </p:cNvSpPr>
          <p:nvPr>
            <p:ph type="title"/>
          </p:nvPr>
        </p:nvSpPr>
        <p:spPr/>
        <p:txBody>
          <a:bodyPr/>
          <a:lstStyle/>
          <a:p>
            <a:r>
              <a:rPr lang="en-US" dirty="0"/>
              <a:t>When to use legal authority</a:t>
            </a:r>
          </a:p>
        </p:txBody>
      </p:sp>
      <p:sp>
        <p:nvSpPr>
          <p:cNvPr id="3" name="Content Placeholder 2">
            <a:extLst>
              <a:ext uri="{FF2B5EF4-FFF2-40B4-BE49-F238E27FC236}">
                <a16:creationId xmlns:a16="http://schemas.microsoft.com/office/drawing/2014/main" id="{D035589A-E54A-4919-A142-E1D78D3EE547}"/>
              </a:ext>
            </a:extLst>
          </p:cNvPr>
          <p:cNvSpPr>
            <a:spLocks noGrp="1"/>
          </p:cNvSpPr>
          <p:nvPr>
            <p:ph idx="1"/>
          </p:nvPr>
        </p:nvSpPr>
        <p:spPr/>
        <p:txBody>
          <a:bodyPr>
            <a:normAutofit fontScale="92500" lnSpcReduction="10000"/>
          </a:bodyPr>
          <a:lstStyle/>
          <a:p>
            <a:pPr marL="0" indent="0">
              <a:buNone/>
            </a:pPr>
            <a:r>
              <a:rPr lang="en-US" dirty="0"/>
              <a:t>When you issue your decision, think about which legal authority is relevant:</a:t>
            </a:r>
          </a:p>
          <a:p>
            <a:r>
              <a:rPr lang="en-US" dirty="0"/>
              <a:t>Statutes: always cite the statutes that apply to your case and apply the facts before you to the statute</a:t>
            </a:r>
          </a:p>
          <a:p>
            <a:r>
              <a:rPr lang="en-US" dirty="0"/>
              <a:t>WACs: if possible/applicable, cite a rule that applies to your case; rules provide greater explanation of how the statutes apply to particular circumstances. </a:t>
            </a:r>
          </a:p>
          <a:p>
            <a:r>
              <a:rPr lang="en-US" dirty="0"/>
              <a:t>Case law: cite for burden of proof and to support your decision, if relevant</a:t>
            </a:r>
          </a:p>
          <a:p>
            <a:pPr lvl="1"/>
            <a:r>
              <a:rPr lang="en-US" dirty="0"/>
              <a:t>When the court addresses how the statute and/or WAC at issue in your case applies to a situation, and your case arises from the same or very similar situation, your decision should result in the same outcome</a:t>
            </a:r>
          </a:p>
          <a:p>
            <a:pPr lvl="1"/>
            <a:r>
              <a:rPr lang="en-US" dirty="0"/>
              <a:t>When the facts in the case are meaningfully different than the facts before you, you can decide your case differently – the case does not control </a:t>
            </a:r>
          </a:p>
          <a:p>
            <a:pPr lvl="1"/>
            <a:r>
              <a:rPr lang="en-US" dirty="0"/>
              <a:t>When the case involves similar facts but the court does not address the statute or rule at issue in your case, you can decide your case differently - the case does not control</a:t>
            </a:r>
          </a:p>
          <a:p>
            <a:endParaRPr lang="en-US" dirty="0"/>
          </a:p>
        </p:txBody>
      </p:sp>
    </p:spTree>
    <p:extLst>
      <p:ext uri="{BB962C8B-B14F-4D97-AF65-F5344CB8AC3E}">
        <p14:creationId xmlns:p14="http://schemas.microsoft.com/office/powerpoint/2010/main" val="250407637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38" y="364368"/>
            <a:ext cx="12192000" cy="934712"/>
          </a:xfrm>
        </p:spPr>
        <p:txBody>
          <a:bodyPr/>
          <a:lstStyle/>
          <a:p>
            <a:r>
              <a:rPr lang="en-US" b="1"/>
              <a:t>Where to find Legal Resources</a:t>
            </a:r>
          </a:p>
        </p:txBody>
      </p:sp>
      <p:sp>
        <p:nvSpPr>
          <p:cNvPr id="3" name="Content Placeholder 2"/>
          <p:cNvSpPr>
            <a:spLocks noGrp="1"/>
          </p:cNvSpPr>
          <p:nvPr>
            <p:ph idx="1"/>
          </p:nvPr>
        </p:nvSpPr>
        <p:spPr>
          <a:xfrm>
            <a:off x="138738" y="1299080"/>
            <a:ext cx="7857931" cy="4386283"/>
          </a:xfrm>
        </p:spPr>
        <p:txBody>
          <a:bodyPr>
            <a:normAutofit/>
          </a:bodyPr>
          <a:lstStyle/>
          <a:p>
            <a:pPr>
              <a:lnSpc>
                <a:spcPct val="100000"/>
              </a:lnSpc>
              <a:spcBef>
                <a:spcPts val="600"/>
              </a:spcBef>
            </a:pPr>
            <a:r>
              <a:rPr lang="en-US" dirty="0"/>
              <a:t>Property Tax Resource Center - </a:t>
            </a:r>
            <a:r>
              <a:rPr lang="en-US" dirty="0">
                <a:hlinkClick r:id="rId3"/>
              </a:rPr>
              <a:t>http://propertytax.dor.wa.gov/</a:t>
            </a:r>
            <a:endParaRPr lang="en-US" dirty="0"/>
          </a:p>
          <a:p>
            <a:pPr lvl="1">
              <a:lnSpc>
                <a:spcPct val="100000"/>
              </a:lnSpc>
              <a:spcBef>
                <a:spcPts val="600"/>
              </a:spcBef>
            </a:pPr>
            <a:r>
              <a:rPr lang="en-US" dirty="0"/>
              <a:t>Access to guidance documents, manuals and specific topic information</a:t>
            </a:r>
          </a:p>
          <a:p>
            <a:pPr lvl="1">
              <a:lnSpc>
                <a:spcPct val="100000"/>
              </a:lnSpc>
              <a:spcBef>
                <a:spcPts val="600"/>
              </a:spcBef>
            </a:pPr>
            <a:r>
              <a:rPr lang="en-US" dirty="0"/>
              <a:t>Catalog of links to Property Tax specific RCWs and WACs. </a:t>
            </a:r>
          </a:p>
          <a:p>
            <a:pPr lvl="1">
              <a:lnSpc>
                <a:spcPct val="100000"/>
              </a:lnSpc>
              <a:spcBef>
                <a:spcPts val="600"/>
              </a:spcBef>
            </a:pPr>
            <a:endParaRPr lang="en-US" dirty="0"/>
          </a:p>
          <a:p>
            <a:pPr lvl="1">
              <a:lnSpc>
                <a:spcPct val="100000"/>
              </a:lnSpc>
              <a:spcBef>
                <a:spcPts val="600"/>
              </a:spcBef>
            </a:pPr>
            <a:endParaRPr lang="en-US" dirty="0"/>
          </a:p>
          <a:p>
            <a:pPr lvl="1">
              <a:lnSpc>
                <a:spcPct val="100000"/>
              </a:lnSpc>
              <a:spcBef>
                <a:spcPts val="600"/>
              </a:spcBef>
            </a:pPr>
            <a:endParaRPr lang="en-US" dirty="0"/>
          </a:p>
          <a:p>
            <a:pPr lvl="1">
              <a:lnSpc>
                <a:spcPct val="100000"/>
              </a:lnSpc>
              <a:spcBef>
                <a:spcPts val="600"/>
              </a:spcBef>
            </a:pPr>
            <a:endParaRPr lang="en-US" dirty="0"/>
          </a:p>
          <a:p>
            <a:pPr marL="457200" lvl="1" indent="0">
              <a:lnSpc>
                <a:spcPct val="100000"/>
              </a:lnSpc>
              <a:spcBef>
                <a:spcPts val="600"/>
              </a:spcBef>
              <a:buNone/>
            </a:pPr>
            <a:endParaRPr lang="en-US" dirty="0"/>
          </a:p>
          <a:p>
            <a:pPr>
              <a:lnSpc>
                <a:spcPct val="100000"/>
              </a:lnSpc>
              <a:spcBef>
                <a:spcPts val="600"/>
              </a:spcBef>
            </a:pPr>
            <a:r>
              <a:rPr lang="en-US" dirty="0"/>
              <a:t>Office of the Code Reviser - </a:t>
            </a:r>
            <a:r>
              <a:rPr lang="en-US" dirty="0">
                <a:hlinkClick r:id="rId4"/>
              </a:rPr>
              <a:t>http://leg.wa.gov/CodeReviser</a:t>
            </a:r>
            <a:endParaRPr lang="en-US" dirty="0"/>
          </a:p>
          <a:p>
            <a:pPr lvl="1">
              <a:lnSpc>
                <a:spcPct val="100000"/>
              </a:lnSpc>
              <a:spcBef>
                <a:spcPts val="600"/>
              </a:spcBef>
            </a:pPr>
            <a:r>
              <a:rPr lang="en-US" dirty="0"/>
              <a:t>Official and latest update of Revised Code of Washington (RCW)</a:t>
            </a:r>
          </a:p>
          <a:p>
            <a:pPr lvl="1">
              <a:lnSpc>
                <a:spcPct val="100000"/>
              </a:lnSpc>
              <a:spcBef>
                <a:spcPts val="600"/>
              </a:spcBef>
            </a:pPr>
            <a:r>
              <a:rPr lang="en-US" dirty="0"/>
              <a:t>Official and latest update of Washington Administrative Code (WAC)</a:t>
            </a:r>
          </a:p>
          <a:p>
            <a:pPr lvl="1">
              <a:lnSpc>
                <a:spcPct val="100000"/>
              </a:lnSpc>
              <a:spcBef>
                <a:spcPts val="600"/>
              </a:spcBef>
            </a:pPr>
            <a:r>
              <a:rPr lang="en-US" dirty="0"/>
              <a:t>Links to laws and rulemaking which changed RCWs and WACs</a:t>
            </a:r>
          </a:p>
          <a:p>
            <a:pPr marL="0" indent="0">
              <a:buNone/>
            </a:pPr>
            <a:endParaRPr lang="en-US" dirty="0"/>
          </a:p>
        </p:txBody>
      </p:sp>
      <p:pic>
        <p:nvPicPr>
          <p:cNvPr id="4" name="Picture 3"/>
          <p:cNvPicPr>
            <a:picLocks noChangeAspect="1"/>
          </p:cNvPicPr>
          <p:nvPr/>
        </p:nvPicPr>
        <p:blipFill>
          <a:blip r:embed="rId5"/>
          <a:srcRect t="15591"/>
          <a:stretch>
            <a:fillRect/>
          </a:stretch>
        </p:blipFill>
        <p:spPr>
          <a:xfrm>
            <a:off x="8082690" y="3692364"/>
            <a:ext cx="3531538" cy="3006370"/>
          </a:xfrm>
          <a:prstGeom prst="rect">
            <a:avLst/>
          </a:prstGeom>
        </p:spPr>
      </p:pic>
      <p:pic>
        <p:nvPicPr>
          <p:cNvPr id="6" name="Picture 5"/>
          <p:cNvPicPr>
            <a:picLocks noChangeAspect="1"/>
          </p:cNvPicPr>
          <p:nvPr/>
        </p:nvPicPr>
        <p:blipFill>
          <a:blip r:embed="rId6"/>
          <a:srcRect l="23849" t="16606"/>
          <a:stretch>
            <a:fillRect/>
          </a:stretch>
        </p:blipFill>
        <p:spPr>
          <a:xfrm>
            <a:off x="8082690" y="576085"/>
            <a:ext cx="3644534" cy="2766883"/>
          </a:xfrm>
          <a:prstGeom prst="rect">
            <a:avLst/>
          </a:prstGeom>
        </p:spPr>
      </p:pic>
    </p:spTree>
    <p:extLst>
      <p:ext uri="{BB962C8B-B14F-4D97-AF65-F5344CB8AC3E}">
        <p14:creationId xmlns:p14="http://schemas.microsoft.com/office/powerpoint/2010/main" val="93192932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96" y="122529"/>
            <a:ext cx="11937372" cy="1325563"/>
          </a:xfrm>
        </p:spPr>
        <p:txBody>
          <a:bodyPr>
            <a:normAutofit/>
          </a:bodyPr>
          <a:lstStyle/>
          <a:p>
            <a:r>
              <a:rPr lang="en-US" b="1" dirty="0"/>
              <a:t>Where else to find Legal Resources </a:t>
            </a:r>
          </a:p>
        </p:txBody>
      </p:sp>
      <p:sp>
        <p:nvSpPr>
          <p:cNvPr id="3" name="Content Placeholder 2"/>
          <p:cNvSpPr>
            <a:spLocks noGrp="1"/>
          </p:cNvSpPr>
          <p:nvPr>
            <p:ph idx="1"/>
          </p:nvPr>
        </p:nvSpPr>
        <p:spPr>
          <a:xfrm>
            <a:off x="344650" y="1530933"/>
            <a:ext cx="10515600" cy="4351338"/>
          </a:xfrm>
        </p:spPr>
        <p:txBody>
          <a:bodyPr>
            <a:normAutofit/>
          </a:bodyPr>
          <a:lstStyle/>
          <a:p>
            <a:r>
              <a:rPr lang="en-US" dirty="0"/>
              <a:t>Published Court Cases, Law Review Articles, Practice Guides, etc.</a:t>
            </a:r>
          </a:p>
          <a:p>
            <a:pPr lvl="1"/>
            <a:r>
              <a:rPr lang="en-US" dirty="0"/>
              <a:t>Law Library (Courthouses or some local libraries)</a:t>
            </a:r>
          </a:p>
          <a:p>
            <a:pPr lvl="1"/>
            <a:r>
              <a:rPr lang="en-US" dirty="0"/>
              <a:t>Office of Reporter of Decisions: </a:t>
            </a:r>
            <a:r>
              <a:rPr lang="en-US" dirty="0">
                <a:hlinkClick r:id="rId3"/>
              </a:rPr>
              <a:t>http://www.courts.wa.gov/appellate_trial_courts/supreme/?fa=atc_supreme.reporter</a:t>
            </a:r>
            <a:endParaRPr lang="en-US" dirty="0"/>
          </a:p>
          <a:p>
            <a:pPr lvl="1"/>
            <a:r>
              <a:rPr lang="en-US" dirty="0"/>
              <a:t>Internet (some cites are free: FindLaw or </a:t>
            </a:r>
            <a:r>
              <a:rPr lang="en-US" dirty="0" err="1"/>
              <a:t>Justia</a:t>
            </a:r>
            <a:r>
              <a:rPr lang="en-US" dirty="0"/>
              <a:t>; others require subscription: Westlaw or </a:t>
            </a:r>
            <a:r>
              <a:rPr lang="en-US" dirty="0" err="1"/>
              <a:t>LexisNexus</a:t>
            </a:r>
            <a:r>
              <a:rPr lang="en-US" dirty="0"/>
              <a:t>)</a:t>
            </a:r>
          </a:p>
          <a:p>
            <a:pPr lvl="1"/>
            <a:r>
              <a:rPr lang="en-US" dirty="0"/>
              <a:t>County Prosecuting Attorney may be able to help</a:t>
            </a:r>
          </a:p>
          <a:p>
            <a:r>
              <a:rPr lang="en-US" dirty="0"/>
              <a:t>Attorney General Opinions: </a:t>
            </a:r>
          </a:p>
          <a:p>
            <a:pPr lvl="1"/>
            <a:r>
              <a:rPr lang="en-US" dirty="0">
                <a:hlinkClick r:id="rId4"/>
              </a:rPr>
              <a:t>https://www.atg.wa.gov/ago-opinions</a:t>
            </a:r>
            <a:endParaRPr lang="en-US" dirty="0"/>
          </a:p>
          <a:p>
            <a:r>
              <a:rPr lang="en-US" dirty="0"/>
              <a:t>Board of Tax Appeal Decisions  </a:t>
            </a:r>
          </a:p>
          <a:p>
            <a:pPr lvl="1"/>
            <a:r>
              <a:rPr lang="en-US" dirty="0">
                <a:hlinkClick r:id="rId5"/>
              </a:rPr>
              <a:t>https://bta.wa.gov/index.php/decisions-3/</a:t>
            </a:r>
            <a:endParaRPr lang="en-US" dirty="0"/>
          </a:p>
          <a:p>
            <a:pPr lvl="1"/>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238563115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Wrap-up &amp; Evaluations</a:t>
            </a:r>
          </a:p>
          <a:p>
            <a:endParaRPr lang="en-US" dirty="0"/>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p:txBody>
          <a:bodyPr/>
          <a:lstStyle/>
          <a:p>
            <a:r>
              <a:rPr lang="en-US" sz="1600" dirty="0"/>
              <a:t>Thank you for your participation today. Let us know how we did by completing this </a:t>
            </a:r>
            <a:r>
              <a:rPr lang="en-US" sz="1600" dirty="0">
                <a:hlinkClick r:id="rId3" tooltip="https://www.surveymonkey.com/r/qhmbvhg"/>
              </a:rPr>
              <a:t>survey</a:t>
            </a:r>
            <a:r>
              <a:rPr lang="en-US" sz="1600" b="1" dirty="0"/>
              <a:t> </a:t>
            </a:r>
            <a:r>
              <a:rPr lang="en-US" sz="1600" dirty="0"/>
              <a:t>by June 11.</a:t>
            </a:r>
          </a:p>
          <a:p>
            <a:r>
              <a:rPr lang="en-US" sz="1600" dirty="0"/>
              <a:t>Please let me know if you have suggestions OR complaints.</a:t>
            </a:r>
          </a:p>
          <a:p>
            <a:r>
              <a:rPr lang="en-US" sz="1600" dirty="0"/>
              <a:t>If you indicated you wanted a certificate of attendance during registration, we will send yours within a few days. Or you may email </a:t>
            </a:r>
            <a:r>
              <a:rPr lang="en-US" sz="1600" dirty="0">
                <a:hlinkClick r:id="rId4" tooltip="mailto:dorpropertytaxeducation@dor.wa.gov"/>
              </a:rPr>
              <a:t>dorpropertytaxeducation@dor.wa.gov</a:t>
            </a:r>
            <a:r>
              <a:rPr lang="en-US" sz="1600" dirty="0"/>
              <a:t> to make a request.</a:t>
            </a:r>
          </a:p>
          <a:p>
            <a:r>
              <a:rPr lang="en-US" sz="1600" dirty="0"/>
              <a:t>Training Season:</a:t>
            </a:r>
          </a:p>
          <a:p>
            <a:pPr lvl="1"/>
            <a:r>
              <a:rPr lang="en-US" sz="1600" dirty="0"/>
              <a:t>Basic BOE: Online in future since, only 1 registrant for the in-person class</a:t>
            </a:r>
          </a:p>
          <a:p>
            <a:pPr lvl="1"/>
            <a:r>
              <a:rPr lang="en-US" sz="1600" dirty="0"/>
              <a:t>Senior BOE: Online, topics and questions were due with registrations. Did not get much.</a:t>
            </a:r>
          </a:p>
          <a:p>
            <a:pPr lvl="2"/>
            <a:r>
              <a:rPr lang="en-US" sz="1600" dirty="0"/>
              <a:t>June 5: Full</a:t>
            </a:r>
          </a:p>
          <a:p>
            <a:pPr lvl="2"/>
            <a:r>
              <a:rPr lang="en-US" sz="1600" dirty="0"/>
              <a:t>June 24: Full</a:t>
            </a:r>
          </a:p>
          <a:p>
            <a:pPr lvl="2"/>
            <a:r>
              <a:rPr lang="en-US" sz="1600" dirty="0"/>
              <a:t>June 26: Open</a:t>
            </a:r>
          </a:p>
          <a:p>
            <a:endParaRPr lang="en-US" dirty="0"/>
          </a:p>
        </p:txBody>
      </p:sp>
      <p:sp>
        <p:nvSpPr>
          <p:cNvPr id="10" name="Text Placeholder 9">
            <a:extLst>
              <a:ext uri="{FF2B5EF4-FFF2-40B4-BE49-F238E27FC236}">
                <a16:creationId xmlns:a16="http://schemas.microsoft.com/office/drawing/2014/main" id="{7BFD58F5-7D60-0578-F646-A99E2774FC2D}"/>
              </a:ext>
            </a:extLst>
          </p:cNvPr>
          <p:cNvSpPr>
            <a:spLocks noGrp="1"/>
          </p:cNvSpPr>
          <p:nvPr>
            <p:ph type="body" sz="quarter" idx="16"/>
          </p:nvPr>
        </p:nvSpPr>
        <p:spPr>
          <a:xfrm rot="16200000">
            <a:off x="-1572833" y="3181092"/>
            <a:ext cx="5109334" cy="495815"/>
          </a:xfrm>
        </p:spPr>
        <p:txBody>
          <a:bodyPr>
            <a:normAutofit lnSpcReduction="10000"/>
          </a:bodyPr>
          <a:lstStyle/>
          <a:p>
            <a:r>
              <a:rPr lang="en-US" dirty="0"/>
              <a:t>Board of Equalization Training – New Members &amp; Clerks</a:t>
            </a:r>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33412" r="33412"/>
          <a:stretch/>
        </p:blipFill>
        <p:spPr>
          <a:xfrm>
            <a:off x="1972592" y="679450"/>
            <a:ext cx="2743200" cy="5499100"/>
          </a:xfrm>
        </p:spPr>
      </p:pic>
    </p:spTree>
    <p:extLst>
      <p:ext uri="{BB962C8B-B14F-4D97-AF65-F5344CB8AC3E}">
        <p14:creationId xmlns:p14="http://schemas.microsoft.com/office/powerpoint/2010/main" val="8887055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F976CC4-84FE-A3AA-BE92-DA06F1679FB2}"/>
              </a:ext>
            </a:extLst>
          </p:cNvPr>
          <p:cNvSpPr>
            <a:spLocks noGrp="1"/>
          </p:cNvSpPr>
          <p:nvPr>
            <p:ph type="title" idx="4294967295"/>
          </p:nvPr>
        </p:nvSpPr>
        <p:spPr>
          <a:xfrm>
            <a:off x="2152650" y="3663555"/>
            <a:ext cx="3086100" cy="5810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spcBef>
                <a:spcPts val="750"/>
              </a:spcBef>
              <a:buClr>
                <a:srgbClr val="174A7C"/>
              </a:buClr>
              <a:defRPr/>
            </a:pPr>
            <a:r>
              <a:rPr lang="en-US" dirty="0">
                <a:solidFill>
                  <a:schemeClr val="bg1"/>
                </a:solidFill>
                <a:ea typeface="+mn-ea"/>
                <a:cs typeface="+mn-cs"/>
              </a:rPr>
              <a:t>Contact Us</a:t>
            </a:r>
          </a:p>
        </p:txBody>
      </p:sp>
      <p:sp>
        <p:nvSpPr>
          <p:cNvPr id="5" name="Text Placeholder 4">
            <a:extLst>
              <a:ext uri="{FF2B5EF4-FFF2-40B4-BE49-F238E27FC236}">
                <a16:creationId xmlns:a16="http://schemas.microsoft.com/office/drawing/2014/main" id="{3091F404-B027-09C8-D42D-097A983C11D7}"/>
              </a:ext>
            </a:extLst>
          </p:cNvPr>
          <p:cNvSpPr>
            <a:spLocks noGrp="1"/>
          </p:cNvSpPr>
          <p:nvPr>
            <p:ph type="body" sz="quarter" idx="13"/>
          </p:nvPr>
        </p:nvSpPr>
        <p:spPr>
          <a:xfrm>
            <a:off x="2152651" y="4394597"/>
            <a:ext cx="3007895" cy="757238"/>
          </a:xfrm>
        </p:spPr>
        <p:txBody>
          <a:bodyPr/>
          <a:lstStyle/>
          <a:p>
            <a:r>
              <a:rPr lang="en-US" dirty="0"/>
              <a:t>For any questions or to get help from our experts </a:t>
            </a:r>
          </a:p>
        </p:txBody>
      </p:sp>
      <p:sp>
        <p:nvSpPr>
          <p:cNvPr id="6" name="Text Placeholder 5">
            <a:extLst>
              <a:ext uri="{FF2B5EF4-FFF2-40B4-BE49-F238E27FC236}">
                <a16:creationId xmlns:a16="http://schemas.microsoft.com/office/drawing/2014/main" id="{BCADCCCE-4F48-90F2-CDBF-B968CA3CEC7E}"/>
              </a:ext>
            </a:extLst>
          </p:cNvPr>
          <p:cNvSpPr>
            <a:spLocks noGrp="1"/>
          </p:cNvSpPr>
          <p:nvPr>
            <p:ph type="body" sz="quarter" idx="14"/>
          </p:nvPr>
        </p:nvSpPr>
        <p:spPr>
          <a:xfrm>
            <a:off x="9107092" y="2404658"/>
            <a:ext cx="2133750" cy="270272"/>
          </a:xfrm>
        </p:spPr>
        <p:txBody>
          <a:bodyPr>
            <a:normAutofit fontScale="92500" lnSpcReduction="10000"/>
          </a:bodyPr>
          <a:lstStyle/>
          <a:p>
            <a:r>
              <a:rPr lang="en-US" dirty="0"/>
              <a:t>Website</a:t>
            </a:r>
          </a:p>
        </p:txBody>
      </p:sp>
      <p:sp>
        <p:nvSpPr>
          <p:cNvPr id="9" name="Text Placeholder 8">
            <a:extLst>
              <a:ext uri="{FF2B5EF4-FFF2-40B4-BE49-F238E27FC236}">
                <a16:creationId xmlns:a16="http://schemas.microsoft.com/office/drawing/2014/main" id="{81D83968-CDC4-41CE-03DF-6E1626E22EFF}"/>
              </a:ext>
            </a:extLst>
          </p:cNvPr>
          <p:cNvSpPr>
            <a:spLocks noGrp="1"/>
          </p:cNvSpPr>
          <p:nvPr>
            <p:ph type="body" sz="quarter" idx="17"/>
          </p:nvPr>
        </p:nvSpPr>
        <p:spPr>
          <a:xfrm>
            <a:off x="8430630" y="2891528"/>
            <a:ext cx="3131717" cy="135136"/>
          </a:xfrm>
        </p:spPr>
        <p:txBody>
          <a:bodyPr>
            <a:noAutofit/>
          </a:bodyPr>
          <a:lstStyle/>
          <a:p>
            <a:r>
              <a:rPr lang="en-US" sz="1600" dirty="0"/>
              <a:t>https://propertytax.dor.wa.gov/</a:t>
            </a:r>
          </a:p>
        </p:txBody>
      </p:sp>
      <p:sp>
        <p:nvSpPr>
          <p:cNvPr id="7" name="Text Placeholder 6">
            <a:extLst>
              <a:ext uri="{FF2B5EF4-FFF2-40B4-BE49-F238E27FC236}">
                <a16:creationId xmlns:a16="http://schemas.microsoft.com/office/drawing/2014/main" id="{5A776D72-F433-50A8-4E5B-0070F7BF44B4}"/>
              </a:ext>
            </a:extLst>
          </p:cNvPr>
          <p:cNvSpPr>
            <a:spLocks noGrp="1"/>
          </p:cNvSpPr>
          <p:nvPr>
            <p:ph type="body" sz="quarter" idx="15"/>
          </p:nvPr>
        </p:nvSpPr>
        <p:spPr>
          <a:xfrm>
            <a:off x="9094247" y="3591835"/>
            <a:ext cx="2133750" cy="270272"/>
          </a:xfrm>
        </p:spPr>
        <p:txBody>
          <a:bodyPr>
            <a:normAutofit fontScale="92500" lnSpcReduction="10000"/>
          </a:bodyPr>
          <a:lstStyle/>
          <a:p>
            <a:r>
              <a:rPr lang="en-US" dirty="0"/>
              <a:t>Phone Number</a:t>
            </a:r>
          </a:p>
        </p:txBody>
      </p:sp>
      <p:sp>
        <p:nvSpPr>
          <p:cNvPr id="10" name="Text Placeholder 9">
            <a:extLst>
              <a:ext uri="{FF2B5EF4-FFF2-40B4-BE49-F238E27FC236}">
                <a16:creationId xmlns:a16="http://schemas.microsoft.com/office/drawing/2014/main" id="{F95E1A6C-B12D-7698-5C4A-394FEF59B6BA}"/>
              </a:ext>
            </a:extLst>
          </p:cNvPr>
          <p:cNvSpPr>
            <a:spLocks noGrp="1"/>
          </p:cNvSpPr>
          <p:nvPr>
            <p:ph type="body" sz="quarter" idx="18"/>
          </p:nvPr>
        </p:nvSpPr>
        <p:spPr>
          <a:xfrm>
            <a:off x="8430630" y="3937773"/>
            <a:ext cx="2459831" cy="270272"/>
          </a:xfrm>
        </p:spPr>
        <p:txBody>
          <a:bodyPr>
            <a:noAutofit/>
          </a:bodyPr>
          <a:lstStyle/>
          <a:p>
            <a:r>
              <a:rPr lang="en-US" sz="1600" dirty="0"/>
              <a:t>360-534-1400</a:t>
            </a:r>
          </a:p>
        </p:txBody>
      </p:sp>
      <p:sp>
        <p:nvSpPr>
          <p:cNvPr id="8" name="Text Placeholder 7">
            <a:extLst>
              <a:ext uri="{FF2B5EF4-FFF2-40B4-BE49-F238E27FC236}">
                <a16:creationId xmlns:a16="http://schemas.microsoft.com/office/drawing/2014/main" id="{E0FDC52E-BC36-0B08-35E2-BE469605607D}"/>
              </a:ext>
            </a:extLst>
          </p:cNvPr>
          <p:cNvSpPr>
            <a:spLocks noGrp="1"/>
          </p:cNvSpPr>
          <p:nvPr>
            <p:ph type="body" sz="quarter" idx="16"/>
          </p:nvPr>
        </p:nvSpPr>
        <p:spPr>
          <a:xfrm>
            <a:off x="9141560" y="4773216"/>
            <a:ext cx="2133750" cy="270272"/>
          </a:xfrm>
        </p:spPr>
        <p:txBody>
          <a:bodyPr>
            <a:normAutofit fontScale="92500" lnSpcReduction="10000"/>
          </a:bodyPr>
          <a:lstStyle/>
          <a:p>
            <a:r>
              <a:rPr lang="en-US" dirty="0"/>
              <a:t>Email</a:t>
            </a:r>
          </a:p>
        </p:txBody>
      </p:sp>
      <p:sp>
        <p:nvSpPr>
          <p:cNvPr id="11" name="Text Placeholder 10">
            <a:extLst>
              <a:ext uri="{FF2B5EF4-FFF2-40B4-BE49-F238E27FC236}">
                <a16:creationId xmlns:a16="http://schemas.microsoft.com/office/drawing/2014/main" id="{FC6D1D99-2EFF-2EB0-AA4F-321098F0EE6B}"/>
              </a:ext>
            </a:extLst>
          </p:cNvPr>
          <p:cNvSpPr>
            <a:spLocks noGrp="1"/>
          </p:cNvSpPr>
          <p:nvPr>
            <p:ph type="body" sz="quarter" idx="19"/>
          </p:nvPr>
        </p:nvSpPr>
        <p:spPr>
          <a:xfrm>
            <a:off x="8507832" y="5295524"/>
            <a:ext cx="2459831" cy="757238"/>
          </a:xfrm>
        </p:spPr>
        <p:txBody>
          <a:bodyPr>
            <a:normAutofit/>
          </a:bodyPr>
          <a:lstStyle/>
          <a:p>
            <a:r>
              <a:rPr lang="en-US" sz="1600" dirty="0">
                <a:hlinkClick r:id="rId3"/>
              </a:rPr>
              <a:t>rikkib@dor.wa.gov</a:t>
            </a:r>
            <a:endParaRPr lang="en-US" sz="1600" dirty="0"/>
          </a:p>
          <a:p>
            <a:r>
              <a:rPr lang="en-US" sz="1600" dirty="0">
                <a:hlinkClick r:id="rId4"/>
              </a:rPr>
              <a:t>dianabu@dor.wa.gov</a:t>
            </a:r>
            <a:endParaRPr lang="en-US" sz="1600" dirty="0"/>
          </a:p>
          <a:p>
            <a:endParaRPr lang="en-US" sz="1600" dirty="0"/>
          </a:p>
        </p:txBody>
      </p:sp>
    </p:spTree>
    <p:extLst>
      <p:ext uri="{BB962C8B-B14F-4D97-AF65-F5344CB8AC3E}">
        <p14:creationId xmlns:p14="http://schemas.microsoft.com/office/powerpoint/2010/main" val="2656181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87B68-03C0-758C-E975-EB887862A350}"/>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E88391B-9B3B-7000-8184-47C0BD3CC319}"/>
              </a:ext>
            </a:extLst>
          </p:cNvPr>
          <p:cNvSpPr>
            <a:spLocks noGrp="1"/>
          </p:cNvSpPr>
          <p:nvPr>
            <p:ph type="body" sz="quarter" idx="16"/>
          </p:nvPr>
        </p:nvSpPr>
        <p:spPr>
          <a:xfrm>
            <a:off x="4832552" y="583950"/>
            <a:ext cx="6426200" cy="369887"/>
          </a:xfrm>
        </p:spPr>
        <p:txBody>
          <a:bodyPr>
            <a:noAutofit/>
          </a:bodyPr>
          <a:lstStyle/>
          <a:p>
            <a:r>
              <a:rPr lang="en-US" sz="2400" dirty="0"/>
              <a:t>Billing, Collection, &amp; Distribution</a:t>
            </a:r>
          </a:p>
        </p:txBody>
      </p:sp>
      <p:sp>
        <p:nvSpPr>
          <p:cNvPr id="8" name="Text Placeholder 7">
            <a:extLst>
              <a:ext uri="{FF2B5EF4-FFF2-40B4-BE49-F238E27FC236}">
                <a16:creationId xmlns:a16="http://schemas.microsoft.com/office/drawing/2014/main" id="{9BC50EEC-F241-FC98-B14A-1DB4817B6D7D}"/>
              </a:ext>
            </a:extLst>
          </p:cNvPr>
          <p:cNvSpPr>
            <a:spLocks noGrp="1"/>
          </p:cNvSpPr>
          <p:nvPr>
            <p:ph type="body" sz="quarter" idx="15"/>
          </p:nvPr>
        </p:nvSpPr>
        <p:spPr/>
        <p:txBody>
          <a:bodyPr>
            <a:normAutofit/>
          </a:bodyPr>
          <a:lstStyle/>
          <a:p>
            <a:pPr eaLnBrk="0" fontAlgn="base" hangingPunct="0">
              <a:spcBef>
                <a:spcPct val="0"/>
              </a:spcBef>
              <a:spcAft>
                <a:spcPct val="0"/>
              </a:spcAft>
            </a:pPr>
            <a:r>
              <a:rPr lang="en-US" altLang="en-US" sz="2000" b="1" dirty="0">
                <a:latin typeface="Arial" panose="020B0604020202020204" pitchFamily="34" charset="0"/>
              </a:rPr>
              <a:t>Collects property taxes</a:t>
            </a:r>
            <a:r>
              <a:rPr lang="en-US" altLang="en-US" sz="2000" dirty="0">
                <a:latin typeface="Arial" panose="020B0604020202020204" pitchFamily="34" charset="0"/>
              </a:rPr>
              <a:t> from all taxable properties in the county.</a:t>
            </a:r>
          </a:p>
          <a:p>
            <a:pPr eaLnBrk="0" fontAlgn="base" hangingPunct="0">
              <a:spcBef>
                <a:spcPct val="0"/>
              </a:spcBef>
              <a:spcAft>
                <a:spcPct val="0"/>
              </a:spcAft>
            </a:pPr>
            <a:endParaRPr lang="en-US" altLang="en-US" sz="2000" b="1" dirty="0">
              <a:latin typeface="Arial" panose="020B0604020202020204" pitchFamily="34" charset="0"/>
            </a:endParaRPr>
          </a:p>
          <a:p>
            <a:pPr eaLnBrk="0" fontAlgn="base" hangingPunct="0">
              <a:spcBef>
                <a:spcPct val="0"/>
              </a:spcBef>
              <a:spcAft>
                <a:spcPct val="0"/>
              </a:spcAft>
            </a:pPr>
            <a:r>
              <a:rPr lang="en-US" altLang="en-US" sz="2000" b="1" dirty="0">
                <a:latin typeface="Arial" panose="020B0604020202020204" pitchFamily="34" charset="0"/>
              </a:rPr>
              <a:t>Distributes revenue</a:t>
            </a:r>
            <a:r>
              <a:rPr lang="en-US" altLang="en-US" sz="2000" dirty="0">
                <a:latin typeface="Arial" panose="020B0604020202020204" pitchFamily="34" charset="0"/>
              </a:rPr>
              <a:t> to local taxing districts (schools, fire, cities, etc.).</a:t>
            </a:r>
          </a:p>
          <a:p>
            <a:pPr eaLnBrk="0" fontAlgn="base" hangingPunct="0">
              <a:spcBef>
                <a:spcPct val="0"/>
              </a:spcBef>
              <a:spcAft>
                <a:spcPct val="0"/>
              </a:spcAft>
            </a:pPr>
            <a:endParaRPr lang="en-US" altLang="en-US" sz="2000" dirty="0">
              <a:latin typeface="Arial" panose="020B0604020202020204" pitchFamily="34" charset="0"/>
            </a:endParaRPr>
          </a:p>
          <a:p>
            <a:pPr eaLnBrk="0" fontAlgn="base" hangingPunct="0">
              <a:spcBef>
                <a:spcPct val="0"/>
              </a:spcBef>
              <a:spcAft>
                <a:spcPct val="0"/>
              </a:spcAft>
            </a:pPr>
            <a:r>
              <a:rPr lang="en-US" altLang="en-US" sz="2000" b="1" dirty="0">
                <a:latin typeface="Arial" panose="020B0604020202020204" pitchFamily="34" charset="0"/>
              </a:rPr>
              <a:t>Manages payment options</a:t>
            </a:r>
            <a:r>
              <a:rPr lang="en-US" altLang="en-US" sz="2000" dirty="0">
                <a:latin typeface="Arial" panose="020B0604020202020204" pitchFamily="34" charset="0"/>
              </a:rPr>
              <a:t>, including due dates, partial payments, and delinquencies.</a:t>
            </a:r>
          </a:p>
          <a:p>
            <a:pPr eaLnBrk="0" fontAlgn="base" hangingPunct="0">
              <a:spcBef>
                <a:spcPct val="0"/>
              </a:spcBef>
              <a:spcAft>
                <a:spcPct val="0"/>
              </a:spcAft>
            </a:pPr>
            <a:endParaRPr lang="en-US" altLang="en-US" sz="2000" dirty="0">
              <a:latin typeface="Arial" panose="020B0604020202020204" pitchFamily="34" charset="0"/>
            </a:endParaRPr>
          </a:p>
          <a:p>
            <a:pPr eaLnBrk="0" fontAlgn="base" hangingPunct="0">
              <a:spcBef>
                <a:spcPct val="0"/>
              </a:spcBef>
              <a:spcAft>
                <a:spcPct val="0"/>
              </a:spcAft>
            </a:pPr>
            <a:r>
              <a:rPr lang="en-US" altLang="en-US" sz="2000" b="1" dirty="0">
                <a:latin typeface="Arial" panose="020B0604020202020204" pitchFamily="34" charset="0"/>
              </a:rPr>
              <a:t>Handles foreclosures</a:t>
            </a:r>
            <a:r>
              <a:rPr lang="en-US" altLang="en-US" sz="2000" dirty="0">
                <a:latin typeface="Arial" panose="020B0604020202020204" pitchFamily="34" charset="0"/>
              </a:rPr>
              <a:t> for unpaid property taxes.</a:t>
            </a:r>
          </a:p>
          <a:p>
            <a:pPr eaLnBrk="0" fontAlgn="base" hangingPunct="0">
              <a:spcBef>
                <a:spcPct val="0"/>
              </a:spcBef>
              <a:spcAft>
                <a:spcPct val="0"/>
              </a:spcAft>
            </a:pPr>
            <a:endParaRPr lang="en-US" altLang="en-US" sz="2000" dirty="0">
              <a:latin typeface="Arial" panose="020B0604020202020204" pitchFamily="34" charset="0"/>
            </a:endParaRPr>
          </a:p>
          <a:p>
            <a:pPr eaLnBrk="0" fontAlgn="base" hangingPunct="0">
              <a:spcBef>
                <a:spcPct val="0"/>
              </a:spcBef>
              <a:spcAft>
                <a:spcPct val="0"/>
              </a:spcAft>
            </a:pPr>
            <a:r>
              <a:rPr lang="en-US" altLang="en-US" sz="2000" b="1" dirty="0">
                <a:latin typeface="Arial" panose="020B0604020202020204" pitchFamily="34" charset="0"/>
              </a:rPr>
              <a:t>Invests county funds</a:t>
            </a:r>
            <a:r>
              <a:rPr lang="en-US" altLang="en-US" sz="2000" dirty="0">
                <a:latin typeface="Arial" panose="020B0604020202020204" pitchFamily="34" charset="0"/>
              </a:rPr>
              <a:t> and manages short-term cash flow.</a:t>
            </a:r>
          </a:p>
          <a:p>
            <a:endParaRPr lang="en-US" sz="2000" dirty="0"/>
          </a:p>
        </p:txBody>
      </p:sp>
      <p:sp>
        <p:nvSpPr>
          <p:cNvPr id="5" name="Text Placeholder 4">
            <a:extLst>
              <a:ext uri="{FF2B5EF4-FFF2-40B4-BE49-F238E27FC236}">
                <a16:creationId xmlns:a16="http://schemas.microsoft.com/office/drawing/2014/main" id="{6EA83811-20F2-26AF-0796-4BDE1EF412D4}"/>
              </a:ext>
            </a:extLst>
          </p:cNvPr>
          <p:cNvSpPr>
            <a:spLocks noGrp="1"/>
          </p:cNvSpPr>
          <p:nvPr>
            <p:ph type="title" idx="4294967295"/>
          </p:nvPr>
        </p:nvSpPr>
        <p:spPr>
          <a:xfrm>
            <a:off x="216573" y="1924050"/>
            <a:ext cx="2490788"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spcBef>
                <a:spcPts val="750"/>
              </a:spcBef>
              <a:buClr>
                <a:srgbClr val="174A7C"/>
              </a:buClr>
              <a:defRPr/>
            </a:pPr>
            <a:r>
              <a:rPr lang="en-US" sz="3150" dirty="0">
                <a:solidFill>
                  <a:schemeClr val="bg1"/>
                </a:solidFill>
                <a:ea typeface="+mn-ea"/>
                <a:cs typeface="+mn-cs"/>
              </a:rPr>
              <a:t>Treasurer</a:t>
            </a:r>
          </a:p>
        </p:txBody>
      </p:sp>
    </p:spTree>
    <p:extLst>
      <p:ext uri="{BB962C8B-B14F-4D97-AF65-F5344CB8AC3E}">
        <p14:creationId xmlns:p14="http://schemas.microsoft.com/office/powerpoint/2010/main" val="812188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a:xfrm>
            <a:off x="4832552" y="1065578"/>
            <a:ext cx="6426200" cy="369200"/>
          </a:xfrm>
        </p:spPr>
        <p:txBody>
          <a:bodyPr>
            <a:noAutofit/>
          </a:bodyPr>
          <a:lstStyle/>
          <a:p>
            <a:r>
              <a:rPr lang="en-US" sz="2400" dirty="0"/>
              <a:t>Local Review of Property Tax Appeals</a:t>
            </a:r>
          </a:p>
        </p:txBody>
      </p:sp>
      <p:sp>
        <p:nvSpPr>
          <p:cNvPr id="4" name="Text Placeholder 3">
            <a:extLst>
              <a:ext uri="{FF2B5EF4-FFF2-40B4-BE49-F238E27FC236}">
                <a16:creationId xmlns:a16="http://schemas.microsoft.com/office/drawing/2014/main" id="{59A17A24-E788-AC29-7461-4802F156B6C2}"/>
              </a:ext>
            </a:extLst>
          </p:cNvPr>
          <p:cNvSpPr>
            <a:spLocks noGrp="1"/>
          </p:cNvSpPr>
          <p:nvPr>
            <p:ph type="body" sz="quarter" idx="15"/>
          </p:nvPr>
        </p:nvSpPr>
        <p:spPr>
          <a:xfrm>
            <a:off x="4832551" y="1766171"/>
            <a:ext cx="7090743" cy="3887711"/>
          </a:xfrm>
        </p:spPr>
        <p:txBody>
          <a:bodyPr>
            <a:noAutofit/>
          </a:bodyPr>
          <a:lstStyle/>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Purpose: </a:t>
            </a:r>
            <a:r>
              <a:rPr lang="en-US" altLang="en-US" sz="2000" dirty="0">
                <a:solidFill>
                  <a:srgbClr val="2D3338"/>
                </a:solidFill>
              </a:rPr>
              <a:t>To ensure property assessments are fair, accurate, and consistent across the county.</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Composition</a:t>
            </a:r>
            <a:r>
              <a:rPr lang="en-US" altLang="en-US" sz="2000" dirty="0">
                <a:solidFill>
                  <a:srgbClr val="2D3338"/>
                </a:solidFill>
              </a:rPr>
              <a:t>: Typically, three appointed members, such as realtors or appraisers, attorneys, and local citizens.</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Role</a:t>
            </a:r>
            <a:r>
              <a:rPr lang="en-US" altLang="en-US" sz="2000" dirty="0">
                <a:solidFill>
                  <a:srgbClr val="2D3338"/>
                </a:solidFill>
              </a:rPr>
              <a:t>: To resolve disputes between property owners and the assessor's office, primarily related to property valuation.</a:t>
            </a:r>
          </a:p>
          <a:p>
            <a:pPr marL="714375" lvl="1" indent="-257175" defTabSz="685800">
              <a:lnSpc>
                <a:spcPct val="90000"/>
              </a:lnSpc>
              <a:spcBef>
                <a:spcPts val="750"/>
              </a:spcBef>
              <a:buClr>
                <a:srgbClr val="FAB932"/>
              </a:buClr>
              <a:buFont typeface="Arial" panose="020B0604020202020204" pitchFamily="34" charset="0"/>
              <a:buChar char="•"/>
              <a:defRPr/>
            </a:pPr>
            <a:r>
              <a:rPr lang="en-US" altLang="en-US" sz="2000" dirty="0">
                <a:solidFill>
                  <a:srgbClr val="2D3338"/>
                </a:solidFill>
              </a:rPr>
              <a:t>*Also hears disputes regarding other decisions made by the assessor’s office unrelated to valuation.</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Equalization</a:t>
            </a:r>
            <a:r>
              <a:rPr lang="en-US" altLang="en-US" sz="2000" dirty="0">
                <a:solidFill>
                  <a:srgbClr val="2D3338"/>
                </a:solidFill>
              </a:rPr>
              <a:t>: Occurs without an appeal, where the BOE compares assessments to ensure comparable properties are valued similarly.</a:t>
            </a:r>
          </a:p>
          <a:p>
            <a:pPr marL="0" indent="0">
              <a:buNone/>
            </a:pPr>
            <a:endParaRPr lang="en-US" sz="2000" dirty="0"/>
          </a:p>
        </p:txBody>
      </p:sp>
      <p:sp>
        <p:nvSpPr>
          <p:cNvPr id="5" name="Text Placeholder 4">
            <a:extLst>
              <a:ext uri="{FF2B5EF4-FFF2-40B4-BE49-F238E27FC236}">
                <a16:creationId xmlns:a16="http://schemas.microsoft.com/office/drawing/2014/main" id="{F330E8CE-06BD-B525-9D52-49E4B5EA20D3}"/>
              </a:ext>
            </a:extLst>
          </p:cNvPr>
          <p:cNvSpPr>
            <a:spLocks noGrp="1"/>
          </p:cNvSpPr>
          <p:nvPr>
            <p:ph type="title" idx="4294967295"/>
          </p:nvPr>
        </p:nvSpPr>
        <p:spPr>
          <a:xfrm>
            <a:off x="541422" y="1924050"/>
            <a:ext cx="2490788"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spcBef>
                <a:spcPts val="750"/>
              </a:spcBef>
              <a:buClr>
                <a:srgbClr val="174A7C"/>
              </a:buClr>
              <a:defRPr/>
            </a:pPr>
            <a:r>
              <a:rPr lang="en-US" sz="3150" dirty="0">
                <a:solidFill>
                  <a:schemeClr val="bg1"/>
                </a:solidFill>
                <a:ea typeface="+mn-ea"/>
                <a:cs typeface="+mn-cs"/>
              </a:rPr>
              <a:t>Board of Equalization</a:t>
            </a:r>
          </a:p>
        </p:txBody>
      </p:sp>
    </p:spTree>
    <p:extLst>
      <p:ext uri="{BB962C8B-B14F-4D97-AF65-F5344CB8AC3E}">
        <p14:creationId xmlns:p14="http://schemas.microsoft.com/office/powerpoint/2010/main" val="3438134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032A9-D9BB-BCA6-F388-EA081D14BD4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845C4D2-6D11-529B-B20A-BB55C75F879D}"/>
              </a:ext>
            </a:extLst>
          </p:cNvPr>
          <p:cNvSpPr>
            <a:spLocks noGrp="1"/>
          </p:cNvSpPr>
          <p:nvPr>
            <p:ph type="body" sz="quarter" idx="16"/>
          </p:nvPr>
        </p:nvSpPr>
        <p:spPr>
          <a:xfrm>
            <a:off x="4832551" y="834918"/>
            <a:ext cx="6426200" cy="369200"/>
          </a:xfrm>
        </p:spPr>
        <p:txBody>
          <a:bodyPr>
            <a:noAutofit/>
          </a:bodyPr>
          <a:lstStyle/>
          <a:p>
            <a:r>
              <a:rPr lang="en-US" sz="2400" dirty="0"/>
              <a:t>Oversight, Guidance, and Interpretation of Property Tax</a:t>
            </a:r>
          </a:p>
        </p:txBody>
      </p:sp>
      <p:sp>
        <p:nvSpPr>
          <p:cNvPr id="4" name="Text Placeholder 3">
            <a:extLst>
              <a:ext uri="{FF2B5EF4-FFF2-40B4-BE49-F238E27FC236}">
                <a16:creationId xmlns:a16="http://schemas.microsoft.com/office/drawing/2014/main" id="{873697E4-B64A-8A92-68D1-1550EE6D5CEE}"/>
              </a:ext>
            </a:extLst>
          </p:cNvPr>
          <p:cNvSpPr>
            <a:spLocks noGrp="1"/>
          </p:cNvSpPr>
          <p:nvPr>
            <p:ph type="body" sz="quarter" idx="15"/>
          </p:nvPr>
        </p:nvSpPr>
        <p:spPr>
          <a:xfrm>
            <a:off x="4832551" y="1766171"/>
            <a:ext cx="7090743" cy="3887711"/>
          </a:xfrm>
        </p:spPr>
        <p:txBody>
          <a:bodyPr>
            <a:noAutofit/>
          </a:bodyPr>
          <a:lstStyle/>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Purpose: </a:t>
            </a:r>
            <a:r>
              <a:rPr lang="en-US" altLang="en-US" sz="2000" dirty="0">
                <a:solidFill>
                  <a:srgbClr val="2D3338"/>
                </a:solidFill>
              </a:rPr>
              <a:t>To ensure property assessments are fair, accurate, and consistent across the county.</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Composition</a:t>
            </a:r>
            <a:r>
              <a:rPr lang="en-US" altLang="en-US" sz="2000" dirty="0">
                <a:solidFill>
                  <a:srgbClr val="2D3338"/>
                </a:solidFill>
              </a:rPr>
              <a:t>: Typically, three appointed members, such as realtors or appraisers, attorneys, and local citizens.</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Role</a:t>
            </a:r>
            <a:r>
              <a:rPr lang="en-US" altLang="en-US" sz="2000" dirty="0">
                <a:solidFill>
                  <a:srgbClr val="2D3338"/>
                </a:solidFill>
              </a:rPr>
              <a:t>: To resolve disputes between property owners and the assessor's office, primarily related to property valuation.</a:t>
            </a:r>
          </a:p>
          <a:p>
            <a:pPr marL="714375" lvl="1" indent="-257175" defTabSz="685800">
              <a:lnSpc>
                <a:spcPct val="90000"/>
              </a:lnSpc>
              <a:spcBef>
                <a:spcPts val="750"/>
              </a:spcBef>
              <a:buClr>
                <a:srgbClr val="FAB932"/>
              </a:buClr>
              <a:buFont typeface="Arial" panose="020B0604020202020204" pitchFamily="34" charset="0"/>
              <a:buChar char="•"/>
              <a:defRPr/>
            </a:pPr>
            <a:r>
              <a:rPr lang="en-US" altLang="en-US" sz="2000" dirty="0">
                <a:solidFill>
                  <a:srgbClr val="2D3338"/>
                </a:solidFill>
              </a:rPr>
              <a:t>*Also hears disputes regarding other decisions made by the assessor’s office unrelated to valuation.</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000" b="1" dirty="0">
                <a:solidFill>
                  <a:srgbClr val="2D3338"/>
                </a:solidFill>
              </a:rPr>
              <a:t>Equalization</a:t>
            </a:r>
            <a:r>
              <a:rPr lang="en-US" altLang="en-US" sz="2000" dirty="0">
                <a:solidFill>
                  <a:srgbClr val="2D3338"/>
                </a:solidFill>
              </a:rPr>
              <a:t>: Occurs without an appeal, where the BOE compares assessments to ensure comparable properties are valued similarly.</a:t>
            </a:r>
          </a:p>
          <a:p>
            <a:pPr marL="0" indent="0">
              <a:buNone/>
            </a:pPr>
            <a:endParaRPr lang="en-US" sz="2000" dirty="0"/>
          </a:p>
        </p:txBody>
      </p:sp>
      <p:sp>
        <p:nvSpPr>
          <p:cNvPr id="5" name="Text Placeholder 4">
            <a:extLst>
              <a:ext uri="{FF2B5EF4-FFF2-40B4-BE49-F238E27FC236}">
                <a16:creationId xmlns:a16="http://schemas.microsoft.com/office/drawing/2014/main" id="{BF1622CD-2A5B-4C3A-027B-0EECA80B0A72}"/>
              </a:ext>
            </a:extLst>
          </p:cNvPr>
          <p:cNvSpPr>
            <a:spLocks noGrp="1"/>
          </p:cNvSpPr>
          <p:nvPr>
            <p:ph type="title" idx="4294967295"/>
          </p:nvPr>
        </p:nvSpPr>
        <p:spPr>
          <a:xfrm>
            <a:off x="433138" y="1924050"/>
            <a:ext cx="2490788"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spcBef>
                <a:spcPts val="750"/>
              </a:spcBef>
              <a:buClr>
                <a:srgbClr val="174A7C"/>
              </a:buClr>
              <a:defRPr/>
            </a:pPr>
            <a:r>
              <a:rPr lang="en-US" sz="3150" dirty="0">
                <a:solidFill>
                  <a:schemeClr val="bg1"/>
                </a:solidFill>
                <a:ea typeface="+mn-ea"/>
                <a:cs typeface="+mn-cs"/>
              </a:rPr>
              <a:t>Department of Revenue</a:t>
            </a:r>
          </a:p>
        </p:txBody>
      </p:sp>
    </p:spTree>
    <p:extLst>
      <p:ext uri="{BB962C8B-B14F-4D97-AF65-F5344CB8AC3E}">
        <p14:creationId xmlns:p14="http://schemas.microsoft.com/office/powerpoint/2010/main" val="2795653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Property Tax Calendar</a:t>
            </a:r>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a:xfrm>
            <a:off x="4959182" y="1311442"/>
            <a:ext cx="6627983" cy="4867108"/>
          </a:xfrm>
        </p:spPr>
        <p:txBody>
          <a:bodyPr>
            <a:normAutofit fontScale="92500" lnSpcReduction="20000"/>
          </a:bodyPr>
          <a:lstStyle/>
          <a:p>
            <a:pPr marL="0" indent="0">
              <a:buNone/>
            </a:pPr>
            <a:r>
              <a:rPr lang="en-US" dirty="0">
                <a:latin typeface="+mj-lt"/>
              </a:rPr>
              <a:t>State law provides deadlines for assessors, treasurers, DOR, and the BOE to complete certain processes. They are designed to ensure a progression of work that results in:</a:t>
            </a:r>
          </a:p>
          <a:p>
            <a:pPr lvl="1"/>
            <a:r>
              <a:rPr lang="en-US" sz="1500" dirty="0">
                <a:latin typeface="+mj-lt"/>
              </a:rPr>
              <a:t>Taxing districts receiving timely tax information to develop their budgets.</a:t>
            </a:r>
          </a:p>
          <a:p>
            <a:pPr lvl="1"/>
            <a:r>
              <a:rPr lang="en-US" sz="1500" dirty="0">
                <a:latin typeface="+mj-lt"/>
              </a:rPr>
              <a:t>The timely calculation of the levies.</a:t>
            </a:r>
          </a:p>
          <a:p>
            <a:pPr marL="0" indent="0">
              <a:buNone/>
              <a:defRPr/>
            </a:pPr>
            <a:r>
              <a:rPr lang="en-US" b="1" dirty="0">
                <a:latin typeface="+mj-lt"/>
                <a:cs typeface="Times New Roman" panose="02020603050405020304" pitchFamily="18" charset="0"/>
              </a:rPr>
              <a:t>January:</a:t>
            </a:r>
          </a:p>
          <a:p>
            <a:pPr lvl="1">
              <a:defRPr/>
            </a:pPr>
            <a:r>
              <a:rPr lang="en-US" sz="1500" dirty="0">
                <a:latin typeface="+mj-lt"/>
                <a:cs typeface="Times New Roman" panose="02020603050405020304" pitchFamily="18" charset="0"/>
              </a:rPr>
              <a:t>1 - Assessment date and the date personal property listings are mailed by the assessor.</a:t>
            </a:r>
          </a:p>
          <a:p>
            <a:pPr lvl="1">
              <a:defRPr/>
            </a:pPr>
            <a:r>
              <a:rPr lang="en-US" altLang="en-US" sz="1500" dirty="0">
                <a:latin typeface="+mj-lt"/>
                <a:cs typeface="Times New Roman" panose="02020603050405020304" pitchFamily="18" charset="0"/>
              </a:rPr>
              <a:t>15 - Assessors certify the tax roll to the county treasurer and provide abstract of the tax roll to the county auditor. </a:t>
            </a:r>
          </a:p>
          <a:p>
            <a:pPr marL="0" indent="0">
              <a:buNone/>
              <a:defRPr/>
            </a:pPr>
            <a:r>
              <a:rPr lang="en-US" b="1" dirty="0">
                <a:latin typeface="+mj-lt"/>
                <a:cs typeface="Times New Roman" panose="02020603050405020304" pitchFamily="18" charset="0"/>
              </a:rPr>
              <a:t>April:</a:t>
            </a:r>
          </a:p>
          <a:p>
            <a:pPr marL="459434" lvl="1" defTabSz="915573">
              <a:defRPr/>
            </a:pPr>
            <a:r>
              <a:rPr lang="en-US" sz="1500" dirty="0">
                <a:latin typeface="+mj-lt"/>
                <a:cs typeface="Times New Roman" panose="02020603050405020304" pitchFamily="18" charset="0"/>
              </a:rPr>
              <a:t>30 – Last day to file personal property listings with the assessor, these are used to determine the assessed value of personal property. </a:t>
            </a:r>
          </a:p>
          <a:p>
            <a:pPr marL="459434" lvl="1" defTabSz="915573">
              <a:defRPr/>
            </a:pPr>
            <a:r>
              <a:rPr lang="en-US" sz="1500" dirty="0">
                <a:latin typeface="+mj-lt"/>
                <a:cs typeface="Times New Roman" panose="02020603050405020304" pitchFamily="18" charset="0"/>
              </a:rPr>
              <a:t>Property taxes are due (if the total is $50.00+ , taxpayers may pay ½ on April 30 and ½ on October 31).</a:t>
            </a:r>
          </a:p>
          <a:p>
            <a:pPr marL="0" indent="0">
              <a:buNone/>
              <a:defRPr/>
            </a:pPr>
            <a:r>
              <a:rPr lang="en-US" b="1" dirty="0">
                <a:latin typeface="+mj-lt"/>
                <a:cs typeface="Times New Roman" panose="02020603050405020304" pitchFamily="18" charset="0"/>
              </a:rPr>
              <a:t>July: </a:t>
            </a:r>
            <a:r>
              <a:rPr lang="en-US" dirty="0">
                <a:latin typeface="+mj-lt"/>
                <a:cs typeface="Times New Roman" panose="02020603050405020304" pitchFamily="18" charset="0"/>
              </a:rPr>
              <a:t>counties/local taxing districts begin preparing estimated budgets.</a:t>
            </a:r>
            <a:r>
              <a:rPr lang="en-US" altLang="en-US" dirty="0">
                <a:latin typeface="+mj-lt"/>
                <a:cs typeface="Times New Roman" panose="02020603050405020304" pitchFamily="18" charset="0"/>
              </a:rPr>
              <a:t>.</a:t>
            </a:r>
            <a:endParaRPr lang="en-US" b="1" dirty="0">
              <a:latin typeface="+mj-lt"/>
              <a:cs typeface="Times New Roman" panose="02020603050405020304" pitchFamily="18" charset="0"/>
            </a:endParaRPr>
          </a:p>
          <a:p>
            <a:pPr lvl="1">
              <a:defRPr/>
            </a:pPr>
            <a:r>
              <a:rPr lang="en-US" sz="1500" dirty="0">
                <a:latin typeface="+mj-lt"/>
                <a:cs typeface="Times New Roman" panose="02020603050405020304" pitchFamily="18" charset="0"/>
              </a:rPr>
              <a:t>1 - Filing deadline for appeals to the Board of Equalization </a:t>
            </a:r>
            <a:r>
              <a:rPr lang="en-US" sz="1500" b="1" dirty="0">
                <a:latin typeface="+mj-lt"/>
                <a:cs typeface="Times New Roman" panose="02020603050405020304" pitchFamily="18" charset="0"/>
              </a:rPr>
              <a:t>** exceptions apply**</a:t>
            </a:r>
          </a:p>
          <a:p>
            <a:pPr lvl="1">
              <a:defRPr/>
            </a:pPr>
            <a:r>
              <a:rPr lang="en-US" sz="1500" dirty="0">
                <a:latin typeface="+mj-lt"/>
                <a:cs typeface="Times New Roman" panose="02020603050405020304" pitchFamily="18" charset="0"/>
              </a:rPr>
              <a:t>15 - Assessors certify the assessment rolls to the BOE. BOE </a:t>
            </a:r>
            <a:r>
              <a:rPr lang="en-US" sz="1500" b="1" dirty="0">
                <a:latin typeface="+mj-lt"/>
                <a:cs typeface="Times New Roman" panose="02020603050405020304" pitchFamily="18" charset="0"/>
              </a:rPr>
              <a:t>MAY </a:t>
            </a:r>
            <a:r>
              <a:rPr lang="en-US" sz="1500" dirty="0">
                <a:latin typeface="+mj-lt"/>
                <a:cs typeface="Times New Roman" panose="02020603050405020304" pitchFamily="18" charset="0"/>
              </a:rPr>
              <a:t>meet in open session (on the </a:t>
            </a:r>
            <a:r>
              <a:rPr lang="en-US" sz="1500" b="1" dirty="0">
                <a:latin typeface="+mj-lt"/>
                <a:cs typeface="Times New Roman" panose="02020603050405020304" pitchFamily="18" charset="0"/>
              </a:rPr>
              <a:t>later</a:t>
            </a:r>
            <a:r>
              <a:rPr lang="en-US" sz="1500" dirty="0">
                <a:latin typeface="+mj-lt"/>
                <a:cs typeface="Times New Roman" panose="02020603050405020304" pitchFamily="18" charset="0"/>
              </a:rPr>
              <a:t> of July 15 or within 14 days)	</a:t>
            </a:r>
          </a:p>
          <a:p>
            <a:pPr lvl="1">
              <a:defRPr/>
            </a:pPr>
            <a:r>
              <a:rPr lang="en-US" sz="1500" dirty="0">
                <a:latin typeface="+mj-lt"/>
                <a:cs typeface="Times New Roman" panose="02020603050405020304" pitchFamily="18" charset="0"/>
              </a:rPr>
              <a:t>31 - Valuation date for new construction. </a:t>
            </a:r>
            <a:r>
              <a:rPr lang="en-US" altLang="en-US" sz="1500" dirty="0">
                <a:latin typeface="+mj-lt"/>
                <a:cs typeface="Times New Roman" panose="02020603050405020304" pitchFamily="18" charset="0"/>
              </a:rPr>
              <a:t> </a:t>
            </a:r>
          </a:p>
          <a:p>
            <a:pPr marL="0" indent="0" defTabSz="915573">
              <a:buNone/>
              <a:defRPr/>
            </a:pPr>
            <a:r>
              <a:rPr lang="en-US" b="1" dirty="0">
                <a:latin typeface="+mj-lt"/>
                <a:cs typeface="Times New Roman" panose="02020603050405020304" pitchFamily="18" charset="0"/>
              </a:rPr>
              <a:t>August: </a:t>
            </a:r>
            <a:r>
              <a:rPr lang="en-US" dirty="0">
                <a:solidFill>
                  <a:prstClr val="black">
                    <a:lumMod val="85000"/>
                    <a:lumOff val="15000"/>
                  </a:prstClr>
                </a:solidFill>
                <a:latin typeface="+mj-lt"/>
                <a:cs typeface="Times New Roman" panose="02020603050405020304" pitchFamily="18" charset="0"/>
              </a:rPr>
              <a:t>most taxing districts must establish their boundaries for levy purposes (</a:t>
            </a:r>
            <a:r>
              <a:rPr lang="en-US" altLang="en-US" dirty="0">
                <a:latin typeface="+mj-lt"/>
                <a:cs typeface="Times New Roman" panose="02020603050405020304" pitchFamily="18" charset="0"/>
              </a:rPr>
              <a:t>RCW 84.09.030)</a:t>
            </a:r>
            <a:endParaRPr lang="en-US" b="1" dirty="0">
              <a:latin typeface="+mj-lt"/>
              <a:cs typeface="Times New Roman" panose="02020603050405020304" pitchFamily="18" charset="0"/>
            </a:endParaRPr>
          </a:p>
          <a:p>
            <a:pPr marL="459434" lvl="1" defTabSz="915573">
              <a:defRPr/>
            </a:pPr>
            <a:r>
              <a:rPr lang="en-US" sz="1500" dirty="0">
                <a:latin typeface="+mj-lt"/>
                <a:cs typeface="Times New Roman" panose="02020603050405020304" pitchFamily="18" charset="0"/>
              </a:rPr>
              <a:t>15 - Some assessors certify the assessment rolls to the BOE (in counties with a 60-day appeal window only).</a:t>
            </a:r>
          </a:p>
          <a:p>
            <a:pPr marL="459434" lvl="1" defTabSz="915573">
              <a:defRPr/>
            </a:pPr>
            <a:r>
              <a:rPr lang="en-US" sz="1500" dirty="0">
                <a:solidFill>
                  <a:prstClr val="black">
                    <a:lumMod val="85000"/>
                    <a:lumOff val="15000"/>
                  </a:prstClr>
                </a:solidFill>
                <a:latin typeface="+mj-lt"/>
                <a:cs typeface="Times New Roman" panose="02020603050405020304" pitchFamily="18" charset="0"/>
              </a:rPr>
              <a:t>20 - DOR determines final values of utility companies.</a:t>
            </a:r>
          </a:p>
          <a:p>
            <a:pPr marL="459434" lvl="1" defTabSz="915573">
              <a:defRPr/>
            </a:pPr>
            <a:r>
              <a:rPr lang="en-US" sz="1500" dirty="0">
                <a:solidFill>
                  <a:prstClr val="black">
                    <a:lumMod val="85000"/>
                    <a:lumOff val="15000"/>
                  </a:prstClr>
                </a:solidFill>
                <a:latin typeface="+mj-lt"/>
                <a:cs typeface="Times New Roman" panose="02020603050405020304" pitchFamily="18" charset="0"/>
              </a:rPr>
              <a:t>31 - Last day for new construction to be placed on the current assessment roll.</a:t>
            </a:r>
          </a:p>
          <a:p>
            <a:endParaRPr lang="en-US" dirty="0"/>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3412" r="33412"/>
          <a:stretch/>
        </p:blipFill>
        <p:spPr>
          <a:xfrm>
            <a:off x="1972592" y="679450"/>
            <a:ext cx="2743200" cy="5499100"/>
          </a:xfrm>
        </p:spPr>
      </p:pic>
    </p:spTree>
    <p:extLst>
      <p:ext uri="{BB962C8B-B14F-4D97-AF65-F5344CB8AC3E}">
        <p14:creationId xmlns:p14="http://schemas.microsoft.com/office/powerpoint/2010/main" val="395919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304800" y="187325"/>
            <a:ext cx="4467225" cy="1600200"/>
          </a:xfrm>
        </p:spPr>
        <p:txBody>
          <a:bodyPr/>
          <a:lstStyle/>
          <a:p>
            <a:r>
              <a:rPr lang="en-US" dirty="0"/>
              <a:t>The Simple Levy Process</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304800" y="2282589"/>
            <a:ext cx="4699000" cy="4334111"/>
          </a:xfrm>
        </p:spPr>
        <p:txBody>
          <a:bodyPr>
            <a:noAutofit/>
          </a:bodyPr>
          <a:lstStyle/>
          <a:p>
            <a:r>
              <a:rPr lang="en-US" sz="1800" dirty="0"/>
              <a:t>1. Budget : Taxing districts determine their annual budget.</a:t>
            </a:r>
          </a:p>
          <a:p>
            <a:r>
              <a:rPr lang="en-US" sz="1800" dirty="0"/>
              <a:t>2. Certification: The CLA submits certified levy amounts for each district.</a:t>
            </a:r>
          </a:p>
          <a:p>
            <a:r>
              <a:rPr lang="en-US" sz="1800" dirty="0"/>
              <a:t>3. Rate Calculation: The assessor calculates the rate by dividing the levy amount by the total assessed value, ensuring legal limits are not exceeded.</a:t>
            </a:r>
          </a:p>
          <a:p>
            <a:r>
              <a:rPr lang="en-US" sz="1800" dirty="0"/>
              <a:t>4. Levy Certification: The assessor certifies all levy rates which are applied to individual properties.</a:t>
            </a:r>
          </a:p>
          <a:p>
            <a:r>
              <a:rPr lang="en-US" sz="1800" dirty="0"/>
              <a:t>5. Tax Collection &amp; Distribution: The county treasurer bills, collects, and distributes property tax revenue to the appropriate districts.</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6922" r="26922"/>
          <a:stretch/>
        </p:blipFill>
        <p:spPr>
          <a:xfrm>
            <a:off x="5893806" y="987425"/>
            <a:ext cx="5461582" cy="4873625"/>
          </a:xfrm>
        </p:spPr>
      </p:pic>
    </p:spTree>
    <p:extLst>
      <p:ext uri="{BB962C8B-B14F-4D97-AF65-F5344CB8AC3E}">
        <p14:creationId xmlns:p14="http://schemas.microsoft.com/office/powerpoint/2010/main" val="1717833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Calculation of a Levy Rate</a:t>
            </a:r>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p:txBody>
          <a:bodyPr>
            <a:normAutofit/>
          </a:bodyPr>
          <a:lstStyle/>
          <a:p>
            <a:pPr>
              <a:lnSpc>
                <a:spcPct val="90000"/>
              </a:lnSpc>
              <a:spcBef>
                <a:spcPts val="1000"/>
              </a:spcBef>
              <a:buClr>
                <a:schemeClr val="bg2">
                  <a:lumMod val="40000"/>
                  <a:lumOff val="60000"/>
                </a:schemeClr>
              </a:buClr>
              <a:buSzPct val="80000"/>
              <a:defRPr/>
            </a:pPr>
            <a:r>
              <a:rPr lang="en-US" sz="2400" dirty="0">
                <a:latin typeface="+mj-lt"/>
                <a:ea typeface="+mj-ea"/>
                <a:cs typeface="+mj-cs"/>
              </a:rPr>
              <a:t>$171,376  /  $115,795,000     =   $1.48 per 1,000</a:t>
            </a:r>
          </a:p>
          <a:p>
            <a:pPr>
              <a:lnSpc>
                <a:spcPct val="90000"/>
              </a:lnSpc>
              <a:spcBef>
                <a:spcPts val="1000"/>
              </a:spcBef>
              <a:buClr>
                <a:schemeClr val="bg2">
                  <a:lumMod val="40000"/>
                  <a:lumOff val="60000"/>
                </a:schemeClr>
              </a:buClr>
              <a:buSzPct val="80000"/>
              <a:defRPr/>
            </a:pPr>
            <a:r>
              <a:rPr lang="en-US" sz="2400" dirty="0">
                <a:latin typeface="+mj-lt"/>
                <a:ea typeface="+mj-ea"/>
                <a:cs typeface="+mj-cs"/>
              </a:rPr>
              <a:t>(budget) /  (taxable value) =  (levy rate)</a:t>
            </a:r>
          </a:p>
          <a:p>
            <a:pPr>
              <a:lnSpc>
                <a:spcPct val="90000"/>
              </a:lnSpc>
              <a:spcBef>
                <a:spcPts val="1000"/>
              </a:spcBef>
              <a:buClr>
                <a:schemeClr val="bg2">
                  <a:lumMod val="40000"/>
                  <a:lumOff val="60000"/>
                </a:schemeClr>
              </a:buClr>
              <a:buSzPct val="80000"/>
              <a:defRPr/>
            </a:pPr>
            <a:endParaRPr lang="en-US" sz="2400" dirty="0">
              <a:latin typeface="+mj-lt"/>
              <a:ea typeface="+mj-ea"/>
              <a:cs typeface="+mj-cs"/>
            </a:endParaRPr>
          </a:p>
          <a:p>
            <a:pPr>
              <a:lnSpc>
                <a:spcPct val="90000"/>
              </a:lnSpc>
              <a:spcBef>
                <a:spcPts val="1000"/>
              </a:spcBef>
              <a:buClr>
                <a:schemeClr val="bg2">
                  <a:lumMod val="40000"/>
                  <a:lumOff val="60000"/>
                </a:schemeClr>
              </a:buClr>
              <a:buSzPct val="80000"/>
              <a:defRPr/>
            </a:pPr>
            <a:r>
              <a:rPr lang="en-US" sz="2400" dirty="0">
                <a:latin typeface="+mj-lt"/>
                <a:ea typeface="+mj-ea"/>
                <a:cs typeface="+mj-cs"/>
              </a:rPr>
              <a:t>Fire District Taxes for Joe Smith</a:t>
            </a:r>
          </a:p>
          <a:p>
            <a:pPr lvl="2">
              <a:lnSpc>
                <a:spcPct val="90000"/>
              </a:lnSpc>
              <a:spcBef>
                <a:spcPts val="1000"/>
              </a:spcBef>
              <a:buClr>
                <a:schemeClr val="bg2">
                  <a:lumMod val="40000"/>
                  <a:lumOff val="60000"/>
                </a:schemeClr>
              </a:buClr>
              <a:buSzPct val="80000"/>
              <a:defRPr/>
            </a:pPr>
            <a:r>
              <a:rPr lang="en-US" sz="2400" dirty="0">
                <a:latin typeface="+mj-lt"/>
                <a:ea typeface="+mj-ea"/>
                <a:cs typeface="+mj-cs"/>
              </a:rPr>
              <a:t>         Taxable (Assessed) Value = $150,000</a:t>
            </a:r>
          </a:p>
          <a:p>
            <a:pPr lvl="2">
              <a:lnSpc>
                <a:spcPct val="90000"/>
              </a:lnSpc>
              <a:spcBef>
                <a:spcPts val="1000"/>
              </a:spcBef>
              <a:buClr>
                <a:schemeClr val="bg2">
                  <a:lumMod val="40000"/>
                  <a:lumOff val="60000"/>
                </a:schemeClr>
              </a:buClr>
              <a:buSzPct val="80000"/>
              <a:defRPr/>
            </a:pPr>
            <a:r>
              <a:rPr lang="en-US" sz="2400" dirty="0">
                <a:latin typeface="+mj-lt"/>
                <a:ea typeface="+mj-ea"/>
                <a:cs typeface="+mj-cs"/>
              </a:rPr>
              <a:t>         Levy Rate = $1.48</a:t>
            </a:r>
          </a:p>
        </p:txBody>
      </p:sp>
      <p:sp>
        <p:nvSpPr>
          <p:cNvPr id="10" name="Text Placeholder 9">
            <a:extLst>
              <a:ext uri="{FF2B5EF4-FFF2-40B4-BE49-F238E27FC236}">
                <a16:creationId xmlns:a16="http://schemas.microsoft.com/office/drawing/2014/main" id="{7BFD58F5-7D60-0578-F646-A99E2774FC2D}"/>
              </a:ext>
            </a:extLst>
          </p:cNvPr>
          <p:cNvSpPr>
            <a:spLocks noGrp="1"/>
          </p:cNvSpPr>
          <p:nvPr>
            <p:ph type="body" sz="quarter" idx="16"/>
          </p:nvPr>
        </p:nvSpPr>
        <p:spPr/>
        <p:txBody>
          <a:bodyPr/>
          <a:lstStyle/>
          <a:p>
            <a:r>
              <a:rPr lang="en-US" dirty="0"/>
              <a:t>Rate Calculation</a:t>
            </a:r>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364" r="33364"/>
          <a:stretch/>
        </p:blipFill>
        <p:spPr>
          <a:xfrm>
            <a:off x="1972592" y="679450"/>
            <a:ext cx="2743200" cy="5499100"/>
          </a:xfrm>
        </p:spPr>
      </p:pic>
      <p:pic>
        <p:nvPicPr>
          <p:cNvPr id="3" name="Picture 2" descr="Text&#10;&#10;AI-generated content may be incorrect.">
            <a:extLst>
              <a:ext uri="{FF2B5EF4-FFF2-40B4-BE49-F238E27FC236}">
                <a16:creationId xmlns:a16="http://schemas.microsoft.com/office/drawing/2014/main" id="{9C2FE19B-BA17-1F8E-D05C-B18365250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9182" y="679448"/>
            <a:ext cx="6928018" cy="5499100"/>
          </a:xfrm>
          <a:prstGeom prst="rect">
            <a:avLst/>
          </a:prstGeom>
        </p:spPr>
      </p:pic>
    </p:spTree>
    <p:extLst>
      <p:ext uri="{BB962C8B-B14F-4D97-AF65-F5344CB8AC3E}">
        <p14:creationId xmlns:p14="http://schemas.microsoft.com/office/powerpoint/2010/main" val="3301299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altLang="en-US" sz="3200" dirty="0">
                <a:latin typeface="+mj-lt"/>
                <a:ea typeface="+mj-ea"/>
                <a:cs typeface="+mj-cs"/>
              </a:rPr>
              <a:t>What happens when a value changes?</a:t>
            </a:r>
            <a:endParaRPr lang="en-US" dirty="0"/>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584200" y="2290528"/>
            <a:ext cx="4187825" cy="3578461"/>
          </a:xfrm>
        </p:spPr>
        <p:txBody>
          <a:bodyPr>
            <a:noAutofit/>
          </a:bodyPr>
          <a:lstStyle/>
          <a:p>
            <a:endParaRPr lang="en-US" sz="1800" dirty="0"/>
          </a:p>
          <a:p>
            <a:pPr marL="0" indent="0">
              <a:buNone/>
            </a:pPr>
            <a:r>
              <a:rPr lang="en-US" sz="1800" dirty="0"/>
              <a:t>Example:</a:t>
            </a:r>
          </a:p>
          <a:p>
            <a:r>
              <a:rPr lang="en-US" sz="1800" dirty="0"/>
              <a:t>The Levy rate has already been certified, when the BOE hears an appeal and reduces the value, resulting in the taxing district not collecting the anticipated full levy amount.</a:t>
            </a:r>
          </a:p>
          <a:p>
            <a:endParaRPr lang="en-US" sz="1800" dirty="0"/>
          </a:p>
          <a:p>
            <a:r>
              <a:rPr lang="en-US" sz="1800" dirty="0"/>
              <a:t>For instance, Joe Smith’s assessed value is reduced from $150,000 to $125,000, and as a result his tax amount is reduced from $222 to $185, requiring a refund to Mr. Smith.</a:t>
            </a:r>
          </a:p>
          <a:p>
            <a:endParaRPr lang="en-US" sz="1800" dirty="0"/>
          </a:p>
          <a:p>
            <a:endParaRPr lang="en-US" sz="1800" dirty="0"/>
          </a:p>
        </p:txBody>
      </p:sp>
      <p:pic>
        <p:nvPicPr>
          <p:cNvPr id="7" name="Content Placeholder 2">
            <a:extLst>
              <a:ext uri="{FF2B5EF4-FFF2-40B4-BE49-F238E27FC236}">
                <a16:creationId xmlns:a16="http://schemas.microsoft.com/office/drawing/2014/main" id="{371DB326-2AF8-D811-BBC6-CB0E5AE63FB3}"/>
              </a:ext>
            </a:extLst>
          </p:cNvPr>
          <p:cNvPicPr>
            <a:picLocks noChangeAspect="1"/>
          </p:cNvPicPr>
          <p:nvPr/>
        </p:nvPicPr>
        <p:blipFill>
          <a:blip r:embed="rId3"/>
          <a:srcRect l="12794" r="23751"/>
          <a:stretch/>
        </p:blipFill>
        <p:spPr>
          <a:xfrm>
            <a:off x="6464300" y="457200"/>
            <a:ext cx="4775200" cy="5797550"/>
          </a:xfrm>
          <a:prstGeom prst="rect">
            <a:avLst/>
          </a:prstGeom>
        </p:spPr>
      </p:pic>
    </p:spTree>
    <p:extLst>
      <p:ext uri="{BB962C8B-B14F-4D97-AF65-F5344CB8AC3E}">
        <p14:creationId xmlns:p14="http://schemas.microsoft.com/office/powerpoint/2010/main" val="3567800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BAAA-4872-DC04-931D-C3323BC6F7E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C801651-712F-CC81-AA14-0F8F3F0835EB}"/>
              </a:ext>
            </a:extLst>
          </p:cNvPr>
          <p:cNvSpPr>
            <a:spLocks noGrp="1"/>
          </p:cNvSpPr>
          <p:nvPr>
            <p:ph type="title"/>
          </p:nvPr>
        </p:nvSpPr>
        <p:spPr/>
        <p:txBody>
          <a:bodyPr/>
          <a:lstStyle/>
          <a:p>
            <a:r>
              <a:rPr lang="en-US" altLang="en-US" sz="3200" dirty="0">
                <a:latin typeface="+mj-lt"/>
                <a:ea typeface="+mj-ea"/>
                <a:cs typeface="+mj-cs"/>
              </a:rPr>
              <a:t>What about our truck?</a:t>
            </a:r>
            <a:endParaRPr lang="en-US" dirty="0"/>
          </a:p>
        </p:txBody>
      </p:sp>
      <p:sp>
        <p:nvSpPr>
          <p:cNvPr id="9" name="Text Placeholder 8">
            <a:extLst>
              <a:ext uri="{FF2B5EF4-FFF2-40B4-BE49-F238E27FC236}">
                <a16:creationId xmlns:a16="http://schemas.microsoft.com/office/drawing/2014/main" id="{3DE34E42-D380-7C8C-BDFA-1E23C0161E87}"/>
              </a:ext>
            </a:extLst>
          </p:cNvPr>
          <p:cNvSpPr>
            <a:spLocks noGrp="1"/>
          </p:cNvSpPr>
          <p:nvPr>
            <p:ph type="body" idx="1"/>
          </p:nvPr>
        </p:nvSpPr>
        <p:spPr/>
        <p:txBody>
          <a:bodyPr>
            <a:noAutofit/>
          </a:bodyPr>
          <a:lstStyle/>
          <a:p>
            <a:endParaRPr lang="en-US" sz="1800" dirty="0"/>
          </a:p>
          <a:p>
            <a:endParaRPr lang="en-US" sz="1800" dirty="0"/>
          </a:p>
        </p:txBody>
      </p:sp>
      <p:pic>
        <p:nvPicPr>
          <p:cNvPr id="3" name="Picture 2">
            <a:extLst>
              <a:ext uri="{FF2B5EF4-FFF2-40B4-BE49-F238E27FC236}">
                <a16:creationId xmlns:a16="http://schemas.microsoft.com/office/drawing/2014/main" id="{6362750F-F184-6431-686A-C51C8374EEC2}"/>
              </a:ext>
            </a:extLst>
          </p:cNvPr>
          <p:cNvPicPr>
            <a:picLocks noChangeAspect="1"/>
          </p:cNvPicPr>
          <p:nvPr/>
        </p:nvPicPr>
        <p:blipFill>
          <a:blip r:embed="rId3"/>
          <a:stretch>
            <a:fillRect/>
          </a:stretch>
        </p:blipFill>
        <p:spPr>
          <a:xfrm>
            <a:off x="335755" y="2167022"/>
            <a:ext cx="5488404" cy="4311898"/>
          </a:xfrm>
          <a:prstGeom prst="rect">
            <a:avLst/>
          </a:prstGeom>
        </p:spPr>
      </p:pic>
      <p:pic>
        <p:nvPicPr>
          <p:cNvPr id="13" name="Content Placeholder 12">
            <a:extLst>
              <a:ext uri="{FF2B5EF4-FFF2-40B4-BE49-F238E27FC236}">
                <a16:creationId xmlns:a16="http://schemas.microsoft.com/office/drawing/2014/main" id="{D6A67E4A-872F-A360-7419-480596162F1C}"/>
              </a:ext>
            </a:extLst>
          </p:cNvPr>
          <p:cNvPicPr>
            <a:picLocks noGrp="1" noChangeAspect="1"/>
          </p:cNvPicPr>
          <p:nvPr>
            <p:ph sz="half" idx="2"/>
          </p:nvPr>
        </p:nvPicPr>
        <p:blipFill>
          <a:blip r:embed="rId4"/>
          <a:srcRect b="8274"/>
          <a:stretch/>
        </p:blipFill>
        <p:spPr>
          <a:xfrm>
            <a:off x="6271796" y="2895600"/>
            <a:ext cx="5488404" cy="3356520"/>
          </a:xfrm>
          <a:prstGeom prst="rect">
            <a:avLst/>
          </a:prstGeom>
        </p:spPr>
      </p:pic>
      <p:sp>
        <p:nvSpPr>
          <p:cNvPr id="16" name="TextBox 15">
            <a:extLst>
              <a:ext uri="{FF2B5EF4-FFF2-40B4-BE49-F238E27FC236}">
                <a16:creationId xmlns:a16="http://schemas.microsoft.com/office/drawing/2014/main" id="{63E1FE5C-827F-D209-3CA7-43BDB40B4F13}"/>
              </a:ext>
            </a:extLst>
          </p:cNvPr>
          <p:cNvSpPr txBox="1"/>
          <p:nvPr/>
        </p:nvSpPr>
        <p:spPr>
          <a:xfrm>
            <a:off x="6096000" y="2145673"/>
            <a:ext cx="6096000" cy="646331"/>
          </a:xfrm>
          <a:prstGeom prst="rect">
            <a:avLst/>
          </a:prstGeom>
          <a:noFill/>
        </p:spPr>
        <p:txBody>
          <a:bodyPr wrap="square">
            <a:spAutoFit/>
          </a:bodyPr>
          <a:lstStyle/>
          <a:p>
            <a:pPr>
              <a:buFont typeface="Arial" panose="020B0604020202020204" pitchFamily="34" charset="0"/>
              <a:buNone/>
            </a:pPr>
            <a:r>
              <a:rPr lang="en-US" dirty="0">
                <a:solidFill>
                  <a:schemeClr val="bg1"/>
                </a:solidFill>
              </a:rPr>
              <a:t>When multiple appeals are decided after levy rates are set, the impact on a taxing district compounds.</a:t>
            </a:r>
          </a:p>
        </p:txBody>
      </p:sp>
    </p:spTree>
    <p:extLst>
      <p:ext uri="{BB962C8B-B14F-4D97-AF65-F5344CB8AC3E}">
        <p14:creationId xmlns:p14="http://schemas.microsoft.com/office/powerpoint/2010/main" val="398363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1CB0E0-26E0-10CF-203E-9D56565CF540}"/>
              </a:ext>
            </a:extLst>
          </p:cNvPr>
          <p:cNvSpPr>
            <a:spLocks noGrp="1"/>
          </p:cNvSpPr>
          <p:nvPr>
            <p:ph type="body" sz="quarter" idx="14"/>
          </p:nvPr>
        </p:nvSpPr>
        <p:spPr>
          <a:xfrm>
            <a:off x="1200400" y="3499870"/>
            <a:ext cx="4791265" cy="289550"/>
          </a:xfrm>
        </p:spPr>
        <p:txBody>
          <a:bodyPr>
            <a:noAutofit/>
          </a:bodyPr>
          <a:lstStyle/>
          <a:p>
            <a:r>
              <a:rPr lang="en-US" sz="1600" dirty="0"/>
              <a:t>Board of Equalization New Member Training - 2025</a:t>
            </a:r>
          </a:p>
        </p:txBody>
      </p:sp>
      <p:sp>
        <p:nvSpPr>
          <p:cNvPr id="3" name="Title 2">
            <a:extLst>
              <a:ext uri="{FF2B5EF4-FFF2-40B4-BE49-F238E27FC236}">
                <a16:creationId xmlns:a16="http://schemas.microsoft.com/office/drawing/2014/main" id="{2F277699-666C-E555-7463-AF00C9640D43}"/>
              </a:ext>
            </a:extLst>
          </p:cNvPr>
          <p:cNvSpPr>
            <a:spLocks noGrp="1"/>
          </p:cNvSpPr>
          <p:nvPr>
            <p:ph type="title"/>
          </p:nvPr>
        </p:nvSpPr>
        <p:spPr/>
        <p:txBody>
          <a:bodyPr/>
          <a:lstStyle/>
          <a:p>
            <a:r>
              <a:rPr lang="en-US" dirty="0"/>
              <a:t>Agenda &amp; Welcome</a:t>
            </a:r>
          </a:p>
        </p:txBody>
      </p:sp>
      <p:pic>
        <p:nvPicPr>
          <p:cNvPr id="18" name="Picture Placeholder 17" descr="Colleagues huddle">
            <a:extLst>
              <a:ext uri="{FF2B5EF4-FFF2-40B4-BE49-F238E27FC236}">
                <a16:creationId xmlns:a16="http://schemas.microsoft.com/office/drawing/2014/main" id="{48C8777E-32DD-8048-3420-53196120647D}"/>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2" b="7812"/>
          <a:stretch/>
        </p:blipFill>
        <p:spPr>
          <a:xfrm>
            <a:off x="0" y="0"/>
            <a:ext cx="12192000" cy="6858000"/>
          </a:xfrm>
        </p:spPr>
      </p:pic>
    </p:spTree>
    <p:extLst>
      <p:ext uri="{BB962C8B-B14F-4D97-AF65-F5344CB8AC3E}">
        <p14:creationId xmlns:p14="http://schemas.microsoft.com/office/powerpoint/2010/main" val="167266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1481CB-656D-0844-8639-66BC6A53282D}"/>
              </a:ext>
            </a:extLst>
          </p:cNvPr>
          <p:cNvSpPr>
            <a:spLocks noGrp="1"/>
          </p:cNvSpPr>
          <p:nvPr>
            <p:ph type="title"/>
          </p:nvPr>
        </p:nvSpPr>
        <p:spPr>
          <a:xfrm>
            <a:off x="831850" y="1709738"/>
            <a:ext cx="10515600" cy="2852737"/>
          </a:xfrm>
        </p:spPr>
        <p:txBody>
          <a:bodyPr/>
          <a:lstStyle/>
          <a:p>
            <a:r>
              <a:rPr lang="en-US" dirty="0"/>
              <a:t>Assessor Office Overview</a:t>
            </a:r>
          </a:p>
        </p:txBody>
      </p:sp>
      <p:sp>
        <p:nvSpPr>
          <p:cNvPr id="8" name="Text Placeholder 7">
            <a:extLst>
              <a:ext uri="{FF2B5EF4-FFF2-40B4-BE49-F238E27FC236}">
                <a16:creationId xmlns:a16="http://schemas.microsoft.com/office/drawing/2014/main" id="{E2924789-2E59-5E7C-1471-A87390CD654B}"/>
              </a:ext>
            </a:extLst>
          </p:cNvPr>
          <p:cNvSpPr>
            <a:spLocks noGrp="1"/>
          </p:cNvSpPr>
          <p:nvPr>
            <p:ph type="body" sz="quarter" idx="10"/>
          </p:nvPr>
        </p:nvSpPr>
        <p:spPr>
          <a:xfrm>
            <a:off x="840080" y="5978013"/>
            <a:ext cx="7487843" cy="689487"/>
          </a:xfrm>
        </p:spPr>
        <p:txBody>
          <a:bodyPr>
            <a:normAutofit/>
          </a:bodyPr>
          <a:lstStyle/>
          <a:p>
            <a:r>
              <a:rPr lang="en-US" sz="1400" dirty="0"/>
              <a:t>Presented by Melissa “Mo” Olivas – Supervisor, County Performance and Administration </a:t>
            </a:r>
            <a:r>
              <a:rPr lang="en-US" sz="1400" dirty="0">
                <a:hlinkClick r:id="rId3"/>
              </a:rPr>
              <a:t>MelissaO@dor.wa.gov</a:t>
            </a:r>
            <a:r>
              <a:rPr lang="en-US" sz="1400" dirty="0"/>
              <a:t> / (360) 534-1425</a:t>
            </a:r>
          </a:p>
        </p:txBody>
      </p:sp>
    </p:spTree>
    <p:extLst>
      <p:ext uri="{BB962C8B-B14F-4D97-AF65-F5344CB8AC3E}">
        <p14:creationId xmlns:p14="http://schemas.microsoft.com/office/powerpoint/2010/main" val="3395289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2F3BC-E545-9844-4347-C9C58A8D86B7}"/>
              </a:ext>
            </a:extLst>
          </p:cNvPr>
          <p:cNvSpPr>
            <a:spLocks noGrp="1"/>
          </p:cNvSpPr>
          <p:nvPr>
            <p:ph type="title"/>
          </p:nvPr>
        </p:nvSpPr>
        <p:spPr/>
        <p:txBody>
          <a:bodyPr/>
          <a:lstStyle/>
          <a:p>
            <a:r>
              <a:rPr lang="en-US" dirty="0"/>
              <a:t>Responsibilities of the Assessor Office</a:t>
            </a:r>
          </a:p>
        </p:txBody>
      </p:sp>
      <p:sp>
        <p:nvSpPr>
          <p:cNvPr id="3" name="Text Placeholder 2">
            <a:extLst>
              <a:ext uri="{FF2B5EF4-FFF2-40B4-BE49-F238E27FC236}">
                <a16:creationId xmlns:a16="http://schemas.microsoft.com/office/drawing/2014/main" id="{3BE76474-B5D3-C237-C60E-2BFCDDF42523}"/>
              </a:ext>
            </a:extLst>
          </p:cNvPr>
          <p:cNvSpPr>
            <a:spLocks noGrp="1"/>
          </p:cNvSpPr>
          <p:nvPr>
            <p:ph type="body" idx="1"/>
          </p:nvPr>
        </p:nvSpPr>
        <p:spPr>
          <a:xfrm>
            <a:off x="412955" y="1964603"/>
            <a:ext cx="11366090" cy="384820"/>
          </a:xfrm>
        </p:spPr>
        <p:txBody>
          <a:bodyPr>
            <a:normAutofit fontScale="92500"/>
          </a:bodyPr>
          <a:lstStyle/>
          <a:p>
            <a:r>
              <a:rPr lang="en-US" dirty="0"/>
              <a:t>In Washington State, all real and personal property is subject to taxation unless specifically exempted by law.</a:t>
            </a:r>
          </a:p>
        </p:txBody>
      </p:sp>
      <p:sp>
        <p:nvSpPr>
          <p:cNvPr id="4" name="Content Placeholder 3">
            <a:extLst>
              <a:ext uri="{FF2B5EF4-FFF2-40B4-BE49-F238E27FC236}">
                <a16:creationId xmlns:a16="http://schemas.microsoft.com/office/drawing/2014/main" id="{A64FF85E-86B6-35D7-83F2-5E670E5F5323}"/>
              </a:ext>
            </a:extLst>
          </p:cNvPr>
          <p:cNvSpPr>
            <a:spLocks noGrp="1"/>
          </p:cNvSpPr>
          <p:nvPr>
            <p:ph sz="half" idx="2"/>
          </p:nvPr>
        </p:nvSpPr>
        <p:spPr/>
        <p:txBody>
          <a:bodyPr>
            <a:normAutofit fontScale="92500" lnSpcReduction="20000"/>
          </a:bodyPr>
          <a:lstStyle/>
          <a:p>
            <a:r>
              <a:rPr lang="en-US" dirty="0">
                <a:latin typeface="Aptos" panose="020B0004020202020204" pitchFamily="34" charset="0"/>
              </a:rPr>
              <a:t>Annually updating values on all real and personal property</a:t>
            </a:r>
          </a:p>
          <a:p>
            <a:r>
              <a:rPr lang="en-US" dirty="0">
                <a:latin typeface="Aptos" panose="020B0004020202020204" pitchFamily="34" charset="0"/>
              </a:rPr>
              <a:t>Per state law, assessor offices appraise property at 100% of its true and fair market value</a:t>
            </a:r>
          </a:p>
          <a:p>
            <a:pPr lvl="1"/>
            <a:r>
              <a:rPr lang="en-US" dirty="0">
                <a:latin typeface="Aptos" panose="020B0004020202020204" pitchFamily="34" charset="0"/>
              </a:rPr>
              <a:t>Real Property – includes land, improvements to land, structures, and some equipment affixed to structures.</a:t>
            </a:r>
          </a:p>
          <a:p>
            <a:pPr lvl="1"/>
            <a:r>
              <a:rPr lang="en-US" dirty="0">
                <a:latin typeface="Aptos" panose="020B0004020202020204" pitchFamily="34" charset="0"/>
              </a:rPr>
              <a:t>Personal Property – includes furnishings, machinery and equipment not affixed to structures, fixtures, supplies, and tools.</a:t>
            </a:r>
          </a:p>
          <a:p>
            <a:r>
              <a:rPr lang="en-US" dirty="0">
                <a:latin typeface="Aptos" panose="020B0004020202020204" pitchFamily="34" charset="0"/>
              </a:rPr>
              <a:t>Utilize mass appraisal process</a:t>
            </a:r>
          </a:p>
          <a:p>
            <a:r>
              <a:rPr lang="en-US" dirty="0">
                <a:latin typeface="Aptos" panose="020B0004020202020204" pitchFamily="34" charset="0"/>
              </a:rPr>
              <a:t>Set the levy rates based on the budget requests of taxing districts, the total assessed value of the taxing district, and any applicable levy limitations.</a:t>
            </a:r>
          </a:p>
          <a:p>
            <a:r>
              <a:rPr lang="en-US" dirty="0">
                <a:latin typeface="Aptos" panose="020B0004020202020204" pitchFamily="34" charset="0"/>
              </a:rPr>
              <a:t>Apply reductions, exemptions and deferrals</a:t>
            </a:r>
          </a:p>
          <a:p>
            <a:pPr lvl="1"/>
            <a:r>
              <a:rPr lang="en-US" dirty="0">
                <a:latin typeface="Aptos" panose="020B0004020202020204" pitchFamily="34" charset="0"/>
              </a:rPr>
              <a:t>Destroyed Property</a:t>
            </a:r>
          </a:p>
          <a:p>
            <a:pPr lvl="1"/>
            <a:r>
              <a:rPr lang="en-US" dirty="0">
                <a:latin typeface="Aptos" panose="020B0004020202020204" pitchFamily="34" charset="0"/>
              </a:rPr>
              <a:t>Current Use program and Designated forest land</a:t>
            </a:r>
          </a:p>
          <a:p>
            <a:pPr lvl="1"/>
            <a:r>
              <a:rPr lang="en-US" dirty="0">
                <a:latin typeface="Aptos" panose="020B0004020202020204" pitchFamily="34" charset="0"/>
              </a:rPr>
              <a:t>Exemptions and deferrals</a:t>
            </a:r>
          </a:p>
        </p:txBody>
      </p:sp>
    </p:spTree>
    <p:extLst>
      <p:ext uri="{BB962C8B-B14F-4D97-AF65-F5344CB8AC3E}">
        <p14:creationId xmlns:p14="http://schemas.microsoft.com/office/powerpoint/2010/main" val="177438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body" sz="quarter" idx="14"/>
          </p:nvPr>
        </p:nvSpPr>
        <p:spPr/>
        <p:txBody>
          <a:bodyPr/>
          <a:lstStyle/>
          <a:p>
            <a:r>
              <a:rPr lang="en-US" dirty="0"/>
              <a:t>Assessor Office Organization Chart</a:t>
            </a:r>
          </a:p>
        </p:txBody>
      </p:sp>
      <p:pic>
        <p:nvPicPr>
          <p:cNvPr id="3" name="Picture 2">
            <a:extLst>
              <a:ext uri="{FF2B5EF4-FFF2-40B4-BE49-F238E27FC236}">
                <a16:creationId xmlns:a16="http://schemas.microsoft.com/office/drawing/2014/main" id="{8AA39AFD-78E9-6EFA-86A4-6D4DE1E76679}"/>
              </a:ext>
            </a:extLst>
          </p:cNvPr>
          <p:cNvPicPr>
            <a:picLocks noChangeAspect="1"/>
          </p:cNvPicPr>
          <p:nvPr/>
        </p:nvPicPr>
        <p:blipFill>
          <a:blip r:embed="rId3"/>
          <a:stretch>
            <a:fillRect/>
          </a:stretch>
        </p:blipFill>
        <p:spPr>
          <a:xfrm>
            <a:off x="5083278" y="61139"/>
            <a:ext cx="5712541" cy="6198715"/>
          </a:xfrm>
          <a:prstGeom prst="rect">
            <a:avLst/>
          </a:prstGeom>
        </p:spPr>
      </p:pic>
    </p:spTree>
    <p:extLst>
      <p:ext uri="{BB962C8B-B14F-4D97-AF65-F5344CB8AC3E}">
        <p14:creationId xmlns:p14="http://schemas.microsoft.com/office/powerpoint/2010/main" val="75364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p:txBody>
          <a:bodyPr/>
          <a:lstStyle/>
          <a:p>
            <a:r>
              <a:rPr lang="en-US" dirty="0"/>
              <a:t>Deputy Assessors</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a:xfrm>
            <a:off x="4832552" y="1268361"/>
            <a:ext cx="6426200" cy="4385520"/>
          </a:xfrm>
        </p:spPr>
        <p:txBody>
          <a:bodyPr>
            <a:normAutofit/>
          </a:bodyPr>
          <a:lstStyle/>
          <a:p>
            <a:r>
              <a:rPr lang="en-US" sz="3600" dirty="0">
                <a:latin typeface="Aptos" panose="020B0004020202020204" pitchFamily="34" charset="0"/>
              </a:rPr>
              <a:t>Exemption Deputy</a:t>
            </a:r>
          </a:p>
          <a:p>
            <a:r>
              <a:rPr lang="en-US" sz="3600" dirty="0">
                <a:latin typeface="Aptos" panose="020B0004020202020204" pitchFamily="34" charset="0"/>
              </a:rPr>
              <a:t>Personal Property Deputy</a:t>
            </a:r>
          </a:p>
          <a:p>
            <a:r>
              <a:rPr lang="en-US" sz="3600" dirty="0">
                <a:latin typeface="Aptos" panose="020B0004020202020204" pitchFamily="34" charset="0"/>
              </a:rPr>
              <a:t>Current Use and Designated Forest Land Administrator</a:t>
            </a:r>
          </a:p>
          <a:p>
            <a:r>
              <a:rPr lang="en-US" sz="3600" dirty="0">
                <a:latin typeface="Aptos" panose="020B0004020202020204" pitchFamily="34" charset="0"/>
              </a:rPr>
              <a:t>Manufactured Home Deputy</a:t>
            </a:r>
          </a:p>
          <a:p>
            <a:r>
              <a:rPr lang="en-US" sz="3600" dirty="0">
                <a:latin typeface="Aptos" panose="020B0004020202020204" pitchFamily="34" charset="0"/>
              </a:rPr>
              <a:t>Segregation Deputy</a:t>
            </a:r>
          </a:p>
          <a:p>
            <a:pPr marL="0" indent="0">
              <a:buNone/>
            </a:pPr>
            <a:endParaRPr lang="en-US" sz="3600" dirty="0"/>
          </a:p>
          <a:p>
            <a:endParaRPr lang="en-US" sz="2600" dirty="0"/>
          </a:p>
        </p:txBody>
      </p:sp>
    </p:spTree>
    <p:extLst>
      <p:ext uri="{BB962C8B-B14F-4D97-AF65-F5344CB8AC3E}">
        <p14:creationId xmlns:p14="http://schemas.microsoft.com/office/powerpoint/2010/main" val="211968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35A6D7-A527-238B-D9A2-B786DF55231A}"/>
              </a:ext>
            </a:extLst>
          </p:cNvPr>
          <p:cNvSpPr>
            <a:spLocks noGrp="1"/>
          </p:cNvSpPr>
          <p:nvPr>
            <p:ph type="body" sz="quarter" idx="15"/>
          </p:nvPr>
        </p:nvSpPr>
        <p:spPr>
          <a:xfrm>
            <a:off x="4832552" y="1423067"/>
            <a:ext cx="6426200" cy="3148933"/>
          </a:xfrm>
        </p:spPr>
        <p:txBody>
          <a:bodyPr>
            <a:normAutofit/>
          </a:bodyPr>
          <a:lstStyle/>
          <a:p>
            <a:r>
              <a:rPr lang="en-US" sz="3200" dirty="0">
                <a:latin typeface="Aptos" panose="020B0004020202020204" pitchFamily="34" charset="0"/>
              </a:rPr>
              <a:t>GIS, or Geographic Information System.</a:t>
            </a:r>
          </a:p>
          <a:p>
            <a:pPr lvl="1"/>
            <a:r>
              <a:rPr lang="en-US" sz="3200" dirty="0">
                <a:latin typeface="Aptos" panose="020B0004020202020204" pitchFamily="34" charset="0"/>
              </a:rPr>
              <a:t>GIS is a part of the Assessor Office in some counties, but not all.  </a:t>
            </a:r>
          </a:p>
        </p:txBody>
      </p:sp>
      <p:pic>
        <p:nvPicPr>
          <p:cNvPr id="6" name="Picture 5" descr="A picture containing text, bedclothes&#10;&#10;AI-generated content may be incorrect.">
            <a:extLst>
              <a:ext uri="{FF2B5EF4-FFF2-40B4-BE49-F238E27FC236}">
                <a16:creationId xmlns:a16="http://schemas.microsoft.com/office/drawing/2014/main" id="{DC8529D6-83A8-7F9A-29D8-AD29F49A7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88" y="2172929"/>
            <a:ext cx="3663718" cy="2576052"/>
          </a:xfrm>
          <a:prstGeom prst="rect">
            <a:avLst/>
          </a:prstGeom>
        </p:spPr>
      </p:pic>
    </p:spTree>
    <p:extLst>
      <p:ext uri="{BB962C8B-B14F-4D97-AF65-F5344CB8AC3E}">
        <p14:creationId xmlns:p14="http://schemas.microsoft.com/office/powerpoint/2010/main" val="1758590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0D3B-5F18-68E7-A05A-36D593AB67C5}"/>
              </a:ext>
            </a:extLst>
          </p:cNvPr>
          <p:cNvSpPr>
            <a:spLocks noGrp="1"/>
          </p:cNvSpPr>
          <p:nvPr>
            <p:ph type="title"/>
          </p:nvPr>
        </p:nvSpPr>
        <p:spPr/>
        <p:txBody>
          <a:bodyPr/>
          <a:lstStyle/>
          <a:p>
            <a:r>
              <a:rPr lang="en-US" dirty="0"/>
              <a:t>Appraisal Staff</a:t>
            </a:r>
          </a:p>
        </p:txBody>
      </p:sp>
      <p:sp>
        <p:nvSpPr>
          <p:cNvPr id="4" name="Content Placeholder 3">
            <a:extLst>
              <a:ext uri="{FF2B5EF4-FFF2-40B4-BE49-F238E27FC236}">
                <a16:creationId xmlns:a16="http://schemas.microsoft.com/office/drawing/2014/main" id="{06B9B874-5A33-F639-ABB9-590614885654}"/>
              </a:ext>
            </a:extLst>
          </p:cNvPr>
          <p:cNvSpPr>
            <a:spLocks noGrp="1"/>
          </p:cNvSpPr>
          <p:nvPr>
            <p:ph sz="half" idx="2"/>
          </p:nvPr>
        </p:nvSpPr>
        <p:spPr>
          <a:xfrm>
            <a:off x="836610" y="2054942"/>
            <a:ext cx="10515599" cy="4134721"/>
          </a:xfrm>
        </p:spPr>
        <p:txBody>
          <a:bodyPr/>
          <a:lstStyle/>
          <a:p>
            <a:pPr marL="0" indent="0">
              <a:buNone/>
            </a:pPr>
            <a:endParaRPr lang="en-US" sz="3200" dirty="0"/>
          </a:p>
          <a:p>
            <a:r>
              <a:rPr lang="en-US" sz="3200" dirty="0">
                <a:latin typeface="Aptos" panose="020B0004020202020204" pitchFamily="34" charset="0"/>
              </a:rPr>
              <a:t>Sales/Statistical Analyst</a:t>
            </a:r>
          </a:p>
          <a:p>
            <a:r>
              <a:rPr lang="en-US" sz="3200" dirty="0">
                <a:latin typeface="Aptos" panose="020B0004020202020204" pitchFamily="34" charset="0"/>
              </a:rPr>
              <a:t>Residential Appraisers</a:t>
            </a:r>
          </a:p>
          <a:p>
            <a:r>
              <a:rPr lang="en-US" sz="3200" dirty="0">
                <a:latin typeface="Aptos" panose="020B0004020202020204" pitchFamily="34" charset="0"/>
              </a:rPr>
              <a:t>Commercial/Industrial Appraisers</a:t>
            </a:r>
          </a:p>
          <a:p>
            <a:r>
              <a:rPr lang="en-US" sz="3200" dirty="0">
                <a:latin typeface="Aptos" panose="020B0004020202020204" pitchFamily="34" charset="0"/>
              </a:rPr>
              <a:t>Agricultural Appraisers</a:t>
            </a:r>
          </a:p>
          <a:p>
            <a:endParaRPr lang="en-US" dirty="0"/>
          </a:p>
        </p:txBody>
      </p:sp>
    </p:spTree>
    <p:extLst>
      <p:ext uri="{BB962C8B-B14F-4D97-AF65-F5344CB8AC3E}">
        <p14:creationId xmlns:p14="http://schemas.microsoft.com/office/powerpoint/2010/main" val="2177411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7443D-4D0E-1AC4-7121-9824A95B6805}"/>
              </a:ext>
            </a:extLst>
          </p:cNvPr>
          <p:cNvSpPr>
            <a:spLocks noGrp="1"/>
          </p:cNvSpPr>
          <p:nvPr>
            <p:ph type="title"/>
          </p:nvPr>
        </p:nvSpPr>
        <p:spPr/>
        <p:txBody>
          <a:bodyPr/>
          <a:lstStyle/>
          <a:p>
            <a:r>
              <a:rPr lang="en-US" dirty="0"/>
              <a:t>Revaluation/Inspection Cycle</a:t>
            </a:r>
          </a:p>
        </p:txBody>
      </p:sp>
      <p:sp>
        <p:nvSpPr>
          <p:cNvPr id="4" name="Content Placeholder 3">
            <a:extLst>
              <a:ext uri="{FF2B5EF4-FFF2-40B4-BE49-F238E27FC236}">
                <a16:creationId xmlns:a16="http://schemas.microsoft.com/office/drawing/2014/main" id="{67CB8C50-9796-055C-766E-446FBAF1249E}"/>
              </a:ext>
            </a:extLst>
          </p:cNvPr>
          <p:cNvSpPr>
            <a:spLocks noGrp="1"/>
          </p:cNvSpPr>
          <p:nvPr>
            <p:ph sz="half" idx="2"/>
          </p:nvPr>
        </p:nvSpPr>
        <p:spPr>
          <a:xfrm>
            <a:off x="836611" y="1901952"/>
            <a:ext cx="6240846" cy="4287711"/>
          </a:xfrm>
        </p:spPr>
        <p:txBody>
          <a:bodyPr>
            <a:noAutofit/>
          </a:bodyPr>
          <a:lstStyle/>
          <a:p>
            <a:r>
              <a:rPr lang="en-US" sz="2200" dirty="0">
                <a:latin typeface="Aptos" panose="020B0004020202020204" pitchFamily="34" charset="0"/>
              </a:rPr>
              <a:t>Counties are divided up into revaluation, or inspection, cycles</a:t>
            </a:r>
          </a:p>
          <a:p>
            <a:pPr lvl="1"/>
            <a:r>
              <a:rPr lang="en-US" sz="2200" dirty="0">
                <a:latin typeface="Aptos" panose="020B0004020202020204" pitchFamily="34" charset="0"/>
              </a:rPr>
              <a:t>Most counties are on a six-year cycle.</a:t>
            </a:r>
          </a:p>
          <a:p>
            <a:pPr lvl="1"/>
            <a:r>
              <a:rPr lang="en-US" sz="2200" dirty="0">
                <a:latin typeface="Aptos" panose="020B0004020202020204" pitchFamily="34" charset="0"/>
              </a:rPr>
              <a:t>Two counties are on a four-year cycle.</a:t>
            </a:r>
          </a:p>
          <a:p>
            <a:r>
              <a:rPr lang="en-US" sz="2200" dirty="0">
                <a:latin typeface="Aptos" panose="020B0004020202020204" pitchFamily="34" charset="0"/>
              </a:rPr>
              <a:t>One area is physically inspected each year, but all values are statistically updated.</a:t>
            </a:r>
          </a:p>
          <a:p>
            <a:r>
              <a:rPr lang="en-US" sz="2200" dirty="0">
                <a:latin typeface="Aptos" panose="020B0004020202020204" pitchFamily="34" charset="0"/>
              </a:rPr>
              <a:t>Areas may be based on:</a:t>
            </a:r>
          </a:p>
          <a:p>
            <a:pPr lvl="1"/>
            <a:r>
              <a:rPr lang="en-US" sz="2200" dirty="0">
                <a:latin typeface="Aptos" panose="020B0004020202020204" pitchFamily="34" charset="0"/>
              </a:rPr>
              <a:t>School districts or other district lines</a:t>
            </a:r>
          </a:p>
          <a:p>
            <a:pPr lvl="1"/>
            <a:r>
              <a:rPr lang="en-US" sz="2200" dirty="0">
                <a:latin typeface="Aptos" panose="020B0004020202020204" pitchFamily="34" charset="0"/>
              </a:rPr>
              <a:t>Geographic locations and features</a:t>
            </a:r>
          </a:p>
          <a:p>
            <a:pPr lvl="1"/>
            <a:r>
              <a:rPr lang="en-US" sz="2200" dirty="0">
                <a:latin typeface="Aptos" panose="020B0004020202020204" pitchFamily="34" charset="0"/>
              </a:rPr>
              <a:t>Economic factors</a:t>
            </a:r>
          </a:p>
          <a:p>
            <a:pPr lvl="1"/>
            <a:r>
              <a:rPr lang="en-US" sz="2200" dirty="0">
                <a:latin typeface="Aptos" panose="020B0004020202020204" pitchFamily="34" charset="0"/>
              </a:rPr>
              <a:t>Property type</a:t>
            </a:r>
          </a:p>
          <a:p>
            <a:pPr marL="0" indent="0">
              <a:buNone/>
            </a:pPr>
            <a:endParaRPr lang="en-US" sz="2400" dirty="0">
              <a:latin typeface="Aptos" panose="020B0004020202020204" pitchFamily="34" charset="0"/>
            </a:endParaRPr>
          </a:p>
        </p:txBody>
      </p:sp>
      <p:pic>
        <p:nvPicPr>
          <p:cNvPr id="7" name="Picture 6">
            <a:extLst>
              <a:ext uri="{FF2B5EF4-FFF2-40B4-BE49-F238E27FC236}">
                <a16:creationId xmlns:a16="http://schemas.microsoft.com/office/drawing/2014/main" id="{2E3DCB3F-C64E-DA16-E433-5091A8719F73}"/>
              </a:ext>
            </a:extLst>
          </p:cNvPr>
          <p:cNvPicPr>
            <a:picLocks noChangeAspect="1"/>
          </p:cNvPicPr>
          <p:nvPr/>
        </p:nvPicPr>
        <p:blipFill>
          <a:blip r:embed="rId3"/>
          <a:stretch>
            <a:fillRect/>
          </a:stretch>
        </p:blipFill>
        <p:spPr>
          <a:xfrm>
            <a:off x="7330252" y="1901952"/>
            <a:ext cx="4134427" cy="3648584"/>
          </a:xfrm>
          <a:prstGeom prst="rect">
            <a:avLst/>
          </a:prstGeom>
        </p:spPr>
      </p:pic>
    </p:spTree>
    <p:extLst>
      <p:ext uri="{BB962C8B-B14F-4D97-AF65-F5344CB8AC3E}">
        <p14:creationId xmlns:p14="http://schemas.microsoft.com/office/powerpoint/2010/main" val="440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5138-5427-033B-1BA1-B35DA4C3D866}"/>
              </a:ext>
            </a:extLst>
          </p:cNvPr>
          <p:cNvSpPr>
            <a:spLocks noGrp="1"/>
          </p:cNvSpPr>
          <p:nvPr>
            <p:ph type="title"/>
          </p:nvPr>
        </p:nvSpPr>
        <p:spPr/>
        <p:txBody>
          <a:bodyPr/>
          <a:lstStyle/>
          <a:p>
            <a:r>
              <a:rPr lang="en-US" dirty="0"/>
              <a:t>Neighborhoods</a:t>
            </a:r>
          </a:p>
        </p:txBody>
      </p:sp>
      <p:sp>
        <p:nvSpPr>
          <p:cNvPr id="3" name="Text Placeholder 2">
            <a:extLst>
              <a:ext uri="{FF2B5EF4-FFF2-40B4-BE49-F238E27FC236}">
                <a16:creationId xmlns:a16="http://schemas.microsoft.com/office/drawing/2014/main" id="{F5B64F6E-C569-0BAC-1011-52141246BFD0}"/>
              </a:ext>
            </a:extLst>
          </p:cNvPr>
          <p:cNvSpPr>
            <a:spLocks noGrp="1"/>
          </p:cNvSpPr>
          <p:nvPr>
            <p:ph type="body" idx="1"/>
          </p:nvPr>
        </p:nvSpPr>
        <p:spPr>
          <a:xfrm>
            <a:off x="329184" y="1964603"/>
            <a:ext cx="11448287" cy="384820"/>
          </a:xfrm>
        </p:spPr>
        <p:txBody>
          <a:bodyPr>
            <a:noAutofit/>
          </a:bodyPr>
          <a:lstStyle/>
          <a:p>
            <a:pPr algn="ctr"/>
            <a:r>
              <a:rPr lang="en-US" sz="2200" dirty="0">
                <a:latin typeface="Aptos" panose="020B0004020202020204" pitchFamily="34" charset="0"/>
              </a:rPr>
              <a:t>Revaluation/Inspection Areas are further divided into Neighborhoods, or Valuation Areas</a:t>
            </a:r>
          </a:p>
        </p:txBody>
      </p:sp>
      <p:sp>
        <p:nvSpPr>
          <p:cNvPr id="4" name="Content Placeholder 3">
            <a:extLst>
              <a:ext uri="{FF2B5EF4-FFF2-40B4-BE49-F238E27FC236}">
                <a16:creationId xmlns:a16="http://schemas.microsoft.com/office/drawing/2014/main" id="{8A4EA858-439B-18A0-3B1B-2D130AF03E00}"/>
              </a:ext>
            </a:extLst>
          </p:cNvPr>
          <p:cNvSpPr>
            <a:spLocks noGrp="1"/>
          </p:cNvSpPr>
          <p:nvPr>
            <p:ph sz="half" idx="2"/>
          </p:nvPr>
        </p:nvSpPr>
        <p:spPr>
          <a:xfrm>
            <a:off x="836610" y="2825496"/>
            <a:ext cx="10515599" cy="3364167"/>
          </a:xfrm>
        </p:spPr>
        <p:txBody>
          <a:bodyPr/>
          <a:lstStyle/>
          <a:p>
            <a:r>
              <a:rPr lang="en-US" dirty="0">
                <a:latin typeface="Aptos" panose="020B0004020202020204" pitchFamily="34" charset="0"/>
              </a:rPr>
              <a:t>Neighborhoods may be determined by:</a:t>
            </a:r>
          </a:p>
          <a:p>
            <a:pPr lvl="1"/>
            <a:r>
              <a:rPr lang="en-US" sz="2000" dirty="0">
                <a:latin typeface="Aptos" panose="020B0004020202020204" pitchFamily="34" charset="0"/>
              </a:rPr>
              <a:t>Location </a:t>
            </a:r>
          </a:p>
          <a:p>
            <a:pPr lvl="2"/>
            <a:r>
              <a:rPr lang="en-US" sz="2000" dirty="0">
                <a:latin typeface="Aptos" panose="020B0004020202020204" pitchFamily="34" charset="0"/>
              </a:rPr>
              <a:t>Proximity to amenities, homogenous economic areas, market areas</a:t>
            </a:r>
          </a:p>
          <a:p>
            <a:pPr lvl="1"/>
            <a:r>
              <a:rPr lang="en-US" sz="2000" dirty="0">
                <a:latin typeface="Aptos" panose="020B0004020202020204" pitchFamily="34" charset="0"/>
              </a:rPr>
              <a:t>Property type</a:t>
            </a:r>
          </a:p>
          <a:p>
            <a:pPr lvl="2"/>
            <a:r>
              <a:rPr lang="en-US" sz="2000" dirty="0">
                <a:latin typeface="Aptos" panose="020B0004020202020204" pitchFamily="34" charset="0"/>
              </a:rPr>
              <a:t>Residential, Commercial, Agriculture</a:t>
            </a:r>
          </a:p>
          <a:p>
            <a:r>
              <a:rPr lang="en-US" dirty="0">
                <a:latin typeface="Aptos" panose="020B0004020202020204" pitchFamily="34" charset="0"/>
              </a:rPr>
              <a:t>Neighborhoods become important when developing market adjustments in the mass appraisal process</a:t>
            </a:r>
          </a:p>
          <a:p>
            <a:pPr lvl="1"/>
            <a:endParaRPr lang="en-US" dirty="0"/>
          </a:p>
          <a:p>
            <a:pPr lvl="1"/>
            <a:endParaRPr lang="en-US" dirty="0"/>
          </a:p>
        </p:txBody>
      </p:sp>
    </p:spTree>
    <p:extLst>
      <p:ext uri="{BB962C8B-B14F-4D97-AF65-F5344CB8AC3E}">
        <p14:creationId xmlns:p14="http://schemas.microsoft.com/office/powerpoint/2010/main" val="2418000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F2DC-8FA1-7AF8-155B-2F7D67943453}"/>
              </a:ext>
            </a:extLst>
          </p:cNvPr>
          <p:cNvSpPr>
            <a:spLocks noGrp="1"/>
          </p:cNvSpPr>
          <p:nvPr>
            <p:ph type="title"/>
          </p:nvPr>
        </p:nvSpPr>
        <p:spPr/>
        <p:txBody>
          <a:bodyPr/>
          <a:lstStyle/>
          <a:p>
            <a:r>
              <a:rPr lang="en-US" dirty="0"/>
              <a:t>What does a revaluation cycle look like?</a:t>
            </a:r>
          </a:p>
        </p:txBody>
      </p:sp>
      <p:sp>
        <p:nvSpPr>
          <p:cNvPr id="4" name="Content Placeholder 3">
            <a:extLst>
              <a:ext uri="{FF2B5EF4-FFF2-40B4-BE49-F238E27FC236}">
                <a16:creationId xmlns:a16="http://schemas.microsoft.com/office/drawing/2014/main" id="{0FB1E69E-1EDF-09D7-BF77-53FCEB90DE77}"/>
              </a:ext>
            </a:extLst>
          </p:cNvPr>
          <p:cNvSpPr>
            <a:spLocks noGrp="1"/>
          </p:cNvSpPr>
          <p:nvPr>
            <p:ph sz="half" idx="2"/>
          </p:nvPr>
        </p:nvSpPr>
        <p:spPr>
          <a:xfrm>
            <a:off x="571434" y="2268124"/>
            <a:ext cx="6323142" cy="4004247"/>
          </a:xfrm>
        </p:spPr>
        <p:txBody>
          <a:bodyPr/>
          <a:lstStyle/>
          <a:p>
            <a:r>
              <a:rPr lang="en-US" sz="2400" dirty="0">
                <a:latin typeface="Aptos" panose="020B0004020202020204" pitchFamily="34" charset="0"/>
              </a:rPr>
              <a:t>Appraisers receive their parcel assignments</a:t>
            </a:r>
          </a:p>
          <a:p>
            <a:r>
              <a:rPr lang="en-US" sz="2400" dirty="0">
                <a:latin typeface="Aptos" panose="020B0004020202020204" pitchFamily="34" charset="0"/>
              </a:rPr>
              <a:t>Inspections and data entry</a:t>
            </a:r>
          </a:p>
          <a:p>
            <a:r>
              <a:rPr lang="en-US" sz="2400" dirty="0">
                <a:latin typeface="Aptos" panose="020B0004020202020204" pitchFamily="34" charset="0"/>
              </a:rPr>
              <a:t>Sales analysis and market adjustments</a:t>
            </a:r>
          </a:p>
          <a:p>
            <a:r>
              <a:rPr lang="en-US" sz="2400" dirty="0">
                <a:latin typeface="Aptos" panose="020B0004020202020204" pitchFamily="34" charset="0"/>
              </a:rPr>
              <a:t>Testing of values</a:t>
            </a:r>
          </a:p>
          <a:p>
            <a:r>
              <a:rPr lang="en-US" sz="2400" dirty="0">
                <a:latin typeface="Aptos" panose="020B0004020202020204" pitchFamily="34" charset="0"/>
              </a:rPr>
              <a:t>New Construction</a:t>
            </a:r>
          </a:p>
          <a:p>
            <a:r>
              <a:rPr lang="en-US" sz="2400" dirty="0">
                <a:latin typeface="Aptos" panose="020B0004020202020204" pitchFamily="34" charset="0"/>
              </a:rPr>
              <a:t>Change of value notices sent out</a:t>
            </a:r>
          </a:p>
          <a:p>
            <a:r>
              <a:rPr lang="en-US" sz="2400" dirty="0">
                <a:latin typeface="Aptos" panose="020B0004020202020204" pitchFamily="34" charset="0"/>
              </a:rPr>
              <a:t>30- or 60-day appeal period</a:t>
            </a:r>
          </a:p>
          <a:p>
            <a:r>
              <a:rPr lang="en-US" sz="2400" dirty="0">
                <a:latin typeface="Aptos" panose="020B0004020202020204" pitchFamily="34" charset="0"/>
              </a:rPr>
              <a:t>Appeals</a:t>
            </a:r>
          </a:p>
          <a:p>
            <a:endParaRPr lang="en-US" dirty="0"/>
          </a:p>
        </p:txBody>
      </p:sp>
      <p:pic>
        <p:nvPicPr>
          <p:cNvPr id="8" name="Picture 7">
            <a:extLst>
              <a:ext uri="{FF2B5EF4-FFF2-40B4-BE49-F238E27FC236}">
                <a16:creationId xmlns:a16="http://schemas.microsoft.com/office/drawing/2014/main" id="{3CF11324-E687-223C-D37E-DE0859A5EB6E}"/>
              </a:ext>
            </a:extLst>
          </p:cNvPr>
          <p:cNvPicPr>
            <a:picLocks noChangeAspect="1"/>
          </p:cNvPicPr>
          <p:nvPr/>
        </p:nvPicPr>
        <p:blipFill>
          <a:blip r:embed="rId3"/>
          <a:stretch>
            <a:fillRect/>
          </a:stretch>
        </p:blipFill>
        <p:spPr>
          <a:xfrm>
            <a:off x="7278623" y="2536456"/>
            <a:ext cx="4597675" cy="3467584"/>
          </a:xfrm>
          <a:prstGeom prst="rect">
            <a:avLst/>
          </a:prstGeom>
        </p:spPr>
      </p:pic>
    </p:spTree>
    <p:extLst>
      <p:ext uri="{BB962C8B-B14F-4D97-AF65-F5344CB8AC3E}">
        <p14:creationId xmlns:p14="http://schemas.microsoft.com/office/powerpoint/2010/main" val="620263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FC12F-CCF6-5F3C-CF22-1BBF4747DE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CA61F2-F5E5-B373-6026-1260AEAC18A2}"/>
              </a:ext>
            </a:extLst>
          </p:cNvPr>
          <p:cNvSpPr>
            <a:spLocks noGrp="1"/>
          </p:cNvSpPr>
          <p:nvPr>
            <p:ph type="body" sz="quarter" idx="14"/>
          </p:nvPr>
        </p:nvSpPr>
        <p:spPr/>
        <p:txBody>
          <a:bodyPr/>
          <a:lstStyle/>
          <a:p>
            <a:r>
              <a:rPr lang="en-US" dirty="0"/>
              <a:t>Inspections</a:t>
            </a:r>
          </a:p>
        </p:txBody>
      </p:sp>
      <p:sp>
        <p:nvSpPr>
          <p:cNvPr id="3" name="Text Placeholder 2">
            <a:extLst>
              <a:ext uri="{FF2B5EF4-FFF2-40B4-BE49-F238E27FC236}">
                <a16:creationId xmlns:a16="http://schemas.microsoft.com/office/drawing/2014/main" id="{3A5110E1-5D7D-F28E-CAEE-FBCC291D0941}"/>
              </a:ext>
            </a:extLst>
          </p:cNvPr>
          <p:cNvSpPr>
            <a:spLocks noGrp="1"/>
          </p:cNvSpPr>
          <p:nvPr>
            <p:ph type="body" sz="quarter" idx="15"/>
          </p:nvPr>
        </p:nvSpPr>
        <p:spPr>
          <a:xfrm>
            <a:off x="4832552" y="757085"/>
            <a:ext cx="6426200" cy="4896796"/>
          </a:xfrm>
        </p:spPr>
        <p:txBody>
          <a:bodyPr>
            <a:normAutofit fontScale="92500" lnSpcReduction="10000"/>
          </a:bodyPr>
          <a:lstStyle/>
          <a:p>
            <a:pPr marL="0" indent="0">
              <a:buNone/>
            </a:pPr>
            <a:r>
              <a:rPr lang="en-US" sz="2600" dirty="0">
                <a:latin typeface="Aptos" panose="020B0004020202020204" pitchFamily="34" charset="0"/>
              </a:rPr>
              <a:t>Appraisers physically inspect all properties within the revaluation/inspection area.</a:t>
            </a:r>
          </a:p>
          <a:p>
            <a:pPr marL="0" indent="0">
              <a:buNone/>
            </a:pPr>
            <a:endParaRPr lang="en-US" sz="2600" dirty="0">
              <a:latin typeface="Aptos" panose="020B0004020202020204" pitchFamily="34" charset="0"/>
            </a:endParaRPr>
          </a:p>
          <a:p>
            <a:pPr marL="0" indent="0">
              <a:buNone/>
            </a:pPr>
            <a:r>
              <a:rPr lang="en-US" sz="2600" dirty="0">
                <a:latin typeface="Aptos" panose="020B0004020202020204" pitchFamily="34" charset="0"/>
              </a:rPr>
              <a:t>What are appraisers looking for?</a:t>
            </a:r>
          </a:p>
          <a:p>
            <a:r>
              <a:rPr lang="en-US" sz="2600" dirty="0">
                <a:latin typeface="Aptos" panose="020B0004020202020204" pitchFamily="34" charset="0"/>
              </a:rPr>
              <a:t>Make sure that the characteristics on record are correct</a:t>
            </a:r>
          </a:p>
          <a:p>
            <a:r>
              <a:rPr lang="en-US" sz="2600" dirty="0">
                <a:latin typeface="Aptos" panose="020B0004020202020204" pitchFamily="34" charset="0"/>
              </a:rPr>
              <a:t>Note any changes to the property </a:t>
            </a:r>
          </a:p>
          <a:p>
            <a:pPr lvl="1"/>
            <a:r>
              <a:rPr lang="en-US" sz="2600" dirty="0">
                <a:latin typeface="Aptos" panose="020B0004020202020204" pitchFamily="34" charset="0"/>
              </a:rPr>
              <a:t>Condition</a:t>
            </a:r>
          </a:p>
          <a:p>
            <a:pPr lvl="1"/>
            <a:r>
              <a:rPr lang="en-US" sz="2600" dirty="0">
                <a:latin typeface="Aptos" panose="020B0004020202020204" pitchFamily="34" charset="0"/>
              </a:rPr>
              <a:t>Updates/Deferred maintenance</a:t>
            </a:r>
          </a:p>
          <a:p>
            <a:pPr lvl="1"/>
            <a:r>
              <a:rPr lang="en-US" sz="2600" dirty="0">
                <a:latin typeface="Aptos" panose="020B0004020202020204" pitchFamily="34" charset="0"/>
              </a:rPr>
              <a:t>Additions/Deletions</a:t>
            </a:r>
          </a:p>
          <a:p>
            <a:r>
              <a:rPr lang="en-US" sz="2600" dirty="0">
                <a:latin typeface="Aptos" panose="020B0004020202020204" pitchFamily="34" charset="0"/>
              </a:rPr>
              <a:t>Try to talk to the property owner to verify changes</a:t>
            </a:r>
          </a:p>
          <a:p>
            <a:r>
              <a:rPr lang="en-US" sz="2600" dirty="0">
                <a:latin typeface="Aptos" panose="020B0004020202020204" pitchFamily="34" charset="0"/>
              </a:rPr>
              <a:t>Take updated exterior pictures</a:t>
            </a:r>
          </a:p>
        </p:txBody>
      </p:sp>
    </p:spTree>
    <p:extLst>
      <p:ext uri="{BB962C8B-B14F-4D97-AF65-F5344CB8AC3E}">
        <p14:creationId xmlns:p14="http://schemas.microsoft.com/office/powerpoint/2010/main" val="3647612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836612" y="493294"/>
            <a:ext cx="3932237" cy="1600200"/>
          </a:xfrm>
        </p:spPr>
        <p:txBody>
          <a:bodyPr/>
          <a:lstStyle/>
          <a:p>
            <a:r>
              <a:rPr lang="en-US" dirty="0"/>
              <a:t>Introductions</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836612" y="2166646"/>
            <a:ext cx="3932237" cy="4278716"/>
          </a:xfrm>
        </p:spPr>
        <p:txBody>
          <a:bodyPr>
            <a:normAutofit lnSpcReduction="10000"/>
          </a:bodyPr>
          <a:lstStyle/>
          <a:p>
            <a:pPr marL="0" indent="0">
              <a:buNone/>
            </a:pPr>
            <a:r>
              <a:rPr lang="en-US" dirty="0"/>
              <a:t>Presenters:</a:t>
            </a:r>
          </a:p>
          <a:p>
            <a:r>
              <a:rPr lang="en-US" dirty="0"/>
              <a:t>Rikki Bland, Manager CP&amp;A</a:t>
            </a:r>
          </a:p>
          <a:p>
            <a:r>
              <a:rPr lang="en-US" dirty="0"/>
              <a:t>Diana Burch, County Review Auditor</a:t>
            </a:r>
          </a:p>
          <a:p>
            <a:r>
              <a:rPr lang="en-US" dirty="0"/>
              <a:t>Melissa Olivas, CP&amp;A Supervisor</a:t>
            </a:r>
          </a:p>
          <a:p>
            <a:r>
              <a:rPr lang="en-US" dirty="0"/>
              <a:t>Marilyn O’Connell, Revaluation Specialist</a:t>
            </a:r>
          </a:p>
          <a:p>
            <a:r>
              <a:rPr lang="en-US" dirty="0"/>
              <a:t>Janeene Niemi, Current Use &amp; Education Specialist</a:t>
            </a:r>
          </a:p>
          <a:p>
            <a:r>
              <a:rPr lang="en-US" dirty="0"/>
              <a:t>Laura Osborne, Individual Benefits Specialist</a:t>
            </a:r>
          </a:p>
          <a:p>
            <a:r>
              <a:rPr lang="en-US" dirty="0"/>
              <a:t>Andrew Krawczyk, AAG</a:t>
            </a:r>
          </a:p>
          <a:p>
            <a:r>
              <a:rPr lang="en-US" dirty="0"/>
              <a:t>Callie Barrett, AAG</a:t>
            </a:r>
          </a:p>
          <a:p>
            <a:pPr marL="0" indent="0">
              <a:buNone/>
            </a:pPr>
            <a:endParaRPr lang="en-US" dirty="0"/>
          </a:p>
          <a:p>
            <a:pPr marL="0" indent="0">
              <a:buNone/>
            </a:pPr>
            <a:endParaRPr lang="en-US" dirty="0"/>
          </a:p>
        </p:txBody>
      </p:sp>
      <p:pic>
        <p:nvPicPr>
          <p:cNvPr id="11" name="Picture Placeholder 10" descr="Smiling woman waving at camera">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655" r="12655"/>
          <a:stretch/>
        </p:blipFill>
        <p:spPr>
          <a:xfrm>
            <a:off x="5893806" y="987425"/>
            <a:ext cx="5461582" cy="4873625"/>
          </a:xfrm>
        </p:spPr>
      </p:pic>
    </p:spTree>
    <p:extLst>
      <p:ext uri="{BB962C8B-B14F-4D97-AF65-F5344CB8AC3E}">
        <p14:creationId xmlns:p14="http://schemas.microsoft.com/office/powerpoint/2010/main" val="1705889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3CC7A-C2CF-2719-0B6D-F3D883A835C7}"/>
              </a:ext>
            </a:extLst>
          </p:cNvPr>
          <p:cNvSpPr>
            <a:spLocks noGrp="1"/>
          </p:cNvSpPr>
          <p:nvPr>
            <p:ph type="title"/>
          </p:nvPr>
        </p:nvSpPr>
        <p:spPr/>
        <p:txBody>
          <a:bodyPr/>
          <a:lstStyle/>
          <a:p>
            <a:r>
              <a:rPr lang="en-US" dirty="0">
                <a:latin typeface="Aptos" panose="020B0004020202020204" pitchFamily="34" charset="0"/>
              </a:rPr>
              <a:t>Data Entry</a:t>
            </a:r>
          </a:p>
        </p:txBody>
      </p:sp>
      <p:sp>
        <p:nvSpPr>
          <p:cNvPr id="3" name="Text Placeholder 2">
            <a:extLst>
              <a:ext uri="{FF2B5EF4-FFF2-40B4-BE49-F238E27FC236}">
                <a16:creationId xmlns:a16="http://schemas.microsoft.com/office/drawing/2014/main" id="{01BE349B-BFDE-E766-2FB3-1AB7A57BC541}"/>
              </a:ext>
            </a:extLst>
          </p:cNvPr>
          <p:cNvSpPr>
            <a:spLocks noGrp="1"/>
          </p:cNvSpPr>
          <p:nvPr>
            <p:ph type="body" idx="1"/>
          </p:nvPr>
        </p:nvSpPr>
        <p:spPr>
          <a:xfrm>
            <a:off x="836612" y="1811627"/>
            <a:ext cx="10515597" cy="384820"/>
          </a:xfrm>
        </p:spPr>
        <p:txBody>
          <a:bodyPr/>
          <a:lstStyle/>
          <a:p>
            <a:pPr algn="ctr"/>
            <a:r>
              <a:rPr lang="en-US" dirty="0">
                <a:latin typeface="Aptos" panose="020B0004020202020204" pitchFamily="34" charset="0"/>
              </a:rPr>
              <a:t>Most Assessor Offices use a computer assisted mass appraisal, or CAMA, system</a:t>
            </a:r>
          </a:p>
        </p:txBody>
      </p:sp>
      <p:sp>
        <p:nvSpPr>
          <p:cNvPr id="4" name="Content Placeholder 3">
            <a:extLst>
              <a:ext uri="{FF2B5EF4-FFF2-40B4-BE49-F238E27FC236}">
                <a16:creationId xmlns:a16="http://schemas.microsoft.com/office/drawing/2014/main" id="{D7A427A5-9682-C61C-70B6-62A688A68780}"/>
              </a:ext>
            </a:extLst>
          </p:cNvPr>
          <p:cNvSpPr>
            <a:spLocks noGrp="1"/>
          </p:cNvSpPr>
          <p:nvPr>
            <p:ph sz="half" idx="2"/>
          </p:nvPr>
        </p:nvSpPr>
        <p:spPr>
          <a:xfrm>
            <a:off x="6419088" y="2493800"/>
            <a:ext cx="4933121" cy="3695863"/>
          </a:xfrm>
        </p:spPr>
        <p:txBody>
          <a:bodyPr/>
          <a:lstStyle/>
          <a:p>
            <a:r>
              <a:rPr lang="en-US" dirty="0">
                <a:latin typeface="Aptos" panose="020B0004020202020204" pitchFamily="34" charset="0"/>
              </a:rPr>
              <a:t>Parcels will be updated in the CAMA system with information from the inspections</a:t>
            </a:r>
          </a:p>
          <a:p>
            <a:r>
              <a:rPr lang="en-US" dirty="0">
                <a:latin typeface="Aptos" panose="020B0004020202020204" pitchFamily="34" charset="0"/>
              </a:rPr>
              <a:t>Many CAMA systems have cost approach software, such as Marshall and Swift, built in</a:t>
            </a:r>
          </a:p>
          <a:p>
            <a:pPr lvl="1"/>
            <a:r>
              <a:rPr lang="en-US" dirty="0">
                <a:latin typeface="Aptos" panose="020B0004020202020204" pitchFamily="34" charset="0"/>
              </a:rPr>
              <a:t>It is very important to have accurate </a:t>
            </a:r>
            <a:r>
              <a:rPr lang="en-US" dirty="0" err="1">
                <a:latin typeface="Aptos" panose="020B0004020202020204" pitchFamily="34" charset="0"/>
              </a:rPr>
              <a:t>infomation</a:t>
            </a:r>
            <a:endParaRPr lang="en-US" dirty="0">
              <a:latin typeface="Aptos" panose="020B0004020202020204" pitchFamily="34" charset="0"/>
            </a:endParaRPr>
          </a:p>
          <a:p>
            <a:r>
              <a:rPr lang="en-US" dirty="0">
                <a:latin typeface="Aptos" panose="020B0004020202020204" pitchFamily="34" charset="0"/>
              </a:rPr>
              <a:t>Update pictures </a:t>
            </a:r>
          </a:p>
          <a:p>
            <a:r>
              <a:rPr lang="en-US" dirty="0">
                <a:latin typeface="Aptos" panose="020B0004020202020204" pitchFamily="34" charset="0"/>
              </a:rPr>
              <a:t>Update the sketch if changes have been made</a:t>
            </a:r>
          </a:p>
        </p:txBody>
      </p:sp>
      <p:pic>
        <p:nvPicPr>
          <p:cNvPr id="6" name="Picture 5">
            <a:extLst>
              <a:ext uri="{FF2B5EF4-FFF2-40B4-BE49-F238E27FC236}">
                <a16:creationId xmlns:a16="http://schemas.microsoft.com/office/drawing/2014/main" id="{9DF3042F-00F7-9040-0BDA-8C2A669CD80E}"/>
              </a:ext>
            </a:extLst>
          </p:cNvPr>
          <p:cNvPicPr>
            <a:picLocks noChangeAspect="1"/>
          </p:cNvPicPr>
          <p:nvPr/>
        </p:nvPicPr>
        <p:blipFill>
          <a:blip r:embed="rId3"/>
          <a:stretch>
            <a:fillRect/>
          </a:stretch>
        </p:blipFill>
        <p:spPr>
          <a:xfrm>
            <a:off x="144545" y="2317386"/>
            <a:ext cx="6087325" cy="4048690"/>
          </a:xfrm>
          <a:prstGeom prst="rect">
            <a:avLst/>
          </a:prstGeom>
        </p:spPr>
      </p:pic>
    </p:spTree>
    <p:extLst>
      <p:ext uri="{BB962C8B-B14F-4D97-AF65-F5344CB8AC3E}">
        <p14:creationId xmlns:p14="http://schemas.microsoft.com/office/powerpoint/2010/main" val="2926613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244-EB38-3BB9-82E7-E1B6C076011D}"/>
              </a:ext>
            </a:extLst>
          </p:cNvPr>
          <p:cNvSpPr>
            <a:spLocks noGrp="1"/>
          </p:cNvSpPr>
          <p:nvPr>
            <p:ph type="title"/>
          </p:nvPr>
        </p:nvSpPr>
        <p:spPr/>
        <p:txBody>
          <a:bodyPr/>
          <a:lstStyle/>
          <a:p>
            <a:r>
              <a:rPr lang="en-US" dirty="0">
                <a:latin typeface="Aptos" panose="020B0004020202020204" pitchFamily="34" charset="0"/>
              </a:rPr>
              <a:t>Sales Analysis and Market Adjustments</a:t>
            </a:r>
          </a:p>
        </p:txBody>
      </p:sp>
      <p:sp>
        <p:nvSpPr>
          <p:cNvPr id="4" name="Content Placeholder 3">
            <a:extLst>
              <a:ext uri="{FF2B5EF4-FFF2-40B4-BE49-F238E27FC236}">
                <a16:creationId xmlns:a16="http://schemas.microsoft.com/office/drawing/2014/main" id="{A3173BCA-59C0-7EE8-83F1-813F2C00DD0B}"/>
              </a:ext>
            </a:extLst>
          </p:cNvPr>
          <p:cNvSpPr>
            <a:spLocks noGrp="1"/>
          </p:cNvSpPr>
          <p:nvPr>
            <p:ph sz="half" idx="2"/>
          </p:nvPr>
        </p:nvSpPr>
        <p:spPr>
          <a:xfrm>
            <a:off x="836610" y="1975104"/>
            <a:ext cx="10515599" cy="4288536"/>
          </a:xfrm>
        </p:spPr>
        <p:txBody>
          <a:bodyPr>
            <a:noAutofit/>
          </a:bodyPr>
          <a:lstStyle/>
          <a:p>
            <a:r>
              <a:rPr lang="en-US" sz="2200" dirty="0">
                <a:latin typeface="Aptos" panose="020B0004020202020204" pitchFamily="34" charset="0"/>
              </a:rPr>
              <a:t>The Sales/Statistical Analyst verifies all sales to determine if they are arm’s length sales</a:t>
            </a:r>
          </a:p>
          <a:p>
            <a:pPr lvl="1"/>
            <a:r>
              <a:rPr lang="en-US" sz="2200" dirty="0">
                <a:latin typeface="Aptos" panose="020B0004020202020204" pitchFamily="34" charset="0"/>
              </a:rPr>
              <a:t>What is an arm’s length sale?</a:t>
            </a:r>
          </a:p>
          <a:p>
            <a:pPr lvl="2"/>
            <a:r>
              <a:rPr lang="en-US" sz="2200" dirty="0">
                <a:latin typeface="Aptos" panose="020B0004020202020204" pitchFamily="34" charset="0"/>
              </a:rPr>
              <a:t>A sale in which a buyer and a seller are unrelated, with no preexisting relationship, and are acting in their own best interest</a:t>
            </a:r>
          </a:p>
          <a:p>
            <a:pPr lvl="1"/>
            <a:r>
              <a:rPr lang="en-US" sz="2200" dirty="0">
                <a:latin typeface="Aptos" panose="020B0004020202020204" pitchFamily="34" charset="0"/>
              </a:rPr>
              <a:t>Examples of possible non-arm’s length sales</a:t>
            </a:r>
          </a:p>
          <a:p>
            <a:pPr lvl="2"/>
            <a:r>
              <a:rPr lang="en-US" sz="2200" dirty="0">
                <a:latin typeface="Aptos" panose="020B0004020202020204" pitchFamily="34" charset="0"/>
              </a:rPr>
              <a:t>Family sale</a:t>
            </a:r>
          </a:p>
          <a:p>
            <a:pPr lvl="2"/>
            <a:r>
              <a:rPr lang="en-US" sz="2200" dirty="0">
                <a:latin typeface="Aptos" panose="020B0004020202020204" pitchFamily="34" charset="0"/>
              </a:rPr>
              <a:t>Foreclosure</a:t>
            </a:r>
          </a:p>
          <a:p>
            <a:pPr lvl="2"/>
            <a:r>
              <a:rPr lang="en-US" sz="2200" dirty="0">
                <a:latin typeface="Aptos" panose="020B0004020202020204" pitchFamily="34" charset="0"/>
              </a:rPr>
              <a:t>Relocation</a:t>
            </a:r>
          </a:p>
          <a:p>
            <a:pPr lvl="2"/>
            <a:r>
              <a:rPr lang="en-US" sz="2200" dirty="0">
                <a:latin typeface="Aptos" panose="020B0004020202020204" pitchFamily="34" charset="0"/>
              </a:rPr>
              <a:t>Estate sale</a:t>
            </a:r>
          </a:p>
          <a:p>
            <a:r>
              <a:rPr lang="en-US" sz="2200" dirty="0">
                <a:latin typeface="Aptos" panose="020B0004020202020204" pitchFamily="34" charset="0"/>
              </a:rPr>
              <a:t>Using verified sales, market adjustments are determined and applied to all real property in the county</a:t>
            </a:r>
          </a:p>
        </p:txBody>
      </p:sp>
    </p:spTree>
    <p:extLst>
      <p:ext uri="{BB962C8B-B14F-4D97-AF65-F5344CB8AC3E}">
        <p14:creationId xmlns:p14="http://schemas.microsoft.com/office/powerpoint/2010/main" val="907657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AE79-D1E4-68FA-075D-1BCAB48660AD}"/>
              </a:ext>
            </a:extLst>
          </p:cNvPr>
          <p:cNvSpPr>
            <a:spLocks noGrp="1"/>
          </p:cNvSpPr>
          <p:nvPr>
            <p:ph type="title"/>
          </p:nvPr>
        </p:nvSpPr>
        <p:spPr/>
        <p:txBody>
          <a:bodyPr/>
          <a:lstStyle/>
          <a:p>
            <a:r>
              <a:rPr lang="en-US" dirty="0"/>
              <a:t>Testing</a:t>
            </a:r>
          </a:p>
        </p:txBody>
      </p:sp>
      <p:sp>
        <p:nvSpPr>
          <p:cNvPr id="3" name="Text Placeholder 2">
            <a:extLst>
              <a:ext uri="{FF2B5EF4-FFF2-40B4-BE49-F238E27FC236}">
                <a16:creationId xmlns:a16="http://schemas.microsoft.com/office/drawing/2014/main" id="{49850BC8-8E08-AF9B-0152-5D28FD5DD2BB}"/>
              </a:ext>
            </a:extLst>
          </p:cNvPr>
          <p:cNvSpPr>
            <a:spLocks noGrp="1"/>
          </p:cNvSpPr>
          <p:nvPr>
            <p:ph type="body" idx="1"/>
          </p:nvPr>
        </p:nvSpPr>
        <p:spPr/>
        <p:txBody>
          <a:bodyPr>
            <a:noAutofit/>
          </a:bodyPr>
          <a:lstStyle/>
          <a:p>
            <a:pPr algn="ctr"/>
            <a:r>
              <a:rPr lang="en-US" sz="2400" dirty="0">
                <a:latin typeface="Aptos" panose="020B0004020202020204" pitchFamily="34" charset="0"/>
              </a:rPr>
              <a:t>Counties statistically test values after applying market adjustments</a:t>
            </a:r>
          </a:p>
        </p:txBody>
      </p:sp>
      <p:sp>
        <p:nvSpPr>
          <p:cNvPr id="4" name="Content Placeholder 3">
            <a:extLst>
              <a:ext uri="{FF2B5EF4-FFF2-40B4-BE49-F238E27FC236}">
                <a16:creationId xmlns:a16="http://schemas.microsoft.com/office/drawing/2014/main" id="{EDCD32DD-B8E4-992D-59D7-346534223756}"/>
              </a:ext>
            </a:extLst>
          </p:cNvPr>
          <p:cNvSpPr>
            <a:spLocks noGrp="1"/>
          </p:cNvSpPr>
          <p:nvPr>
            <p:ph sz="half" idx="2"/>
          </p:nvPr>
        </p:nvSpPr>
        <p:spPr>
          <a:xfrm>
            <a:off x="836609" y="2623338"/>
            <a:ext cx="5259391" cy="3529749"/>
          </a:xfrm>
        </p:spPr>
        <p:txBody>
          <a:bodyPr/>
          <a:lstStyle/>
          <a:p>
            <a:r>
              <a:rPr lang="en-US" sz="2400" dirty="0">
                <a:latin typeface="Aptos" panose="020B0004020202020204" pitchFamily="34" charset="0"/>
              </a:rPr>
              <a:t>Done to ensure accuracy, consistency, and equity</a:t>
            </a:r>
          </a:p>
          <a:p>
            <a:r>
              <a:rPr lang="en-US" sz="2400" dirty="0">
                <a:latin typeface="Aptos" panose="020B0004020202020204" pitchFamily="34" charset="0"/>
              </a:rPr>
              <a:t>Checking the values on the sales used to develop the market adjustments</a:t>
            </a:r>
          </a:p>
          <a:p>
            <a:r>
              <a:rPr lang="en-US" sz="2400" dirty="0">
                <a:latin typeface="Aptos" panose="020B0004020202020204" pitchFamily="34" charset="0"/>
              </a:rPr>
              <a:t>Checking to see if there are any large increases or decreases in value, or if values did not change, and why</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87B624D1-779A-DB28-9093-5587F3A6E6B7}"/>
              </a:ext>
            </a:extLst>
          </p:cNvPr>
          <p:cNvPicPr>
            <a:picLocks noChangeAspect="1"/>
          </p:cNvPicPr>
          <p:nvPr/>
        </p:nvPicPr>
        <p:blipFill>
          <a:blip r:embed="rId3"/>
          <a:stretch>
            <a:fillRect/>
          </a:stretch>
        </p:blipFill>
        <p:spPr>
          <a:xfrm>
            <a:off x="6208776" y="2457224"/>
            <a:ext cx="5143432" cy="3695863"/>
          </a:xfrm>
          <a:prstGeom prst="rect">
            <a:avLst/>
          </a:prstGeom>
        </p:spPr>
      </p:pic>
    </p:spTree>
    <p:extLst>
      <p:ext uri="{BB962C8B-B14F-4D97-AF65-F5344CB8AC3E}">
        <p14:creationId xmlns:p14="http://schemas.microsoft.com/office/powerpoint/2010/main" val="885298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44A3-D255-4880-C764-C2024BDCF42A}"/>
              </a:ext>
            </a:extLst>
          </p:cNvPr>
          <p:cNvSpPr>
            <a:spLocks noGrp="1"/>
          </p:cNvSpPr>
          <p:nvPr>
            <p:ph type="title"/>
          </p:nvPr>
        </p:nvSpPr>
        <p:spPr/>
        <p:txBody>
          <a:bodyPr/>
          <a:lstStyle/>
          <a:p>
            <a:r>
              <a:rPr lang="en-US" dirty="0"/>
              <a:t>New Construction</a:t>
            </a:r>
          </a:p>
        </p:txBody>
      </p:sp>
      <p:sp>
        <p:nvSpPr>
          <p:cNvPr id="4" name="Content Placeholder 3">
            <a:extLst>
              <a:ext uri="{FF2B5EF4-FFF2-40B4-BE49-F238E27FC236}">
                <a16:creationId xmlns:a16="http://schemas.microsoft.com/office/drawing/2014/main" id="{D54200B9-814C-25C1-D845-206B9BE96CC0}"/>
              </a:ext>
            </a:extLst>
          </p:cNvPr>
          <p:cNvSpPr>
            <a:spLocks noGrp="1"/>
          </p:cNvSpPr>
          <p:nvPr>
            <p:ph sz="half" idx="2"/>
          </p:nvPr>
        </p:nvSpPr>
        <p:spPr>
          <a:xfrm>
            <a:off x="836610" y="2029968"/>
            <a:ext cx="10515599" cy="4159695"/>
          </a:xfrm>
        </p:spPr>
        <p:txBody>
          <a:bodyPr>
            <a:normAutofit/>
          </a:bodyPr>
          <a:lstStyle/>
          <a:p>
            <a:r>
              <a:rPr lang="en-US" sz="2200" dirty="0">
                <a:latin typeface="Aptos" panose="020B0004020202020204" pitchFamily="34" charset="0"/>
              </a:rPr>
              <a:t>New construction is put on the rolls every year.  </a:t>
            </a:r>
          </a:p>
          <a:p>
            <a:r>
              <a:rPr lang="en-US" sz="2200" dirty="0">
                <a:latin typeface="Aptos" panose="020B0004020202020204" pitchFamily="34" charset="0"/>
              </a:rPr>
              <a:t>Permits are provided to the county Assessor Office from county and city planning departments</a:t>
            </a:r>
          </a:p>
          <a:p>
            <a:r>
              <a:rPr lang="en-US" sz="2200" dirty="0">
                <a:latin typeface="Aptos" panose="020B0004020202020204" pitchFamily="34" charset="0"/>
              </a:rPr>
              <a:t>A structure does not have to be 100% complete to be put on the rolls.</a:t>
            </a:r>
          </a:p>
          <a:p>
            <a:pPr lvl="1"/>
            <a:r>
              <a:rPr lang="en-US" sz="2200" dirty="0">
                <a:latin typeface="Aptos" panose="020B0004020202020204" pitchFamily="34" charset="0"/>
              </a:rPr>
              <a:t>Structures may be added to the rolls at a percent complete, as of July 31</a:t>
            </a:r>
            <a:r>
              <a:rPr lang="en-US" sz="2200" baseline="30000" dirty="0">
                <a:latin typeface="Aptos" panose="020B0004020202020204" pitchFamily="34" charset="0"/>
              </a:rPr>
              <a:t>st</a:t>
            </a:r>
            <a:r>
              <a:rPr lang="en-US" sz="2200" dirty="0">
                <a:latin typeface="Aptos" panose="020B0004020202020204" pitchFamily="34" charset="0"/>
              </a:rPr>
              <a:t> of that year</a:t>
            </a:r>
          </a:p>
          <a:p>
            <a:r>
              <a:rPr lang="en-US" sz="2200" dirty="0">
                <a:latin typeface="Aptos" panose="020B0004020202020204" pitchFamily="34" charset="0"/>
              </a:rPr>
              <a:t>Appraisers follow up on each permit</a:t>
            </a:r>
          </a:p>
          <a:p>
            <a:pPr lvl="1"/>
            <a:r>
              <a:rPr lang="en-US" sz="2200" dirty="0">
                <a:latin typeface="Aptos" panose="020B0004020202020204" pitchFamily="34" charset="0"/>
              </a:rPr>
              <a:t>Measure new construction</a:t>
            </a:r>
          </a:p>
          <a:p>
            <a:pPr lvl="1"/>
            <a:r>
              <a:rPr lang="en-US" sz="2200" dirty="0">
                <a:latin typeface="Aptos" panose="020B0004020202020204" pitchFamily="34" charset="0"/>
              </a:rPr>
              <a:t>Take pictures</a:t>
            </a:r>
          </a:p>
          <a:p>
            <a:pPr lvl="1"/>
            <a:r>
              <a:rPr lang="en-US" sz="2200" dirty="0">
                <a:latin typeface="Aptos" panose="020B0004020202020204" pitchFamily="34" charset="0"/>
              </a:rPr>
              <a:t>Gather as much information as possible for an accurate valuation</a:t>
            </a:r>
          </a:p>
        </p:txBody>
      </p:sp>
    </p:spTree>
    <p:extLst>
      <p:ext uri="{BB962C8B-B14F-4D97-AF65-F5344CB8AC3E}">
        <p14:creationId xmlns:p14="http://schemas.microsoft.com/office/powerpoint/2010/main" val="3411369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04B65-5CF8-165E-A09F-D68C6A3C6F9F}"/>
              </a:ext>
            </a:extLst>
          </p:cNvPr>
          <p:cNvSpPr>
            <a:spLocks noGrp="1"/>
          </p:cNvSpPr>
          <p:nvPr>
            <p:ph type="title"/>
          </p:nvPr>
        </p:nvSpPr>
        <p:spPr/>
        <p:txBody>
          <a:bodyPr/>
          <a:lstStyle/>
          <a:p>
            <a:r>
              <a:rPr lang="en-US" dirty="0"/>
              <a:t>Change of Value Notices and Appeal Period</a:t>
            </a:r>
          </a:p>
        </p:txBody>
      </p:sp>
      <p:sp>
        <p:nvSpPr>
          <p:cNvPr id="4" name="Content Placeholder 3">
            <a:extLst>
              <a:ext uri="{FF2B5EF4-FFF2-40B4-BE49-F238E27FC236}">
                <a16:creationId xmlns:a16="http://schemas.microsoft.com/office/drawing/2014/main" id="{9783F588-8F76-DE42-6C59-4050DD8E0FAC}"/>
              </a:ext>
            </a:extLst>
          </p:cNvPr>
          <p:cNvSpPr>
            <a:spLocks noGrp="1"/>
          </p:cNvSpPr>
          <p:nvPr>
            <p:ph sz="half" idx="2"/>
          </p:nvPr>
        </p:nvSpPr>
        <p:spPr>
          <a:xfrm>
            <a:off x="836610" y="1901952"/>
            <a:ext cx="10515599" cy="4287711"/>
          </a:xfrm>
        </p:spPr>
        <p:txBody>
          <a:bodyPr>
            <a:normAutofit/>
          </a:bodyPr>
          <a:lstStyle/>
          <a:p>
            <a:r>
              <a:rPr lang="en-US" dirty="0">
                <a:latin typeface="Aptos" panose="020B0004020202020204" pitchFamily="34" charset="0"/>
              </a:rPr>
              <a:t>Change of value (COV) notices are sent out to parcel owners</a:t>
            </a:r>
          </a:p>
          <a:p>
            <a:pPr lvl="1"/>
            <a:r>
              <a:rPr lang="en-US" sz="2000" dirty="0">
                <a:latin typeface="Aptos" panose="020B0004020202020204" pitchFamily="34" charset="0"/>
              </a:rPr>
              <a:t>Some counties send COV notices out for every parcel</a:t>
            </a:r>
          </a:p>
          <a:p>
            <a:pPr lvl="1"/>
            <a:r>
              <a:rPr lang="en-US" sz="2000" dirty="0">
                <a:latin typeface="Aptos" panose="020B0004020202020204" pitchFamily="34" charset="0"/>
              </a:rPr>
              <a:t>Some counties send COV notices out for only parcels that have a change in value</a:t>
            </a:r>
          </a:p>
          <a:p>
            <a:r>
              <a:rPr lang="en-US" dirty="0">
                <a:latin typeface="Aptos" panose="020B0004020202020204" pitchFamily="34" charset="0"/>
              </a:rPr>
              <a:t>The date that COV notices are mailed is the first day of the appeal period</a:t>
            </a:r>
          </a:p>
          <a:p>
            <a:pPr lvl="1"/>
            <a:r>
              <a:rPr lang="en-US" sz="2000" dirty="0">
                <a:latin typeface="Aptos" panose="020B0004020202020204" pitchFamily="34" charset="0"/>
              </a:rPr>
              <a:t>Some counties have an appeal period of 30 days, some a period of 60 days</a:t>
            </a:r>
          </a:p>
          <a:p>
            <a:pPr lvl="1"/>
            <a:r>
              <a:rPr lang="en-US" sz="2000" dirty="0">
                <a:latin typeface="Aptos" panose="020B0004020202020204" pitchFamily="34" charset="0"/>
              </a:rPr>
              <a:t>The assessor office may be very busy during this period talking to parcel owners about their valuations</a:t>
            </a:r>
          </a:p>
          <a:p>
            <a:pPr lvl="1"/>
            <a:r>
              <a:rPr lang="en-US" sz="2000" dirty="0">
                <a:latin typeface="Aptos" panose="020B0004020202020204" pitchFamily="34" charset="0"/>
              </a:rPr>
              <a:t>Appraisers may schedule inspections for properties that may have incorrect information and make adjustment</a:t>
            </a:r>
          </a:p>
          <a:p>
            <a:pPr lvl="1"/>
            <a:r>
              <a:rPr lang="en-US" sz="2000" dirty="0">
                <a:latin typeface="Aptos" panose="020B0004020202020204" pitchFamily="34" charset="0"/>
              </a:rPr>
              <a:t>Gives appraisers the opportunity to explain the process</a:t>
            </a:r>
          </a:p>
          <a:p>
            <a:pPr lvl="1"/>
            <a:r>
              <a:rPr lang="en-US" sz="2000" dirty="0">
                <a:latin typeface="Aptos" panose="020B0004020202020204" pitchFamily="34" charset="0"/>
              </a:rPr>
              <a:t>This is also the time to file appeals</a:t>
            </a:r>
          </a:p>
        </p:txBody>
      </p:sp>
    </p:spTree>
    <p:extLst>
      <p:ext uri="{BB962C8B-B14F-4D97-AF65-F5344CB8AC3E}">
        <p14:creationId xmlns:p14="http://schemas.microsoft.com/office/powerpoint/2010/main" val="13573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24C2-53A6-C964-A53A-E7C167799FAF}"/>
              </a:ext>
            </a:extLst>
          </p:cNvPr>
          <p:cNvSpPr>
            <a:spLocks noGrp="1"/>
          </p:cNvSpPr>
          <p:nvPr>
            <p:ph type="title"/>
          </p:nvPr>
        </p:nvSpPr>
        <p:spPr/>
        <p:txBody>
          <a:bodyPr/>
          <a:lstStyle/>
          <a:p>
            <a:r>
              <a:rPr lang="en-US" dirty="0"/>
              <a:t>Appeals</a:t>
            </a:r>
          </a:p>
        </p:txBody>
      </p:sp>
      <p:sp>
        <p:nvSpPr>
          <p:cNvPr id="4" name="Content Placeholder 3">
            <a:extLst>
              <a:ext uri="{FF2B5EF4-FFF2-40B4-BE49-F238E27FC236}">
                <a16:creationId xmlns:a16="http://schemas.microsoft.com/office/drawing/2014/main" id="{EDE8D662-6CE6-C2C4-EE57-0508A9D3FBDF}"/>
              </a:ext>
            </a:extLst>
          </p:cNvPr>
          <p:cNvSpPr>
            <a:spLocks noGrp="1"/>
          </p:cNvSpPr>
          <p:nvPr>
            <p:ph sz="half" idx="2"/>
          </p:nvPr>
        </p:nvSpPr>
        <p:spPr>
          <a:xfrm>
            <a:off x="836610" y="2020824"/>
            <a:ext cx="10515599" cy="4168839"/>
          </a:xfrm>
        </p:spPr>
        <p:txBody>
          <a:bodyPr/>
          <a:lstStyle/>
          <a:p>
            <a:r>
              <a:rPr lang="en-US" sz="2400" dirty="0">
                <a:latin typeface="Aptos" panose="020B0004020202020204" pitchFamily="34" charset="0"/>
              </a:rPr>
              <a:t>Appeals are reviewed</a:t>
            </a:r>
          </a:p>
          <a:p>
            <a:r>
              <a:rPr lang="en-US" sz="2400" dirty="0">
                <a:latin typeface="Aptos" panose="020B0004020202020204" pitchFamily="34" charset="0"/>
              </a:rPr>
              <a:t>May reach out to property owners for additional information, or to request an inspection of the property</a:t>
            </a:r>
          </a:p>
          <a:p>
            <a:r>
              <a:rPr lang="en-US" sz="2400" dirty="0">
                <a:latin typeface="Aptos" panose="020B0004020202020204" pitchFamily="34" charset="0"/>
              </a:rPr>
              <a:t>This is the time when, if an adjustment is warranted, a stipulation may be agreed on</a:t>
            </a:r>
          </a:p>
          <a:p>
            <a:r>
              <a:rPr lang="en-US" sz="2400" dirty="0">
                <a:latin typeface="Aptos" panose="020B0004020202020204" pitchFamily="34" charset="0"/>
              </a:rPr>
              <a:t>If the Assessor Office does Appeal Responses, they will be working on them and submitting to the BOE Clerk</a:t>
            </a:r>
          </a:p>
          <a:p>
            <a:endParaRPr lang="en-US" dirty="0"/>
          </a:p>
          <a:p>
            <a:endParaRPr lang="en-US" dirty="0"/>
          </a:p>
        </p:txBody>
      </p:sp>
    </p:spTree>
    <p:extLst>
      <p:ext uri="{BB962C8B-B14F-4D97-AF65-F5344CB8AC3E}">
        <p14:creationId xmlns:p14="http://schemas.microsoft.com/office/powerpoint/2010/main" val="1391433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p:txBody>
          <a:bodyPr/>
          <a:lstStyle/>
          <a:p>
            <a:r>
              <a:rPr lang="en-US" dirty="0"/>
              <a:t>Avenues of Appeal</a:t>
            </a:r>
          </a:p>
          <a:p>
            <a:endParaRPr lang="en-US" dirty="0"/>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6"/>
          </p:nvPr>
        </p:nvSpPr>
        <p:spPr/>
        <p:txBody>
          <a:bodyPr/>
          <a:lstStyle/>
          <a:p>
            <a:r>
              <a:rPr lang="en-US" dirty="0"/>
              <a:t>Who, What, When, Where can it be appealed?</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p:txBody>
          <a:bodyPr>
            <a:normAutofit/>
          </a:bodyPr>
          <a:lstStyle/>
          <a:p>
            <a:r>
              <a:rPr lang="en-US" sz="2400" dirty="0"/>
              <a:t>Judicial Appeals</a:t>
            </a:r>
          </a:p>
          <a:p>
            <a:r>
              <a:rPr lang="en-US" sz="2400" dirty="0"/>
              <a:t>Refunds</a:t>
            </a:r>
          </a:p>
          <a:p>
            <a:r>
              <a:rPr lang="en-US" sz="2400" dirty="0"/>
              <a:t>Authority of the Assessor</a:t>
            </a:r>
          </a:p>
          <a:p>
            <a:r>
              <a:rPr lang="en-US" sz="2400" dirty="0"/>
              <a:t>Administrative Appeals</a:t>
            </a:r>
          </a:p>
          <a:p>
            <a:pPr lvl="1"/>
            <a:r>
              <a:rPr lang="en-US" sz="2400" dirty="0"/>
              <a:t>Board of Equalization</a:t>
            </a:r>
          </a:p>
          <a:p>
            <a:pPr lvl="1"/>
            <a:r>
              <a:rPr lang="en-US" sz="2400" dirty="0"/>
              <a:t>Board of Tax Appeals</a:t>
            </a:r>
          </a:p>
          <a:p>
            <a:endParaRPr lang="en-US" sz="2400" dirty="0"/>
          </a:p>
        </p:txBody>
      </p:sp>
    </p:spTree>
    <p:extLst>
      <p:ext uri="{BB962C8B-B14F-4D97-AF65-F5344CB8AC3E}">
        <p14:creationId xmlns:p14="http://schemas.microsoft.com/office/powerpoint/2010/main" val="137822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6D44F1F-6C7A-679F-60BE-B7CDED82DDFA}"/>
              </a:ext>
            </a:extLst>
          </p:cNvPr>
          <p:cNvSpPr>
            <a:spLocks noGrp="1"/>
          </p:cNvSpPr>
          <p:nvPr>
            <p:ph type="body" sz="quarter" idx="14"/>
          </p:nvPr>
        </p:nvSpPr>
        <p:spPr/>
        <p:txBody>
          <a:bodyPr/>
          <a:lstStyle/>
          <a:p>
            <a:r>
              <a:rPr lang="en-US" dirty="0"/>
              <a:t>Judicial Appeals &amp; Small Claims</a:t>
            </a:r>
          </a:p>
        </p:txBody>
      </p:sp>
      <p:sp>
        <p:nvSpPr>
          <p:cNvPr id="7" name="Text Placeholder 6">
            <a:extLst>
              <a:ext uri="{FF2B5EF4-FFF2-40B4-BE49-F238E27FC236}">
                <a16:creationId xmlns:a16="http://schemas.microsoft.com/office/drawing/2014/main" id="{21F82C51-EF69-C397-EBD1-88626A85856A}"/>
              </a:ext>
            </a:extLst>
          </p:cNvPr>
          <p:cNvSpPr>
            <a:spLocks noGrp="1"/>
          </p:cNvSpPr>
          <p:nvPr>
            <p:ph type="body" sz="quarter" idx="15"/>
          </p:nvPr>
        </p:nvSpPr>
        <p:spPr/>
        <p:txBody>
          <a:bodyPr>
            <a:noAutofit/>
          </a:bodyPr>
          <a:lstStyle/>
          <a:p>
            <a:pPr marL="342900" indent="-342900">
              <a:buFont typeface="+mj-lt"/>
              <a:buAutoNum type="arabicPeriod"/>
            </a:pPr>
            <a:r>
              <a:rPr lang="en-US" sz="2000" dirty="0"/>
              <a:t>Judicial appeals (payment of taxes under protest):</a:t>
            </a:r>
          </a:p>
          <a:p>
            <a:pPr lvl="1"/>
            <a:r>
              <a:rPr lang="en-US" sz="1850" dirty="0"/>
              <a:t>Suit must be filed in superior or federal court by June 30th of the following year.</a:t>
            </a:r>
          </a:p>
          <a:p>
            <a:pPr lvl="1"/>
            <a:r>
              <a:rPr lang="en-US" sz="2000" dirty="0"/>
              <a:t>Must list all reasons for protest in writing.</a:t>
            </a:r>
          </a:p>
          <a:p>
            <a:pPr marL="342900" indent="-342900">
              <a:buFont typeface="+mj-lt"/>
              <a:buAutoNum type="arabicPeriod"/>
            </a:pPr>
            <a:r>
              <a:rPr lang="en-US" sz="2000" dirty="0"/>
              <a:t>Small Claims:  RCW 84.68.110</a:t>
            </a:r>
          </a:p>
          <a:p>
            <a:pPr lvl="1"/>
            <a:r>
              <a:rPr lang="en-US" sz="2000" dirty="0"/>
              <a:t>Maximum amount refundable is $200 per year</a:t>
            </a:r>
          </a:p>
          <a:p>
            <a:pPr lvl="1"/>
            <a:r>
              <a:rPr lang="en-US" sz="2000" dirty="0"/>
              <a:t>Errors in description</a:t>
            </a:r>
          </a:p>
          <a:p>
            <a:pPr lvl="1"/>
            <a:r>
              <a:rPr lang="en-US" sz="2000" dirty="0"/>
              <a:t>Double assessments</a:t>
            </a:r>
          </a:p>
          <a:p>
            <a:endParaRPr lang="en-US" sz="2000" dirty="0"/>
          </a:p>
        </p:txBody>
      </p:sp>
      <p:pic>
        <p:nvPicPr>
          <p:cNvPr id="9" name="Picture Placeholder 6">
            <a:extLst>
              <a:ext uri="{FF2B5EF4-FFF2-40B4-BE49-F238E27FC236}">
                <a16:creationId xmlns:a16="http://schemas.microsoft.com/office/drawing/2014/main" id="{D8F88ACE-065B-E137-AD89-CFB151EEF92C}"/>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5058" r="25058"/>
          <a:stretch/>
        </p:blipFill>
        <p:spPr>
          <a:xfrm>
            <a:off x="1972592" y="679450"/>
            <a:ext cx="2743200" cy="5499100"/>
          </a:xfrm>
        </p:spPr>
      </p:pic>
    </p:spTree>
    <p:extLst>
      <p:ext uri="{BB962C8B-B14F-4D97-AF65-F5344CB8AC3E}">
        <p14:creationId xmlns:p14="http://schemas.microsoft.com/office/powerpoint/2010/main" val="1736600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C423D8-05E5-907F-7233-9CC25FB968C8}"/>
              </a:ext>
            </a:extLst>
          </p:cNvPr>
          <p:cNvSpPr>
            <a:spLocks noGrp="1"/>
          </p:cNvSpPr>
          <p:nvPr>
            <p:ph type="body" sz="quarter" idx="14"/>
          </p:nvPr>
        </p:nvSpPr>
        <p:spPr>
          <a:xfrm>
            <a:off x="389807" y="1423067"/>
            <a:ext cx="3327951" cy="4011865"/>
          </a:xfrm>
        </p:spPr>
        <p:txBody>
          <a:bodyPr/>
          <a:lstStyle/>
          <a:p>
            <a:r>
              <a:rPr lang="en-US" dirty="0"/>
              <a:t>Administrative Refunds</a:t>
            </a:r>
          </a:p>
        </p:txBody>
      </p:sp>
      <p:sp>
        <p:nvSpPr>
          <p:cNvPr id="3" name="Text Placeholder 2">
            <a:extLst>
              <a:ext uri="{FF2B5EF4-FFF2-40B4-BE49-F238E27FC236}">
                <a16:creationId xmlns:a16="http://schemas.microsoft.com/office/drawing/2014/main" id="{76A645DD-DA05-03C2-E084-7C39397C8C9E}"/>
              </a:ext>
            </a:extLst>
          </p:cNvPr>
          <p:cNvSpPr>
            <a:spLocks noGrp="1"/>
          </p:cNvSpPr>
          <p:nvPr>
            <p:ph type="body" sz="quarter" idx="16"/>
          </p:nvPr>
        </p:nvSpPr>
        <p:spPr>
          <a:xfrm>
            <a:off x="4628015" y="439936"/>
            <a:ext cx="6426200" cy="369200"/>
          </a:xfrm>
        </p:spPr>
        <p:txBody>
          <a:bodyPr>
            <a:normAutofit/>
          </a:bodyPr>
          <a:lstStyle/>
          <a:p>
            <a:r>
              <a:rPr lang="en-US" dirty="0"/>
              <a:t>Generally issued without a formal claim:</a:t>
            </a:r>
          </a:p>
        </p:txBody>
      </p:sp>
      <p:sp>
        <p:nvSpPr>
          <p:cNvPr id="4" name="Text Placeholder 3">
            <a:extLst>
              <a:ext uri="{FF2B5EF4-FFF2-40B4-BE49-F238E27FC236}">
                <a16:creationId xmlns:a16="http://schemas.microsoft.com/office/drawing/2014/main" id="{FBD25790-3F2B-0111-5248-FC7D46E3188B}"/>
              </a:ext>
            </a:extLst>
          </p:cNvPr>
          <p:cNvSpPr>
            <a:spLocks noGrp="1"/>
          </p:cNvSpPr>
          <p:nvPr>
            <p:ph type="body" sz="quarter" idx="15"/>
          </p:nvPr>
        </p:nvSpPr>
        <p:spPr>
          <a:xfrm>
            <a:off x="4696729" y="836540"/>
            <a:ext cx="6937807" cy="4219102"/>
          </a:xfrm>
        </p:spPr>
        <p:txBody>
          <a:bodyPr>
            <a:noAutofit/>
          </a:bodyPr>
          <a:lstStyle/>
          <a:p>
            <a:r>
              <a:rPr lang="en-US" dirty="0"/>
              <a:t>A manifest error or clerical mistake is discovered (e.g., incorrect property description, duplicate billing, or miscalculation).</a:t>
            </a:r>
          </a:p>
          <a:p>
            <a:r>
              <a:rPr lang="en-US" dirty="0"/>
              <a:t>Taxes were paid on property not legally taxable or on incorrect assessed value.</a:t>
            </a:r>
          </a:p>
          <a:p>
            <a:r>
              <a:rPr lang="en-US" dirty="0"/>
              <a:t>An exemption or special valuation was mistakenly not applied.</a:t>
            </a:r>
          </a:p>
          <a:p>
            <a:r>
              <a:rPr lang="en-US" dirty="0"/>
              <a:t>Taxes were collected in error due to administrative oversight.</a:t>
            </a:r>
          </a:p>
          <a:p>
            <a:pPr marL="0" indent="0">
              <a:buNone/>
            </a:pPr>
            <a:endParaRPr lang="en-US" dirty="0"/>
          </a:p>
          <a:p>
            <a:pPr marL="0" indent="0">
              <a:buNone/>
            </a:pPr>
            <a:r>
              <a:rPr lang="en-US" b="1" dirty="0"/>
              <a:t>Refund Reporting</a:t>
            </a:r>
            <a:r>
              <a:rPr lang="en-US" dirty="0"/>
              <a:t>: County treasurers are required to report all refunds made under this chapter to the county legislative authority by the first Monday in February each year, detailing the recipient, amount, and reason for the refund.</a:t>
            </a:r>
          </a:p>
        </p:txBody>
      </p:sp>
    </p:spTree>
    <p:extLst>
      <p:ext uri="{BB962C8B-B14F-4D97-AF65-F5344CB8AC3E}">
        <p14:creationId xmlns:p14="http://schemas.microsoft.com/office/powerpoint/2010/main" val="1128738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a:xfrm>
            <a:off x="5011908" y="223837"/>
            <a:ext cx="6627983" cy="911225"/>
          </a:xfrm>
        </p:spPr>
        <p:txBody>
          <a:bodyPr>
            <a:normAutofit/>
          </a:bodyPr>
          <a:lstStyle/>
          <a:p>
            <a:r>
              <a:rPr lang="en-US" dirty="0"/>
              <a:t>Post-certification value adjustments</a:t>
            </a:r>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a:xfrm>
            <a:off x="4959182" y="916109"/>
            <a:ext cx="6627983" cy="5114090"/>
          </a:xfrm>
        </p:spPr>
        <p:txBody>
          <a:bodyPr>
            <a:normAutofit fontScale="85000" lnSpcReduction="20000"/>
          </a:bodyPr>
          <a:lstStyle/>
          <a:p>
            <a:pPr marL="0" indent="0" defTabSz="899420" eaLnBrk="0" fontAlgn="base" hangingPunct="0">
              <a:spcBef>
                <a:spcPct val="30000"/>
              </a:spcBef>
              <a:spcAft>
                <a:spcPct val="0"/>
              </a:spcAft>
              <a:buFont typeface="+mj-lt"/>
              <a:buNone/>
              <a:defRPr/>
            </a:pPr>
            <a:endParaRPr lang="en-US" sz="2100" b="1" dirty="0">
              <a:cs typeface="Times New Roman" panose="02020603050405020304" pitchFamily="18" charset="0"/>
            </a:endParaRPr>
          </a:p>
          <a:p>
            <a:pPr marL="0" indent="0" defTabSz="899420" eaLnBrk="0" fontAlgn="base" hangingPunct="0">
              <a:spcBef>
                <a:spcPct val="30000"/>
              </a:spcBef>
              <a:spcAft>
                <a:spcPct val="0"/>
              </a:spcAft>
              <a:buNone/>
              <a:defRPr/>
            </a:pPr>
            <a:r>
              <a:rPr lang="en-US" sz="2100" b="1" dirty="0">
                <a:cs typeface="Times New Roman" panose="02020603050405020304" pitchFamily="18" charset="0"/>
              </a:rPr>
              <a:t>Manifest errors: </a:t>
            </a:r>
            <a:r>
              <a:rPr lang="en-US" sz="2100" b="0" dirty="0">
                <a:cs typeface="Times New Roman" panose="02020603050405020304" pitchFamily="18" charset="0"/>
              </a:rPr>
              <a:t>Errors</a:t>
            </a:r>
            <a:r>
              <a:rPr lang="en-US" sz="2100" b="0" baseline="0" dirty="0">
                <a:cs typeface="Times New Roman" panose="02020603050405020304" pitchFamily="18" charset="0"/>
              </a:rPr>
              <a:t> in description, double assessments, clerical errors in extending the rolls, </a:t>
            </a:r>
            <a:endParaRPr lang="en-US" sz="2100" b="0" dirty="0">
              <a:cs typeface="Times New Roman" panose="02020603050405020304" pitchFamily="18" charset="0"/>
            </a:endParaRPr>
          </a:p>
          <a:p>
            <a:pPr marL="0" indent="0" defTabSz="899420" eaLnBrk="0" fontAlgn="base" hangingPunct="0">
              <a:spcBef>
                <a:spcPct val="30000"/>
              </a:spcBef>
              <a:spcAft>
                <a:spcPct val="0"/>
              </a:spcAft>
              <a:buNone/>
              <a:defRPr/>
            </a:pPr>
            <a:r>
              <a:rPr lang="en-US" sz="2100" b="1" dirty="0">
                <a:cs typeface="Times New Roman" panose="02020603050405020304" pitchFamily="18" charset="0"/>
              </a:rPr>
              <a:t>Stipulated value agreements: </a:t>
            </a:r>
            <a:r>
              <a:rPr lang="en-US" altLang="en-US" sz="2100" dirty="0">
                <a:cs typeface="Times New Roman" panose="02020603050405020304" pitchFamily="18" charset="0"/>
              </a:rPr>
              <a:t>Requires timely filed petition to the BOE.</a:t>
            </a:r>
          </a:p>
          <a:p>
            <a:pPr marL="0" indent="0" defTabSz="899420" eaLnBrk="0" fontAlgn="base" hangingPunct="0">
              <a:spcBef>
                <a:spcPct val="30000"/>
              </a:spcBef>
              <a:spcAft>
                <a:spcPct val="0"/>
              </a:spcAft>
              <a:buNone/>
              <a:defRPr/>
            </a:pPr>
            <a:r>
              <a:rPr lang="en-US" sz="2100" b="1" dirty="0"/>
              <a:t>Statutorily Required Adjustments:</a:t>
            </a:r>
          </a:p>
          <a:p>
            <a:pPr marL="800100" lvl="1" indent="-457200">
              <a:buFont typeface="+mj-lt"/>
              <a:buAutoNum type="arabicPeriod"/>
            </a:pPr>
            <a:r>
              <a:rPr lang="en-US" sz="1950" dirty="0"/>
              <a:t>Change in Tax Status</a:t>
            </a:r>
          </a:p>
          <a:p>
            <a:pPr marL="1214437" lvl="2" indent="-457200"/>
            <a:r>
              <a:rPr lang="en-US" sz="1950" dirty="0"/>
              <a:t>Example: property sold to or from a public entity.</a:t>
            </a:r>
          </a:p>
          <a:p>
            <a:pPr marL="800100" lvl="1" indent="-457200">
              <a:buFont typeface="+mj-lt"/>
              <a:buAutoNum type="arabicPeriod"/>
            </a:pPr>
            <a:r>
              <a:rPr lang="en-US" sz="1950" dirty="0"/>
              <a:t>Forest Land Designation Changes</a:t>
            </a:r>
          </a:p>
          <a:p>
            <a:pPr marL="1214437" lvl="2" indent="-457200"/>
            <a:r>
              <a:rPr lang="en-US" sz="1950" dirty="0"/>
              <a:t>Includes the addition, removal, or reclassification of designated forest land.</a:t>
            </a:r>
          </a:p>
          <a:p>
            <a:pPr marL="800100" lvl="1" indent="-457200">
              <a:buFont typeface="+mj-lt"/>
              <a:buAutoNum type="arabicPeriod"/>
            </a:pPr>
            <a:r>
              <a:rPr lang="en-US" sz="1950" dirty="0"/>
              <a:t>Special Valuation Adjustments</a:t>
            </a:r>
          </a:p>
          <a:p>
            <a:pPr marL="1371600" lvl="2" indent="-457200"/>
            <a:r>
              <a:rPr lang="en-US" sz="2100" dirty="0"/>
              <a:t>Multi-family housing under RCW 84.14</a:t>
            </a:r>
          </a:p>
          <a:p>
            <a:pPr marL="1371600" lvl="2" indent="-457200"/>
            <a:r>
              <a:rPr lang="en-US" sz="2100" dirty="0"/>
              <a:t>Historic property under RCW 84.26</a:t>
            </a:r>
          </a:p>
          <a:p>
            <a:pPr marL="800100" lvl="1" indent="-457200">
              <a:buFont typeface="+mj-lt"/>
              <a:buAutoNum type="arabicPeriod"/>
            </a:pPr>
            <a:r>
              <a:rPr lang="en-US" sz="1950" dirty="0"/>
              <a:t>Non-Profit Exemption Determinations</a:t>
            </a:r>
          </a:p>
          <a:p>
            <a:pPr marL="1214437" lvl="2" indent="-457200"/>
            <a:r>
              <a:rPr lang="en-US" sz="1950" dirty="0"/>
              <a:t>Based on decisions by the Department of Revenue (not the local Board).</a:t>
            </a:r>
          </a:p>
          <a:p>
            <a:pPr marL="800100" lvl="1" indent="-457200">
              <a:buFont typeface="+mj-lt"/>
              <a:buAutoNum type="arabicPeriod"/>
            </a:pPr>
            <a:r>
              <a:rPr lang="en-US" sz="1950" dirty="0"/>
              <a:t>Nightclub Sprinkler System Exemption</a:t>
            </a:r>
          </a:p>
          <a:p>
            <a:pPr marL="800100" lvl="1" indent="-457200">
              <a:buFont typeface="+mj-lt"/>
              <a:buAutoNum type="arabicPeriod"/>
            </a:pPr>
            <a:r>
              <a:rPr lang="en-US" sz="1950" dirty="0"/>
              <a:t>Valuation Reductions from Government Restrictions</a:t>
            </a:r>
          </a:p>
          <a:p>
            <a:pPr marL="1214437" lvl="2" indent="-457200"/>
            <a:r>
              <a:rPr lang="en-US" sz="1950" dirty="0"/>
              <a:t>Applies when government action restricts property use or reduces value.</a:t>
            </a:r>
          </a:p>
          <a:p>
            <a:endParaRPr lang="en-US" dirty="0"/>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127" r="33127"/>
          <a:stretch/>
        </p:blipFill>
        <p:spPr>
          <a:xfrm>
            <a:off x="1972592" y="679450"/>
            <a:ext cx="2743200" cy="5499100"/>
          </a:xfrm>
        </p:spPr>
      </p:pic>
      <p:sp>
        <p:nvSpPr>
          <p:cNvPr id="4" name="TextBox 3">
            <a:extLst>
              <a:ext uri="{FF2B5EF4-FFF2-40B4-BE49-F238E27FC236}">
                <a16:creationId xmlns:a16="http://schemas.microsoft.com/office/drawing/2014/main" id="{0EC60163-FA1F-93C0-B3AF-EACF9F9E9D99}"/>
              </a:ext>
            </a:extLst>
          </p:cNvPr>
          <p:cNvSpPr txBox="1"/>
          <p:nvPr/>
        </p:nvSpPr>
        <p:spPr>
          <a:xfrm>
            <a:off x="1972592" y="6178550"/>
            <a:ext cx="2743200" cy="369332"/>
          </a:xfrm>
          <a:prstGeom prst="rect">
            <a:avLst/>
          </a:prstGeom>
          <a:noFill/>
        </p:spPr>
        <p:txBody>
          <a:bodyPr wrap="square" rtlCol="0">
            <a:spAutoFit/>
          </a:bodyPr>
          <a:lstStyle/>
          <a:p>
            <a:r>
              <a:rPr lang="en-US" sz="900">
                <a:hlinkClick r:id="rId4" tooltip="http://journalism.about.com/od/editing/tp/Editing-Exercises.htm"/>
              </a:rPr>
              <a:t>This Photo</a:t>
            </a:r>
            <a:r>
              <a:rPr lang="en-US" sz="900"/>
              <a:t> by Unknown Author is licensed under </a:t>
            </a:r>
            <a:r>
              <a:rPr lang="en-US" sz="900">
                <a:hlinkClick r:id="rId5" tooltip="https://creativecommons.org/licenses/by/3.0/"/>
              </a:rPr>
              <a:t>CC BY</a:t>
            </a:r>
            <a:endParaRPr lang="en-US" sz="900"/>
          </a:p>
        </p:txBody>
      </p:sp>
      <p:sp>
        <p:nvSpPr>
          <p:cNvPr id="5" name="Text Placeholder 9">
            <a:extLst>
              <a:ext uri="{FF2B5EF4-FFF2-40B4-BE49-F238E27FC236}">
                <a16:creationId xmlns:a16="http://schemas.microsoft.com/office/drawing/2014/main" id="{1C6632F7-5324-0CCF-4D6B-6421A0E60577}"/>
              </a:ext>
            </a:extLst>
          </p:cNvPr>
          <p:cNvSpPr>
            <a:spLocks noGrp="1"/>
          </p:cNvSpPr>
          <p:nvPr>
            <p:ph type="body" sz="quarter" idx="16"/>
          </p:nvPr>
        </p:nvSpPr>
        <p:spPr>
          <a:xfrm rot="16200000">
            <a:off x="-1509526" y="3244400"/>
            <a:ext cx="5109334" cy="369200"/>
          </a:xfrm>
        </p:spPr>
        <p:txBody>
          <a:bodyPr/>
          <a:lstStyle/>
          <a:p>
            <a:r>
              <a:rPr lang="en-US" dirty="0"/>
              <a:t>Authority of the Assessor</a:t>
            </a:r>
          </a:p>
        </p:txBody>
      </p:sp>
    </p:spTree>
    <p:extLst>
      <p:ext uri="{BB962C8B-B14F-4D97-AF65-F5344CB8AC3E}">
        <p14:creationId xmlns:p14="http://schemas.microsoft.com/office/powerpoint/2010/main" val="3478856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73D669-F73A-A482-EB1E-EFE56A0D1A34}"/>
              </a:ext>
            </a:extLst>
          </p:cNvPr>
          <p:cNvSpPr>
            <a:spLocks noGrp="1"/>
          </p:cNvSpPr>
          <p:nvPr>
            <p:ph type="title"/>
          </p:nvPr>
        </p:nvSpPr>
        <p:spPr/>
        <p:txBody>
          <a:bodyPr/>
          <a:lstStyle/>
          <a:p>
            <a:r>
              <a:rPr lang="en-US" dirty="0"/>
              <a:t>Legislative Update</a:t>
            </a:r>
          </a:p>
        </p:txBody>
      </p:sp>
      <p:sp>
        <p:nvSpPr>
          <p:cNvPr id="10" name="Text Placeholder 9">
            <a:extLst>
              <a:ext uri="{FF2B5EF4-FFF2-40B4-BE49-F238E27FC236}">
                <a16:creationId xmlns:a16="http://schemas.microsoft.com/office/drawing/2014/main" id="{08B41D8E-AF15-3600-34D6-7E066C06DE67}"/>
              </a:ext>
            </a:extLst>
          </p:cNvPr>
          <p:cNvSpPr>
            <a:spLocks noGrp="1"/>
          </p:cNvSpPr>
          <p:nvPr>
            <p:ph type="body" idx="1"/>
          </p:nvPr>
        </p:nvSpPr>
        <p:spPr/>
        <p:txBody>
          <a:bodyPr>
            <a:normAutofit/>
          </a:bodyPr>
          <a:lstStyle/>
          <a:p>
            <a:r>
              <a:rPr lang="en-US" sz="2000" dirty="0"/>
              <a:t>Exemptions</a:t>
            </a:r>
          </a:p>
        </p:txBody>
      </p:sp>
      <p:sp>
        <p:nvSpPr>
          <p:cNvPr id="11" name="Content Placeholder 10">
            <a:extLst>
              <a:ext uri="{FF2B5EF4-FFF2-40B4-BE49-F238E27FC236}">
                <a16:creationId xmlns:a16="http://schemas.microsoft.com/office/drawing/2014/main" id="{80701164-52D0-EBBF-43E9-7FABECA84F33}"/>
              </a:ext>
            </a:extLst>
          </p:cNvPr>
          <p:cNvSpPr>
            <a:spLocks noGrp="1"/>
          </p:cNvSpPr>
          <p:nvPr>
            <p:ph sz="half" idx="2"/>
          </p:nvPr>
        </p:nvSpPr>
        <p:spPr>
          <a:xfrm>
            <a:off x="372979" y="2635061"/>
            <a:ext cx="3633509" cy="3554602"/>
          </a:xfrm>
        </p:spPr>
        <p:txBody>
          <a:bodyPr>
            <a:noAutofit/>
          </a:bodyPr>
          <a:lstStyle/>
          <a:p>
            <a:r>
              <a:rPr lang="en-US" sz="1600" dirty="0">
                <a:hlinkClick r:id="rId3"/>
              </a:rPr>
              <a:t>EHB 1106</a:t>
            </a:r>
            <a:r>
              <a:rPr lang="en-US" sz="1600" dirty="0"/>
              <a:t> : Phasing down the disability rating requirements to ensure more disabled veterans are eligible for property tax relief. </a:t>
            </a:r>
          </a:p>
          <a:p>
            <a:pPr lvl="1"/>
            <a:r>
              <a:rPr lang="en-US" sz="1600" dirty="0"/>
              <a:t>From 80% to 40%</a:t>
            </a:r>
          </a:p>
          <a:p>
            <a:r>
              <a:rPr lang="en-US" sz="1600" dirty="0">
                <a:solidFill>
                  <a:srgbClr val="136BC9"/>
                </a:solidFill>
                <a:hlinkClick r:id="rId4"/>
              </a:rPr>
              <a:t>ESB 5529</a:t>
            </a:r>
            <a:r>
              <a:rPr lang="en-US" sz="1600" dirty="0">
                <a:solidFill>
                  <a:srgbClr val="136BC9"/>
                </a:solidFill>
              </a:rPr>
              <a:t>: </a:t>
            </a:r>
            <a:r>
              <a:rPr lang="en-US" sz="1600" kern="100" dirty="0">
                <a:ea typeface="Aptos" panose="020B0004020202020204" pitchFamily="34" charset="0"/>
                <a:cs typeface="Times New Roman" panose="02020603050405020304" pitchFamily="18" charset="0"/>
              </a:rPr>
              <a:t>Allows additional counties and cities to authorize a property tax exemption for the construction of accessory dwelling units rented to low-income households.</a:t>
            </a:r>
          </a:p>
          <a:p>
            <a:pPr lvl="1"/>
            <a:r>
              <a:rPr lang="en-US" sz="1600" dirty="0">
                <a:ea typeface="Aptos" panose="020B0004020202020204" pitchFamily="34" charset="0"/>
                <a:cs typeface="Times New Roman" panose="02020603050405020304" pitchFamily="18" charset="0"/>
              </a:rPr>
              <a:t>Counties with a population of over 900,000 and cities within those counties may allow the exemption. </a:t>
            </a:r>
            <a:endParaRPr lang="en-US" sz="1600" dirty="0"/>
          </a:p>
        </p:txBody>
      </p:sp>
      <p:sp>
        <p:nvSpPr>
          <p:cNvPr id="12" name="Text Placeholder 11">
            <a:extLst>
              <a:ext uri="{FF2B5EF4-FFF2-40B4-BE49-F238E27FC236}">
                <a16:creationId xmlns:a16="http://schemas.microsoft.com/office/drawing/2014/main" id="{E6CD87DC-7057-74AA-179D-D1266395615B}"/>
              </a:ext>
            </a:extLst>
          </p:cNvPr>
          <p:cNvSpPr>
            <a:spLocks noGrp="1"/>
          </p:cNvSpPr>
          <p:nvPr>
            <p:ph type="body" sz="quarter" idx="3"/>
          </p:nvPr>
        </p:nvSpPr>
        <p:spPr/>
        <p:txBody>
          <a:bodyPr/>
          <a:lstStyle/>
          <a:p>
            <a:r>
              <a:rPr lang="en-US" sz="2000" dirty="0"/>
              <a:t>Current Use</a:t>
            </a:r>
          </a:p>
        </p:txBody>
      </p:sp>
      <p:sp>
        <p:nvSpPr>
          <p:cNvPr id="13" name="Content Placeholder 12">
            <a:extLst>
              <a:ext uri="{FF2B5EF4-FFF2-40B4-BE49-F238E27FC236}">
                <a16:creationId xmlns:a16="http://schemas.microsoft.com/office/drawing/2014/main" id="{FAD49F9A-9A2B-8C48-D0A8-F8E88887F21C}"/>
              </a:ext>
            </a:extLst>
          </p:cNvPr>
          <p:cNvSpPr>
            <a:spLocks noGrp="1"/>
          </p:cNvSpPr>
          <p:nvPr>
            <p:ph sz="quarter" idx="4"/>
          </p:nvPr>
        </p:nvSpPr>
        <p:spPr>
          <a:xfrm>
            <a:off x="4006487" y="2635060"/>
            <a:ext cx="3898259" cy="3857814"/>
          </a:xfrm>
        </p:spPr>
        <p:txBody>
          <a:bodyPr>
            <a:normAutofit fontScale="92500" lnSpcReduction="10000"/>
          </a:bodyPr>
          <a:lstStyle/>
          <a:p>
            <a:r>
              <a:rPr lang="en-US" b="0" i="0" u="sng" dirty="0">
                <a:solidFill>
                  <a:srgbClr val="136BC9"/>
                </a:solidFill>
                <a:effectLst/>
                <a:hlinkClick r:id="rId5"/>
              </a:rPr>
              <a:t>SHB 1261</a:t>
            </a:r>
            <a:r>
              <a:rPr lang="en-US" dirty="0"/>
              <a:t>Allows U-Pick between 5 and 20 acres to count income from U-Pick sales toward income requirements for current use classification.</a:t>
            </a:r>
          </a:p>
          <a:p>
            <a:r>
              <a:rPr lang="en-US" dirty="0"/>
              <a:t>“Appurtenance” includes portable sanitation equipment.</a:t>
            </a:r>
          </a:p>
          <a:p>
            <a:r>
              <a:rPr lang="en-US" dirty="0"/>
              <a:t>“Incidental use” includes unpaved parking for visitors, limited to 20% of the land.</a:t>
            </a:r>
          </a:p>
          <a:p>
            <a:r>
              <a:rPr lang="en-US" dirty="0"/>
              <a:t>Prevents removal due to minor upgrades or limited compatible uses (e.g., education, festivals, weddings), unless they exceed the 20% incidental use limit or the structure no longer qualifies.</a:t>
            </a:r>
          </a:p>
          <a:p>
            <a:r>
              <a:rPr lang="en-US" dirty="0"/>
              <a:t>Reduces the additional tax period from 7 to 4 years for land removed or withdrawn on or after Sept. 1, 2025.</a:t>
            </a:r>
          </a:p>
          <a:p>
            <a:r>
              <a:rPr lang="en-US" dirty="0"/>
              <a:t>Clarifies alignment in statutes related to the 20% penalty.</a:t>
            </a:r>
          </a:p>
          <a:p>
            <a:endParaRPr lang="en-US" dirty="0"/>
          </a:p>
        </p:txBody>
      </p:sp>
      <p:sp>
        <p:nvSpPr>
          <p:cNvPr id="14" name="Text Placeholder 13">
            <a:extLst>
              <a:ext uri="{FF2B5EF4-FFF2-40B4-BE49-F238E27FC236}">
                <a16:creationId xmlns:a16="http://schemas.microsoft.com/office/drawing/2014/main" id="{12B22D18-19B0-24A9-B137-C57484CD653B}"/>
              </a:ext>
            </a:extLst>
          </p:cNvPr>
          <p:cNvSpPr>
            <a:spLocks noGrp="1"/>
          </p:cNvSpPr>
          <p:nvPr>
            <p:ph type="body" sz="quarter" idx="13"/>
          </p:nvPr>
        </p:nvSpPr>
        <p:spPr/>
        <p:txBody>
          <a:bodyPr>
            <a:normAutofit/>
          </a:bodyPr>
          <a:lstStyle/>
          <a:p>
            <a:r>
              <a:rPr lang="en-US" sz="2000" dirty="0"/>
              <a:t>Green Energy</a:t>
            </a:r>
          </a:p>
        </p:txBody>
      </p:sp>
      <p:sp>
        <p:nvSpPr>
          <p:cNvPr id="15" name="Content Placeholder 14">
            <a:extLst>
              <a:ext uri="{FF2B5EF4-FFF2-40B4-BE49-F238E27FC236}">
                <a16:creationId xmlns:a16="http://schemas.microsoft.com/office/drawing/2014/main" id="{BDFE3A5A-E05F-4B10-76CA-B2130A31053A}"/>
              </a:ext>
            </a:extLst>
          </p:cNvPr>
          <p:cNvSpPr>
            <a:spLocks noGrp="1"/>
          </p:cNvSpPr>
          <p:nvPr>
            <p:ph sz="quarter" idx="14"/>
          </p:nvPr>
        </p:nvSpPr>
        <p:spPr>
          <a:xfrm>
            <a:off x="8004312" y="2635061"/>
            <a:ext cx="3814709" cy="3554602"/>
          </a:xfrm>
        </p:spPr>
        <p:txBody>
          <a:bodyPr>
            <a:normAutofit/>
          </a:bodyPr>
          <a:lstStyle/>
          <a:p>
            <a:r>
              <a:rPr lang="en-US" sz="1600" dirty="0">
                <a:hlinkClick r:id="rId6"/>
              </a:rPr>
              <a:t>ESSB 5445:</a:t>
            </a:r>
            <a:r>
              <a:rPr lang="en-US" sz="1600" dirty="0"/>
              <a:t>  Allows for an “</a:t>
            </a:r>
            <a:r>
              <a:rPr lang="en-US" sz="1600" dirty="0" err="1"/>
              <a:t>agrivoltaic</a:t>
            </a:r>
            <a:r>
              <a:rPr lang="en-US" sz="1600" dirty="0"/>
              <a:t> facility” to be located on classified farm and agricultural land, under the Open Space Taxation Act, when designed and operated coincident with the continued agricultural use of the land.</a:t>
            </a:r>
          </a:p>
          <a:p>
            <a:r>
              <a:rPr lang="en-US" sz="1600" dirty="0"/>
              <a:t>Specifies that the addition of an </a:t>
            </a:r>
            <a:r>
              <a:rPr lang="en-US" sz="1600" dirty="0" err="1"/>
              <a:t>agrivoltaic</a:t>
            </a:r>
            <a:r>
              <a:rPr lang="en-US" sz="1600" dirty="0"/>
              <a:t> facility is not grounds for removal or withdrawal from the program.</a:t>
            </a:r>
          </a:p>
          <a:p>
            <a:pPr marL="0" indent="0">
              <a:buNone/>
            </a:pPr>
            <a:endParaRPr lang="en-US" sz="1600" dirty="0"/>
          </a:p>
        </p:txBody>
      </p:sp>
    </p:spTree>
    <p:extLst>
      <p:ext uri="{BB962C8B-B14F-4D97-AF65-F5344CB8AC3E}">
        <p14:creationId xmlns:p14="http://schemas.microsoft.com/office/powerpoint/2010/main" val="491123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C0C858-525D-356B-DC24-684841D6153C}"/>
              </a:ext>
            </a:extLst>
          </p:cNvPr>
          <p:cNvSpPr>
            <a:spLocks noGrp="1"/>
          </p:cNvSpPr>
          <p:nvPr>
            <p:ph type="body" sz="quarter" idx="14"/>
          </p:nvPr>
        </p:nvSpPr>
        <p:spPr/>
        <p:txBody>
          <a:bodyPr>
            <a:normAutofit fontScale="70000" lnSpcReduction="20000"/>
          </a:bodyPr>
          <a:lstStyle/>
          <a:p>
            <a:r>
              <a:rPr lang="en-US" dirty="0"/>
              <a:t>Any real or personal property improvement that has lost value due to the impact of a natural disaster or involuntary destruction.</a:t>
            </a:r>
          </a:p>
        </p:txBody>
      </p:sp>
      <p:sp>
        <p:nvSpPr>
          <p:cNvPr id="4" name="Content Placeholder 3">
            <a:extLst>
              <a:ext uri="{FF2B5EF4-FFF2-40B4-BE49-F238E27FC236}">
                <a16:creationId xmlns:a16="http://schemas.microsoft.com/office/drawing/2014/main" id="{06B9B874-5A33-F639-ABB9-590614885654}"/>
              </a:ext>
            </a:extLst>
          </p:cNvPr>
          <p:cNvSpPr>
            <a:spLocks noGrp="1"/>
          </p:cNvSpPr>
          <p:nvPr>
            <p:ph type="body" sz="quarter" idx="15"/>
          </p:nvPr>
        </p:nvSpPr>
        <p:spPr/>
        <p:txBody>
          <a:bodyPr>
            <a:normAutofit/>
          </a:bodyPr>
          <a:lstStyle/>
          <a:p>
            <a:pPr marL="0" indent="0" defTabSz="899420" eaLnBrk="0" fontAlgn="base" hangingPunct="0">
              <a:spcBef>
                <a:spcPct val="30000"/>
              </a:spcBef>
              <a:spcAft>
                <a:spcPct val="0"/>
              </a:spcAft>
              <a:buSzPct val="80000"/>
              <a:buFont typeface="+mj-lt"/>
              <a:buNone/>
              <a:defRPr/>
            </a:pPr>
            <a:r>
              <a:rPr lang="en-US" dirty="0"/>
              <a:t>What it does:</a:t>
            </a:r>
          </a:p>
          <a:p>
            <a:pPr lvl="1" defTabSz="899420" eaLnBrk="0" fontAlgn="base" hangingPunct="0">
              <a:spcBef>
                <a:spcPct val="30000"/>
              </a:spcBef>
              <a:spcAft>
                <a:spcPct val="0"/>
              </a:spcAft>
              <a:buSzPct val="80000"/>
              <a:defRPr/>
            </a:pPr>
            <a:r>
              <a:rPr lang="en-US" dirty="0"/>
              <a:t>Provides a reduction in assessed value when the destruction results in a loss of more than 20% of the property’s market value.</a:t>
            </a:r>
          </a:p>
          <a:p>
            <a:pPr lvl="1" defTabSz="899420" eaLnBrk="0" fontAlgn="base" hangingPunct="0">
              <a:spcBef>
                <a:spcPct val="30000"/>
              </a:spcBef>
              <a:spcAft>
                <a:spcPct val="0"/>
              </a:spcAft>
              <a:buSzPct val="80000"/>
              <a:defRPr/>
            </a:pPr>
            <a:r>
              <a:rPr lang="en-US" dirty="0"/>
              <a:t>Offers abatement (forgiveness) of property taxes for the portion of the year after the destruction occurred.</a:t>
            </a:r>
          </a:p>
          <a:p>
            <a:pPr marL="42862" indent="0" defTabSz="899420" eaLnBrk="0" fontAlgn="base" hangingPunct="0">
              <a:spcBef>
                <a:spcPct val="30000"/>
              </a:spcBef>
              <a:spcAft>
                <a:spcPct val="0"/>
              </a:spcAft>
              <a:buSzPct val="80000"/>
              <a:buNone/>
              <a:defRPr/>
            </a:pPr>
            <a:r>
              <a:rPr lang="en-US" dirty="0"/>
              <a:t> How  it works:</a:t>
            </a:r>
          </a:p>
          <a:p>
            <a:pPr lvl="1" defTabSz="899420" eaLnBrk="0" fontAlgn="base" hangingPunct="0">
              <a:spcBef>
                <a:spcPct val="30000"/>
              </a:spcBef>
              <a:spcAft>
                <a:spcPct val="0"/>
              </a:spcAft>
              <a:buSzPct val="80000"/>
              <a:defRPr/>
            </a:pPr>
            <a:r>
              <a:rPr lang="en-US" dirty="0"/>
              <a:t>The assessor calculates the reduction in value.</a:t>
            </a:r>
          </a:p>
          <a:p>
            <a:pPr lvl="1" defTabSz="899420" eaLnBrk="0" fontAlgn="base" hangingPunct="0">
              <a:spcBef>
                <a:spcPct val="30000"/>
              </a:spcBef>
              <a:spcAft>
                <a:spcPct val="0"/>
              </a:spcAft>
              <a:buSzPct val="80000"/>
              <a:defRPr/>
            </a:pPr>
            <a:r>
              <a:rPr lang="en-US" dirty="0"/>
              <a:t>Taxes are reduced proportionally for the remainder of the year.</a:t>
            </a:r>
          </a:p>
          <a:p>
            <a:pPr lvl="1" defTabSz="899420" eaLnBrk="0" fontAlgn="base" hangingPunct="0">
              <a:spcBef>
                <a:spcPct val="30000"/>
              </a:spcBef>
              <a:spcAft>
                <a:spcPct val="0"/>
              </a:spcAft>
              <a:buSzPct val="80000"/>
              <a:defRPr/>
            </a:pPr>
            <a:r>
              <a:rPr lang="en-US" dirty="0"/>
              <a:t>If taxes have been paid in full, the difference is refunded to the taxpayer.</a:t>
            </a:r>
          </a:p>
          <a:p>
            <a:pPr marL="0" indent="0" defTabSz="899420" eaLnBrk="0" fontAlgn="base" hangingPunct="0">
              <a:spcBef>
                <a:spcPct val="30000"/>
              </a:spcBef>
              <a:spcAft>
                <a:spcPct val="0"/>
              </a:spcAft>
              <a:buSzPct val="80000"/>
              <a:buFont typeface="+mj-lt"/>
              <a:buNone/>
              <a:defRPr/>
            </a:pPr>
            <a:r>
              <a:rPr lang="en-US" dirty="0"/>
              <a:t>What’s Not Covered</a:t>
            </a:r>
          </a:p>
          <a:p>
            <a:pPr lvl="1" defTabSz="899420" eaLnBrk="0" fontAlgn="base" hangingPunct="0">
              <a:spcBef>
                <a:spcPct val="30000"/>
              </a:spcBef>
              <a:spcAft>
                <a:spcPct val="0"/>
              </a:spcAft>
              <a:buSzPct val="80000"/>
              <a:defRPr/>
            </a:pPr>
            <a:r>
              <a:rPr lang="en-US" dirty="0"/>
              <a:t>Voluntary demolition or destruction (e.g., tearing down a building by choice).</a:t>
            </a:r>
          </a:p>
          <a:p>
            <a:pPr lvl="1" defTabSz="899420" eaLnBrk="0" fontAlgn="base" hangingPunct="0">
              <a:spcBef>
                <a:spcPct val="30000"/>
              </a:spcBef>
              <a:spcAft>
                <a:spcPct val="0"/>
              </a:spcAft>
              <a:buSzPct val="80000"/>
              <a:defRPr/>
            </a:pPr>
            <a:r>
              <a:rPr lang="en-US" dirty="0"/>
              <a:t>Instead, that value is removed from the next year’s assessment roll, not the current one.</a:t>
            </a:r>
          </a:p>
          <a:p>
            <a:pPr marL="0" indent="0" defTabSz="899420" eaLnBrk="0" fontAlgn="base" hangingPunct="0">
              <a:spcBef>
                <a:spcPct val="30000"/>
              </a:spcBef>
              <a:spcAft>
                <a:spcPct val="0"/>
              </a:spcAft>
              <a:buSzPct val="80000"/>
              <a:buFont typeface="+mj-lt"/>
              <a:buNone/>
              <a:defRPr/>
            </a:pPr>
            <a:r>
              <a:rPr lang="en-US" dirty="0"/>
              <a:t>3-Year Exemption for Rebuilding</a:t>
            </a:r>
          </a:p>
          <a:p>
            <a:pPr lvl="1" defTabSz="899420" eaLnBrk="0" fontAlgn="base" hangingPunct="0">
              <a:spcBef>
                <a:spcPct val="30000"/>
              </a:spcBef>
              <a:spcAft>
                <a:spcPct val="0"/>
              </a:spcAft>
              <a:buSzPct val="80000"/>
              <a:defRPr/>
            </a:pPr>
            <a:r>
              <a:rPr lang="en-US" dirty="0"/>
              <a:t>A separate exemption is available for single-family homes destroyed by a qualifying natural disaster:</a:t>
            </a:r>
          </a:p>
          <a:p>
            <a:pPr lvl="1" defTabSz="899420" eaLnBrk="0" fontAlgn="base" hangingPunct="0">
              <a:spcBef>
                <a:spcPct val="30000"/>
              </a:spcBef>
              <a:spcAft>
                <a:spcPct val="0"/>
              </a:spcAft>
              <a:buSzPct val="80000"/>
              <a:defRPr/>
            </a:pPr>
            <a:r>
              <a:rPr lang="en-US" dirty="0"/>
              <a:t>3-year exemption on the value of new improvements added during rebuilding.</a:t>
            </a:r>
          </a:p>
          <a:p>
            <a:pPr lvl="1" defTabSz="899420" eaLnBrk="0" fontAlgn="base" hangingPunct="0">
              <a:spcBef>
                <a:spcPct val="30000"/>
              </a:spcBef>
              <a:spcAft>
                <a:spcPct val="0"/>
              </a:spcAft>
              <a:buSzPct val="80000"/>
              <a:defRPr/>
            </a:pPr>
            <a:r>
              <a:rPr lang="en-US" dirty="0"/>
              <a:t>The exempted value cannot exceed the value of the destroyed portion.</a:t>
            </a:r>
          </a:p>
        </p:txBody>
      </p:sp>
      <p:sp>
        <p:nvSpPr>
          <p:cNvPr id="10" name="Text Placeholder 9">
            <a:extLst>
              <a:ext uri="{FF2B5EF4-FFF2-40B4-BE49-F238E27FC236}">
                <a16:creationId xmlns:a16="http://schemas.microsoft.com/office/drawing/2014/main" id="{EEA32A4D-4210-63C4-DCBB-4622936A87AC}"/>
              </a:ext>
            </a:extLst>
          </p:cNvPr>
          <p:cNvSpPr>
            <a:spLocks noGrp="1"/>
          </p:cNvSpPr>
          <p:nvPr>
            <p:ph type="body" sz="quarter" idx="16"/>
          </p:nvPr>
        </p:nvSpPr>
        <p:spPr/>
        <p:txBody>
          <a:bodyPr/>
          <a:lstStyle/>
          <a:p>
            <a:r>
              <a:rPr lang="en-US" dirty="0"/>
              <a:t>Destroyed Property</a:t>
            </a:r>
          </a:p>
        </p:txBody>
      </p:sp>
      <p:pic>
        <p:nvPicPr>
          <p:cNvPr id="11" name="Picture Placeholder 6">
            <a:extLst>
              <a:ext uri="{FF2B5EF4-FFF2-40B4-BE49-F238E27FC236}">
                <a16:creationId xmlns:a16="http://schemas.microsoft.com/office/drawing/2014/main" id="{AE197358-741C-CC5D-6CF8-E77D5D75FDAA}"/>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613" r="15613"/>
          <a:stretch/>
        </p:blipFill>
        <p:spPr>
          <a:xfrm>
            <a:off x="1972592" y="679450"/>
            <a:ext cx="2743200" cy="5499100"/>
          </a:xfrm>
        </p:spPr>
      </p:pic>
    </p:spTree>
    <p:extLst>
      <p:ext uri="{BB962C8B-B14F-4D97-AF65-F5344CB8AC3E}">
        <p14:creationId xmlns:p14="http://schemas.microsoft.com/office/powerpoint/2010/main" val="873252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p:txBody>
          <a:bodyPr/>
          <a:lstStyle/>
          <a:p>
            <a:r>
              <a:rPr lang="en-US" dirty="0"/>
              <a:t>Exemption Status</a:t>
            </a:r>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6"/>
          </p:nvPr>
        </p:nvSpPr>
        <p:spPr/>
        <p:txBody>
          <a:bodyPr>
            <a:noAutofit/>
          </a:bodyPr>
          <a:lstStyle/>
          <a:p>
            <a:r>
              <a:rPr lang="en-US" sz="2800" dirty="0"/>
              <a:t>Exemption Status</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p:txBody>
          <a:bodyPr>
            <a:normAutofit/>
          </a:bodyPr>
          <a:lstStyle/>
          <a:p>
            <a:pPr marL="0" indent="0">
              <a:buNone/>
            </a:pPr>
            <a:r>
              <a:rPr lang="en-US" sz="2000" dirty="0"/>
              <a:t>The assessor may adjust the exemption status of property with respect to:</a:t>
            </a:r>
          </a:p>
          <a:p>
            <a:pPr lvl="1"/>
            <a:r>
              <a:rPr lang="en-US" sz="2000" dirty="0"/>
              <a:t>Senior citizen exemptions (</a:t>
            </a:r>
            <a:r>
              <a:rPr lang="en-US" sz="2000" dirty="0">
                <a:cs typeface="Times New Roman" panose="02020603050405020304" pitchFamily="18" charset="0"/>
              </a:rPr>
              <a:t>WAC 458-16A-135)</a:t>
            </a:r>
            <a:r>
              <a:rPr lang="en-US" sz="2000" dirty="0"/>
              <a:t>,</a:t>
            </a:r>
          </a:p>
          <a:p>
            <a:pPr lvl="1"/>
            <a:r>
              <a:rPr lang="en-US" sz="2000" dirty="0"/>
              <a:t>Sale to or by a government entity, or </a:t>
            </a:r>
          </a:p>
          <a:p>
            <a:pPr lvl="1"/>
            <a:r>
              <a:rPr lang="en-US" sz="2000" dirty="0"/>
              <a:t>Physical improvements to single family dwellings (</a:t>
            </a:r>
            <a:r>
              <a:rPr lang="en-US" sz="2000" dirty="0">
                <a:cs typeface="Times New Roman" panose="02020603050405020304" pitchFamily="18" charset="0"/>
              </a:rPr>
              <a:t>RCW </a:t>
            </a:r>
            <a:r>
              <a:rPr lang="en-US" sz="2000" u="none" dirty="0">
                <a:effectLst/>
                <a:cs typeface="Times New Roman" panose="02020603050405020304" pitchFamily="18" charset="0"/>
              </a:rPr>
              <a:t>84.36.400 &amp;</a:t>
            </a:r>
            <a:r>
              <a:rPr lang="en-US" sz="2000" dirty="0">
                <a:effectLst/>
                <a:cs typeface="Times New Roman" panose="02020603050405020304" pitchFamily="18" charset="0"/>
              </a:rPr>
              <a:t> WAC 458-16-080)</a:t>
            </a:r>
            <a:r>
              <a:rPr lang="en-US" sz="2000" dirty="0"/>
              <a:t>.</a:t>
            </a:r>
          </a:p>
          <a:p>
            <a:pPr lvl="1"/>
            <a:r>
              <a:rPr lang="en-US" sz="1850" dirty="0"/>
              <a:t>Heavy Equipment Rental Exemption. </a:t>
            </a:r>
          </a:p>
          <a:p>
            <a:endParaRPr lang="en-US" sz="2000" dirty="0"/>
          </a:p>
          <a:p>
            <a:pPr marL="0" indent="0">
              <a:buNone/>
            </a:pPr>
            <a:r>
              <a:rPr lang="en-US" sz="2000" dirty="0"/>
              <a:t>The decision to deny and the level of exemption is appealable to the BOE.</a:t>
            </a:r>
          </a:p>
          <a:p>
            <a:endParaRPr lang="en-US" sz="2000" dirty="0"/>
          </a:p>
        </p:txBody>
      </p:sp>
      <p:pic>
        <p:nvPicPr>
          <p:cNvPr id="5" name="Picture 4">
            <a:extLst>
              <a:ext uri="{FF2B5EF4-FFF2-40B4-BE49-F238E27FC236}">
                <a16:creationId xmlns:a16="http://schemas.microsoft.com/office/drawing/2014/main" id="{4055A5B8-139D-4963-B4DA-5BAEED2DAB87}"/>
              </a:ext>
            </a:extLst>
          </p:cNvPr>
          <p:cNvPicPr>
            <a:picLocks noChangeAspect="1"/>
          </p:cNvPicPr>
          <p:nvPr/>
        </p:nvPicPr>
        <p:blipFill>
          <a:blip r:embed="rId3"/>
          <a:stretch>
            <a:fillRect/>
          </a:stretch>
        </p:blipFill>
        <p:spPr>
          <a:xfrm>
            <a:off x="0" y="0"/>
            <a:ext cx="3838074" cy="6858000"/>
          </a:xfrm>
          <a:prstGeom prst="rect">
            <a:avLst/>
          </a:prstGeom>
        </p:spPr>
      </p:pic>
    </p:spTree>
    <p:extLst>
      <p:ext uri="{BB962C8B-B14F-4D97-AF65-F5344CB8AC3E}">
        <p14:creationId xmlns:p14="http://schemas.microsoft.com/office/powerpoint/2010/main" val="1347741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45647-1A67-E3CD-0503-4A6E22C9B30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416A9C-954F-F75F-CEBD-1D3426E8E2F8}"/>
              </a:ext>
            </a:extLst>
          </p:cNvPr>
          <p:cNvSpPr>
            <a:spLocks noGrp="1"/>
          </p:cNvSpPr>
          <p:nvPr>
            <p:ph type="body" sz="quarter" idx="14"/>
          </p:nvPr>
        </p:nvSpPr>
        <p:spPr/>
        <p:txBody>
          <a:bodyPr/>
          <a:lstStyle/>
          <a:p>
            <a:r>
              <a:rPr lang="en-US" dirty="0"/>
              <a:t>Exemption Status</a:t>
            </a:r>
          </a:p>
        </p:txBody>
      </p:sp>
      <p:sp>
        <p:nvSpPr>
          <p:cNvPr id="4" name="Text Placeholder 3">
            <a:extLst>
              <a:ext uri="{FF2B5EF4-FFF2-40B4-BE49-F238E27FC236}">
                <a16:creationId xmlns:a16="http://schemas.microsoft.com/office/drawing/2014/main" id="{83A1B185-0B51-61B4-0B9B-06F1991986F0}"/>
              </a:ext>
            </a:extLst>
          </p:cNvPr>
          <p:cNvSpPr>
            <a:spLocks noGrp="1"/>
          </p:cNvSpPr>
          <p:nvPr>
            <p:ph type="body" sz="quarter" idx="16"/>
          </p:nvPr>
        </p:nvSpPr>
        <p:spPr>
          <a:xfrm>
            <a:off x="4495667" y="259462"/>
            <a:ext cx="6426200" cy="369200"/>
          </a:xfrm>
        </p:spPr>
        <p:txBody>
          <a:bodyPr>
            <a:noAutofit/>
          </a:bodyPr>
          <a:lstStyle/>
          <a:p>
            <a:r>
              <a:rPr lang="en-US" sz="2800" dirty="0"/>
              <a:t>Administrative Appeals:</a:t>
            </a:r>
          </a:p>
        </p:txBody>
      </p:sp>
      <p:sp>
        <p:nvSpPr>
          <p:cNvPr id="3" name="Text Placeholder 2">
            <a:extLst>
              <a:ext uri="{FF2B5EF4-FFF2-40B4-BE49-F238E27FC236}">
                <a16:creationId xmlns:a16="http://schemas.microsoft.com/office/drawing/2014/main" id="{CA30F76D-C504-3DD7-221F-2E9032671C26}"/>
              </a:ext>
            </a:extLst>
          </p:cNvPr>
          <p:cNvSpPr>
            <a:spLocks noGrp="1"/>
          </p:cNvSpPr>
          <p:nvPr>
            <p:ph type="body" sz="quarter" idx="15"/>
          </p:nvPr>
        </p:nvSpPr>
        <p:spPr>
          <a:xfrm>
            <a:off x="4591920" y="972087"/>
            <a:ext cx="7210272" cy="4694787"/>
          </a:xfrm>
        </p:spPr>
        <p:txBody>
          <a:bodyPr>
            <a:normAutofit/>
          </a:bodyPr>
          <a:lstStyle/>
          <a:p>
            <a:pPr>
              <a:buNone/>
            </a:pPr>
            <a:r>
              <a:rPr lang="en-US" dirty="0"/>
              <a:t>1. Start with the County Assessor</a:t>
            </a:r>
          </a:p>
          <a:p>
            <a:pPr lvl="1"/>
            <a:r>
              <a:rPr lang="en-US" dirty="0"/>
              <a:t>If taxpayers disagree with the assessed value, they can file a petition to appeal.</a:t>
            </a:r>
          </a:p>
          <a:p>
            <a:pPr>
              <a:buNone/>
            </a:pPr>
            <a:r>
              <a:rPr lang="en-US" dirty="0"/>
              <a:t>2. File a petition with the BOE</a:t>
            </a:r>
          </a:p>
          <a:p>
            <a:pPr lvl="1"/>
            <a:r>
              <a:rPr lang="en-US" dirty="0"/>
              <a:t>Parties submit evidence supporting their claim (e.g. sales, condition issues).</a:t>
            </a:r>
          </a:p>
          <a:p>
            <a:pPr lvl="1"/>
            <a:r>
              <a:rPr lang="en-US" dirty="0"/>
              <a:t>BOE holds a hearing (in-person, by phone, or written submission).</a:t>
            </a:r>
          </a:p>
          <a:p>
            <a:pPr lvl="1"/>
            <a:r>
              <a:rPr lang="en-US" dirty="0"/>
              <a:t>BOE issues a written decision.</a:t>
            </a:r>
          </a:p>
          <a:p>
            <a:pPr>
              <a:buNone/>
            </a:pPr>
            <a:r>
              <a:rPr lang="en-US" dirty="0"/>
              <a:t>3. Appeal BOE Decision to the BTA</a:t>
            </a:r>
          </a:p>
          <a:p>
            <a:pPr lvl="1"/>
            <a:r>
              <a:rPr lang="en-US" dirty="0"/>
              <a:t>If unsatisfied with the BOE decision, the taxpayer (or assessor) can appeal to the Board of Tax Appeals (BTA).</a:t>
            </a:r>
          </a:p>
          <a:p>
            <a:pPr lvl="1"/>
            <a:r>
              <a:rPr lang="en-US" dirty="0"/>
              <a:t>Deadline: File within 30 days of the BOE decision mailing date.</a:t>
            </a:r>
          </a:p>
          <a:p>
            <a:pPr lvl="1"/>
            <a:r>
              <a:rPr lang="en-US" dirty="0"/>
              <a:t>BTA conducts a de novo hearing (new hearing, not a review of the BOE).</a:t>
            </a:r>
          </a:p>
          <a:p>
            <a:pPr marL="0" indent="0">
              <a:buNone/>
            </a:pPr>
            <a:r>
              <a:rPr lang="en-US" dirty="0"/>
              <a:t>* The BTA may:</a:t>
            </a:r>
          </a:p>
          <a:p>
            <a:pPr marL="742950" lvl="1" indent="-285750"/>
            <a:r>
              <a:rPr lang="en-US" dirty="0"/>
              <a:t>Affirm the BOE’s decision,</a:t>
            </a:r>
          </a:p>
          <a:p>
            <a:pPr marL="742950" lvl="1" indent="-285750"/>
            <a:r>
              <a:rPr lang="en-US" dirty="0"/>
              <a:t>Modify the value,</a:t>
            </a:r>
          </a:p>
          <a:p>
            <a:pPr marL="742950" lvl="1" indent="-285750"/>
            <a:r>
              <a:rPr lang="en-US" dirty="0"/>
              <a:t>Reverse the ruling.</a:t>
            </a:r>
          </a:p>
          <a:p>
            <a:pPr>
              <a:buNone/>
            </a:pPr>
            <a:r>
              <a:rPr lang="en-US" dirty="0"/>
              <a:t>4. Further Appeal – Superior Court</a:t>
            </a:r>
          </a:p>
          <a:p>
            <a:pPr marL="585788" lvl="1" indent="-285750"/>
            <a:r>
              <a:rPr lang="en-US" dirty="0"/>
              <a:t>After the BTA decision, either party can appeal to Superior Court.</a:t>
            </a:r>
          </a:p>
          <a:p>
            <a:pPr marL="585788" lvl="1" indent="-285750"/>
            <a:r>
              <a:rPr lang="en-US" dirty="0"/>
              <a:t>This is a judicial review and follows court procedures.</a:t>
            </a:r>
          </a:p>
          <a:p>
            <a:endParaRPr lang="en-US" sz="2000" dirty="0"/>
          </a:p>
        </p:txBody>
      </p:sp>
      <p:pic>
        <p:nvPicPr>
          <p:cNvPr id="5" name="Picture 4" descr="Colorful wooden maze">
            <a:extLst>
              <a:ext uri="{FF2B5EF4-FFF2-40B4-BE49-F238E27FC236}">
                <a16:creationId xmlns:a16="http://schemas.microsoft.com/office/drawing/2014/main" id="{156B3FFE-50AD-923B-5FF7-901E301410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3838074" cy="6858000"/>
          </a:xfrm>
          <a:prstGeom prst="rect">
            <a:avLst/>
          </a:prstGeom>
        </p:spPr>
      </p:pic>
    </p:spTree>
    <p:extLst>
      <p:ext uri="{BB962C8B-B14F-4D97-AF65-F5344CB8AC3E}">
        <p14:creationId xmlns:p14="http://schemas.microsoft.com/office/powerpoint/2010/main" val="2288853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F674-8DA7-0D55-B6BA-F31CDA07F596}"/>
              </a:ext>
            </a:extLst>
          </p:cNvPr>
          <p:cNvSpPr>
            <a:spLocks noGrp="1"/>
          </p:cNvSpPr>
          <p:nvPr>
            <p:ph type="title"/>
          </p:nvPr>
        </p:nvSpPr>
        <p:spPr/>
        <p:txBody>
          <a:bodyPr/>
          <a:lstStyle/>
          <a:p>
            <a:r>
              <a:rPr lang="en-US" dirty="0"/>
              <a:t>Jurisdiction </a:t>
            </a:r>
          </a:p>
        </p:txBody>
      </p:sp>
      <p:sp>
        <p:nvSpPr>
          <p:cNvPr id="3" name="Text Placeholder 2">
            <a:extLst>
              <a:ext uri="{FF2B5EF4-FFF2-40B4-BE49-F238E27FC236}">
                <a16:creationId xmlns:a16="http://schemas.microsoft.com/office/drawing/2014/main" id="{3D11EF84-0F92-1831-EF23-C235EF8AC72D}"/>
              </a:ext>
            </a:extLst>
          </p:cNvPr>
          <p:cNvSpPr>
            <a:spLocks noGrp="1"/>
          </p:cNvSpPr>
          <p:nvPr>
            <p:ph type="body" idx="1"/>
          </p:nvPr>
        </p:nvSpPr>
        <p:spPr/>
        <p:txBody>
          <a:bodyPr/>
          <a:lstStyle/>
          <a:p>
            <a:r>
              <a:rPr lang="en-US" dirty="0"/>
              <a:t>Boards of Equalization</a:t>
            </a:r>
          </a:p>
        </p:txBody>
      </p:sp>
      <p:sp>
        <p:nvSpPr>
          <p:cNvPr id="10" name="Content Placeholder 9">
            <a:extLst>
              <a:ext uri="{FF2B5EF4-FFF2-40B4-BE49-F238E27FC236}">
                <a16:creationId xmlns:a16="http://schemas.microsoft.com/office/drawing/2014/main" id="{51DDF26B-DE45-6468-053D-4ECF40B6FABA}"/>
              </a:ext>
            </a:extLst>
          </p:cNvPr>
          <p:cNvSpPr>
            <a:spLocks noGrp="1"/>
          </p:cNvSpPr>
          <p:nvPr>
            <p:ph sz="half" idx="2"/>
          </p:nvPr>
        </p:nvSpPr>
        <p:spPr>
          <a:xfrm>
            <a:off x="505327" y="2456280"/>
            <a:ext cx="5402180" cy="4149057"/>
          </a:xfrm>
        </p:spPr>
        <p:txBody>
          <a:bodyPr>
            <a:noAutofit/>
          </a:bodyPr>
          <a:lstStyle/>
          <a:p>
            <a:pPr marL="0" indent="0">
              <a:buNone/>
            </a:pPr>
            <a:r>
              <a:rPr lang="en-US" sz="1400" dirty="0">
                <a:effectLst/>
                <a:cs typeface="Times New Roman" panose="02020603050405020304" pitchFamily="18" charset="0"/>
              </a:rPr>
              <a:t>Jurisdiction involves appeals of Assessor determinations, including:</a:t>
            </a:r>
            <a:endParaRPr lang="en-US" sz="1400" b="1" dirty="0"/>
          </a:p>
          <a:p>
            <a:pPr lvl="1"/>
            <a:r>
              <a:rPr lang="en-US" sz="1400" dirty="0"/>
              <a:t>Changes in assessed value</a:t>
            </a:r>
          </a:p>
          <a:p>
            <a:pPr lvl="1"/>
            <a:r>
              <a:rPr lang="en-US" sz="1400" dirty="0"/>
              <a:t>Exemption denials, cancellations, or removals:</a:t>
            </a:r>
          </a:p>
          <a:p>
            <a:pPr marL="1085850" lvl="2" indent="-285750"/>
            <a:r>
              <a:rPr lang="en-US" sz="1400" dirty="0"/>
              <a:t>Multi-unit dwellings in urban centers</a:t>
            </a:r>
          </a:p>
          <a:p>
            <a:pPr marL="1085850" lvl="2" indent="-285750"/>
            <a:r>
              <a:rPr lang="en-US" sz="1400" dirty="0"/>
              <a:t>Historic property</a:t>
            </a:r>
          </a:p>
          <a:p>
            <a:pPr marL="1085850" lvl="2" indent="-285750"/>
            <a:r>
              <a:rPr lang="en-US" sz="1400" dirty="0"/>
              <a:t>Senior citizen or disabled exemptions</a:t>
            </a:r>
          </a:p>
          <a:p>
            <a:pPr marL="1085850" lvl="2" indent="-285750"/>
            <a:r>
              <a:rPr lang="en-US" sz="1400" dirty="0"/>
              <a:t>Department-determined exemptions</a:t>
            </a:r>
          </a:p>
          <a:p>
            <a:pPr marL="1085850" lvl="2" indent="-285750"/>
            <a:r>
              <a:rPr lang="en-US" sz="1400" dirty="0"/>
              <a:t>Special sprinkler system exemptions </a:t>
            </a:r>
          </a:p>
          <a:p>
            <a:pPr marL="742950" lvl="1" indent="-285750"/>
            <a:r>
              <a:rPr lang="en-US" sz="1400" dirty="0"/>
              <a:t>Current Use &amp; Designated Forest Land issues:</a:t>
            </a:r>
          </a:p>
          <a:p>
            <a:pPr marL="1085850" lvl="2" indent="-285750"/>
            <a:r>
              <a:rPr lang="en-US" sz="1400" dirty="0"/>
              <a:t>Application denials or removals</a:t>
            </a:r>
          </a:p>
          <a:p>
            <a:pPr marL="1085850" lvl="2" indent="-285750"/>
            <a:r>
              <a:rPr lang="en-US" sz="1400" dirty="0"/>
              <a:t>Farm/agricultural land status changes</a:t>
            </a:r>
          </a:p>
          <a:p>
            <a:pPr lvl="1"/>
            <a:r>
              <a:rPr lang="en-US" sz="1400" dirty="0"/>
              <a:t>Destroyed property reductions</a:t>
            </a:r>
          </a:p>
          <a:p>
            <a:pPr lvl="1"/>
            <a:r>
              <a:rPr lang="en-US" sz="1400" dirty="0"/>
              <a:t>Omitted property or value</a:t>
            </a:r>
          </a:p>
          <a:p>
            <a:pPr lvl="1"/>
            <a:r>
              <a:rPr lang="en-US" sz="1400" dirty="0"/>
              <a:t>Valuation reductions due to government restrictions</a:t>
            </a:r>
          </a:p>
          <a:p>
            <a:pPr lvl="1"/>
            <a:r>
              <a:rPr lang="en-US" sz="1400" dirty="0"/>
              <a:t>Limited Income Deferral Program</a:t>
            </a:r>
          </a:p>
          <a:p>
            <a:pPr lvl="1"/>
            <a:r>
              <a:rPr lang="en-US" sz="1400" dirty="0"/>
              <a:t>Manifest errors resulting in roll corrections</a:t>
            </a:r>
          </a:p>
        </p:txBody>
      </p:sp>
      <p:sp>
        <p:nvSpPr>
          <p:cNvPr id="11" name="Text Placeholder 10">
            <a:extLst>
              <a:ext uri="{FF2B5EF4-FFF2-40B4-BE49-F238E27FC236}">
                <a16:creationId xmlns:a16="http://schemas.microsoft.com/office/drawing/2014/main" id="{0267562D-25A9-770A-5A17-F5D5C2710B35}"/>
              </a:ext>
            </a:extLst>
          </p:cNvPr>
          <p:cNvSpPr>
            <a:spLocks noGrp="1"/>
          </p:cNvSpPr>
          <p:nvPr>
            <p:ph type="body" sz="quarter" idx="13"/>
          </p:nvPr>
        </p:nvSpPr>
        <p:spPr/>
        <p:txBody>
          <a:bodyPr/>
          <a:lstStyle/>
          <a:p>
            <a:r>
              <a:rPr lang="en-US" dirty="0"/>
              <a:t>Board of Tax Appeals</a:t>
            </a:r>
          </a:p>
        </p:txBody>
      </p:sp>
      <p:sp>
        <p:nvSpPr>
          <p:cNvPr id="12" name="Content Placeholder 11">
            <a:extLst>
              <a:ext uri="{FF2B5EF4-FFF2-40B4-BE49-F238E27FC236}">
                <a16:creationId xmlns:a16="http://schemas.microsoft.com/office/drawing/2014/main" id="{D8E31977-A92E-5E4D-0E4B-285F658C5FC8}"/>
              </a:ext>
            </a:extLst>
          </p:cNvPr>
          <p:cNvSpPr>
            <a:spLocks noGrp="1"/>
          </p:cNvSpPr>
          <p:nvPr>
            <p:ph sz="quarter" idx="14"/>
          </p:nvPr>
        </p:nvSpPr>
        <p:spPr>
          <a:xfrm>
            <a:off x="6284498" y="2456279"/>
            <a:ext cx="5494418" cy="3733385"/>
          </a:xfrm>
        </p:spPr>
        <p:txBody>
          <a:bodyPr>
            <a:noAutofit/>
          </a:bodyPr>
          <a:lstStyle/>
          <a:p>
            <a:pPr marL="0" indent="0">
              <a:buNone/>
            </a:pPr>
            <a:r>
              <a:rPr lang="en-US" sz="1400" dirty="0"/>
              <a:t>Jurisdiction involves decisions from the Department, or </a:t>
            </a:r>
            <a:r>
              <a:rPr lang="en-US" sz="1400" i="1" dirty="0"/>
              <a:t>from</a:t>
            </a:r>
            <a:r>
              <a:rPr lang="en-US" sz="1400" dirty="0"/>
              <a:t> the BOE, including: </a:t>
            </a:r>
          </a:p>
          <a:p>
            <a:r>
              <a:rPr lang="en-US" sz="1400" dirty="0"/>
              <a:t>Appeals from County Boards of Equalization (BOEs)</a:t>
            </a:r>
          </a:p>
          <a:p>
            <a:r>
              <a:rPr lang="en-US" sz="1400" dirty="0"/>
              <a:t>State-Assessed Property:</a:t>
            </a:r>
          </a:p>
          <a:p>
            <a:pPr lvl="1"/>
            <a:r>
              <a:rPr lang="en-US" sz="1400" dirty="0"/>
              <a:t>Intercounty utilities and private car companies</a:t>
            </a:r>
          </a:p>
          <a:p>
            <a:pPr lvl="1"/>
            <a:r>
              <a:rPr lang="en-US" sz="1400" dirty="0"/>
              <a:t>Equalized valuations and apportionments by the Department</a:t>
            </a:r>
          </a:p>
          <a:p>
            <a:r>
              <a:rPr lang="en-US" sz="1400" dirty="0"/>
              <a:t>Department Decisions:</a:t>
            </a:r>
          </a:p>
          <a:p>
            <a:pPr lvl="1"/>
            <a:r>
              <a:rPr lang="en-US" sz="1400" dirty="0"/>
              <a:t>Exemption denials</a:t>
            </a:r>
          </a:p>
          <a:p>
            <a:pPr lvl="1"/>
            <a:r>
              <a:rPr lang="en-US" sz="1400" dirty="0"/>
              <a:t>Current use valuation interest rates</a:t>
            </a:r>
          </a:p>
          <a:p>
            <a:pPr lvl="1"/>
            <a:r>
              <a:rPr lang="en-US" sz="1400" dirty="0"/>
              <a:t>Stumpage value tables</a:t>
            </a:r>
          </a:p>
          <a:p>
            <a:r>
              <a:rPr lang="en-US" sz="1400" dirty="0"/>
              <a:t>Appeals from DOR Orders under general supervision authority.</a:t>
            </a:r>
          </a:p>
          <a:p>
            <a:r>
              <a:rPr lang="en-US" sz="1400" dirty="0"/>
              <a:t>Other Specific Appeals:</a:t>
            </a:r>
          </a:p>
          <a:p>
            <a:pPr lvl="1"/>
            <a:r>
              <a:rPr lang="en-US" sz="1400" dirty="0"/>
              <a:t>Sale price of second-class shorelands</a:t>
            </a:r>
          </a:p>
          <a:p>
            <a:pPr lvl="1"/>
            <a:r>
              <a:rPr lang="en-US" sz="1400" dirty="0"/>
              <a:t>Urban redevelopment tax districts</a:t>
            </a:r>
          </a:p>
          <a:p>
            <a:pPr lvl="1"/>
            <a:r>
              <a:rPr lang="en-US" sz="1400" dirty="0"/>
              <a:t>Appeals under RCW 84.40.038 (untimely or incomplete)</a:t>
            </a:r>
          </a:p>
          <a:p>
            <a:pPr marL="0" indent="0">
              <a:buNone/>
            </a:pPr>
            <a:endParaRPr lang="en-US" sz="1400" dirty="0"/>
          </a:p>
          <a:p>
            <a:endParaRPr lang="en-US" sz="1400" dirty="0"/>
          </a:p>
        </p:txBody>
      </p:sp>
    </p:spTree>
    <p:extLst>
      <p:ext uri="{BB962C8B-B14F-4D97-AF65-F5344CB8AC3E}">
        <p14:creationId xmlns:p14="http://schemas.microsoft.com/office/powerpoint/2010/main" val="1181754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a:xfrm>
            <a:off x="1972592" y="673100"/>
            <a:ext cx="6627983" cy="911225"/>
          </a:xfrm>
        </p:spPr>
        <p:txBody>
          <a:bodyPr/>
          <a:lstStyle/>
          <a:p>
            <a:r>
              <a:rPr lang="en-US" dirty="0"/>
              <a:t>Boards of Equalization</a:t>
            </a:r>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a:xfrm>
            <a:off x="1883552" y="1204119"/>
            <a:ext cx="9558480" cy="3295692"/>
          </a:xfrm>
        </p:spPr>
        <p:txBody>
          <a:bodyPr>
            <a:normAutofit/>
          </a:bodyPr>
          <a:lstStyle/>
          <a:p>
            <a:endParaRPr lang="en-US" dirty="0"/>
          </a:p>
          <a:p>
            <a:pPr>
              <a:buFont typeface="Arial" panose="020B0604020202020204" pitchFamily="34" charset="0"/>
              <a:buChar char="•"/>
            </a:pPr>
            <a:r>
              <a:rPr lang="en-US" dirty="0"/>
              <a:t>Must have at least 3 members, with up to 4 alternates to cover absences or resignations.</a:t>
            </a:r>
          </a:p>
          <a:p>
            <a:pPr>
              <a:buFont typeface="Arial" panose="020B0604020202020204" pitchFamily="34" charset="0"/>
              <a:buChar char="•"/>
            </a:pPr>
            <a:r>
              <a:rPr lang="en-US" dirty="0"/>
              <a:t>Members are usually volunteers serving 3-year terms, some counties have term limits.</a:t>
            </a:r>
          </a:p>
          <a:p>
            <a:pPr lvl="1"/>
            <a:r>
              <a:rPr lang="en-US" dirty="0"/>
              <a:t>Appointed by the Board of County Commissioners</a:t>
            </a:r>
          </a:p>
          <a:p>
            <a:pPr>
              <a:buFont typeface="Arial" panose="020B0604020202020204" pitchFamily="34" charset="0"/>
              <a:buChar char="•"/>
            </a:pPr>
            <a:r>
              <a:rPr lang="en-US" dirty="0"/>
              <a:t>Business is conducted during the “Regularly Convened Session” where the Board:</a:t>
            </a:r>
          </a:p>
          <a:p>
            <a:pPr marL="742950" lvl="1" indent="-285750">
              <a:buFont typeface="Arial" panose="020B0604020202020204" pitchFamily="34" charset="0"/>
              <a:buChar char="•"/>
            </a:pPr>
            <a:r>
              <a:rPr lang="en-US" dirty="0"/>
              <a:t>Hears appeals on most assessor decisions</a:t>
            </a:r>
          </a:p>
          <a:p>
            <a:pPr marL="742950" lvl="1" indent="-285750">
              <a:buFont typeface="Arial" panose="020B0604020202020204" pitchFamily="34" charset="0"/>
              <a:buChar char="•"/>
            </a:pPr>
            <a:r>
              <a:rPr lang="en-US" dirty="0"/>
              <a:t>Equalizes property values to 100% true and fair market value</a:t>
            </a:r>
          </a:p>
          <a:p>
            <a:pPr>
              <a:buFont typeface="Arial" panose="020B0604020202020204" pitchFamily="34" charset="0"/>
              <a:buChar char="•"/>
            </a:pPr>
            <a:r>
              <a:rPr lang="en-US" dirty="0"/>
              <a:t>The Board does </a:t>
            </a:r>
            <a:r>
              <a:rPr lang="en-US" b="1" dirty="0"/>
              <a:t>not</a:t>
            </a:r>
            <a:r>
              <a:rPr lang="en-US" dirty="0"/>
              <a:t> decide questions of law.</a:t>
            </a:r>
          </a:p>
          <a:p>
            <a:pPr>
              <a:buFont typeface="Arial" panose="020B0604020202020204" pitchFamily="34" charset="0"/>
              <a:buChar char="•"/>
            </a:pPr>
            <a:r>
              <a:rPr lang="en-US" dirty="0"/>
              <a:t>Clerk manages the appeal process from petition receipt to order distribution.</a:t>
            </a:r>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5303" b="5303"/>
          <a:stretch/>
        </p:blipFill>
        <p:spPr>
          <a:xfrm>
            <a:off x="1792118" y="4006516"/>
            <a:ext cx="9842419" cy="2851484"/>
          </a:xfrm>
        </p:spPr>
      </p:pic>
    </p:spTree>
    <p:extLst>
      <p:ext uri="{BB962C8B-B14F-4D97-AF65-F5344CB8AC3E}">
        <p14:creationId xmlns:p14="http://schemas.microsoft.com/office/powerpoint/2010/main" val="3304872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dirty="0"/>
              <a:t>Board of Tax Appeals </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839788" y="2290528"/>
            <a:ext cx="4153317" cy="3578461"/>
          </a:xfrm>
        </p:spPr>
        <p:txBody>
          <a:bodyPr>
            <a:normAutofit/>
          </a:bodyPr>
          <a:lstStyle/>
          <a:p>
            <a:pPr>
              <a:buFont typeface="Arial" panose="020B0604020202020204" pitchFamily="34" charset="0"/>
              <a:buChar char="•"/>
            </a:pPr>
            <a:r>
              <a:rPr lang="en-US" dirty="0"/>
              <a:t>Comprised of 3 members (Chair, Vice Chair, Member) serving 6-year terms appointed by the Governor, supported by tax referees.</a:t>
            </a:r>
          </a:p>
          <a:p>
            <a:pPr>
              <a:buFont typeface="Arial" panose="020B0604020202020204" pitchFamily="34" charset="0"/>
              <a:buChar char="•"/>
            </a:pPr>
            <a:r>
              <a:rPr lang="en-US" dirty="0"/>
              <a:t>Hears appeals “de novo” — not limited to prior evidence</a:t>
            </a:r>
          </a:p>
          <a:p>
            <a:pPr>
              <a:buFont typeface="Arial" panose="020B0604020202020204" pitchFamily="34" charset="0"/>
              <a:buChar char="•"/>
            </a:pPr>
            <a:r>
              <a:rPr lang="en-US" dirty="0"/>
              <a:t>Parties may submit new arguments, testimony, and evidence</a:t>
            </a:r>
          </a:p>
          <a:p>
            <a:pPr>
              <a:buFont typeface="Arial" panose="020B0604020202020204" pitchFamily="34" charset="0"/>
              <a:buChar char="•"/>
            </a:pPr>
            <a:r>
              <a:rPr lang="en-US" dirty="0"/>
              <a:t>Uses same standards of review as county boards</a:t>
            </a:r>
          </a:p>
          <a:p>
            <a:pPr>
              <a:buFont typeface="Arial" panose="020B0604020202020204" pitchFamily="34" charset="0"/>
              <a:buChar char="•"/>
            </a:pPr>
            <a:r>
              <a:rPr lang="en-US" dirty="0"/>
              <a:t>Original certified value presumed correct</a:t>
            </a:r>
          </a:p>
          <a:p>
            <a:pPr>
              <a:buFont typeface="Arial" panose="020B0604020202020204" pitchFamily="34" charset="0"/>
              <a:buChar char="•"/>
            </a:pPr>
            <a:r>
              <a:rPr lang="en-US" dirty="0"/>
              <a:t>County board values do not have presumption of correctness</a:t>
            </a:r>
          </a:p>
          <a:p>
            <a:pPr>
              <a:buFont typeface="Arial" panose="020B0604020202020204" pitchFamily="34" charset="0"/>
              <a:buChar char="•"/>
            </a:pPr>
            <a:r>
              <a:rPr lang="en-US" dirty="0"/>
              <a:t>Appeals may be formal or informal. </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660" r="12660"/>
          <a:stretch/>
        </p:blipFill>
        <p:spPr>
          <a:xfrm>
            <a:off x="5893806" y="987425"/>
            <a:ext cx="5461582" cy="4873625"/>
          </a:xfrm>
        </p:spPr>
      </p:pic>
    </p:spTree>
    <p:extLst>
      <p:ext uri="{BB962C8B-B14F-4D97-AF65-F5344CB8AC3E}">
        <p14:creationId xmlns:p14="http://schemas.microsoft.com/office/powerpoint/2010/main" val="3689649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Direct Appeals…a group project.</a:t>
            </a:r>
          </a:p>
        </p:txBody>
      </p:sp>
      <p:pic>
        <p:nvPicPr>
          <p:cNvPr id="7" name="Picture Placeholder 6">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471" r="26471"/>
          <a:stretch/>
        </p:blipFill>
        <p:spPr>
          <a:xfrm>
            <a:off x="4329113" y="411163"/>
            <a:ext cx="2324100" cy="3292475"/>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p:txBody>
          <a:bodyPr>
            <a:normAutofit/>
          </a:bodyPr>
          <a:lstStyle/>
          <a:p>
            <a:r>
              <a:rPr lang="en-US" sz="1800" dirty="0"/>
              <a:t>Parties:</a:t>
            </a:r>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4329112" y="4311651"/>
            <a:ext cx="2324101" cy="1515880"/>
          </a:xfrm>
        </p:spPr>
        <p:txBody>
          <a:bodyPr>
            <a:noAutofit/>
          </a:bodyPr>
          <a:lstStyle/>
          <a:p>
            <a:pPr marL="285750" indent="-285750">
              <a:buFont typeface="Arial" panose="020B0604020202020204" pitchFamily="34" charset="0"/>
              <a:buChar char="•"/>
            </a:pPr>
            <a:r>
              <a:rPr lang="en-US" sz="1400" dirty="0"/>
              <a:t>Timely and complete petition pending the BOE.</a:t>
            </a:r>
          </a:p>
          <a:p>
            <a:pPr marL="285750" indent="-285750">
              <a:buFont typeface="Arial" panose="020B0604020202020204" pitchFamily="34" charset="0"/>
              <a:buChar char="•"/>
            </a:pPr>
            <a:r>
              <a:rPr lang="en-US" sz="1400" dirty="0"/>
              <a:t>May be requested by Taxpayer or Assessor.</a:t>
            </a:r>
          </a:p>
          <a:p>
            <a:pPr marL="285750" indent="-285750">
              <a:buFont typeface="Arial" panose="020B0604020202020204" pitchFamily="34" charset="0"/>
              <a:buChar char="•"/>
            </a:pPr>
            <a:r>
              <a:rPr lang="en-US" sz="1400" dirty="0"/>
              <a:t>Both must sign and give request to BOE.</a:t>
            </a:r>
          </a:p>
        </p:txBody>
      </p:sp>
      <p:pic>
        <p:nvPicPr>
          <p:cNvPr id="16" name="Picture Placeholder 15" descr="Formulas on a background">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3529" r="23529"/>
          <a:stretch/>
        </p:blipFill>
        <p:spPr>
          <a:xfrm>
            <a:off x="6877049" y="411163"/>
            <a:ext cx="2324100" cy="3292475"/>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a:xfrm>
            <a:off x="6877050" y="3849687"/>
            <a:ext cx="2547937" cy="462644"/>
          </a:xfrm>
        </p:spPr>
        <p:txBody>
          <a:bodyPr>
            <a:noAutofit/>
          </a:bodyPr>
          <a:lstStyle/>
          <a:p>
            <a:r>
              <a:rPr lang="en-US" sz="1800" dirty="0"/>
              <a:t>Board of Equalization:</a:t>
            </a:r>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6877049" y="4311648"/>
            <a:ext cx="2324102" cy="1515880"/>
          </a:xfrm>
        </p:spPr>
        <p:txBody>
          <a:bodyPr>
            <a:normAutofit lnSpcReduction="10000"/>
          </a:bodyPr>
          <a:lstStyle/>
          <a:p>
            <a:pPr marL="285750" indent="-285750">
              <a:buFont typeface="Arial" panose="020B0604020202020204" pitchFamily="34" charset="0"/>
              <a:buChar char="•"/>
            </a:pPr>
            <a:r>
              <a:rPr lang="en-US" sz="1400" dirty="0"/>
              <a:t>Must approve or deny with majority vote.</a:t>
            </a:r>
          </a:p>
          <a:p>
            <a:pPr marL="285750" indent="-285750">
              <a:buFont typeface="Arial" panose="020B0604020202020204" pitchFamily="34" charset="0"/>
              <a:buChar char="•"/>
            </a:pPr>
            <a:r>
              <a:rPr lang="en-US" sz="1400" dirty="0"/>
              <a:t>Only for complex issues beyond the expertise of BOE.</a:t>
            </a:r>
          </a:p>
          <a:p>
            <a:pPr marL="285750" indent="-285750">
              <a:buFont typeface="Arial" panose="020B0604020202020204" pitchFamily="34" charset="0"/>
              <a:buChar char="•"/>
            </a:pPr>
            <a:r>
              <a:rPr lang="en-US" sz="1400" dirty="0"/>
              <a:t>Not for conflict of interest.</a:t>
            </a:r>
          </a:p>
          <a:p>
            <a:endParaRPr lang="en-US" sz="1400" dirty="0"/>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29303" r="29303"/>
          <a:stretch/>
        </p:blipFill>
        <p:spPr>
          <a:xfrm>
            <a:off x="9424985" y="411163"/>
            <a:ext cx="2324100" cy="3292475"/>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p:txBody>
          <a:bodyPr>
            <a:normAutofit/>
          </a:bodyPr>
          <a:lstStyle/>
          <a:p>
            <a:r>
              <a:rPr lang="en-US" sz="2000" dirty="0"/>
              <a:t>BTA: </a:t>
            </a:r>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9424986" y="4311648"/>
            <a:ext cx="2642688" cy="1515880"/>
          </a:xfrm>
        </p:spPr>
        <p:txBody>
          <a:bodyPr>
            <a:noAutofit/>
          </a:bodyPr>
          <a:lstStyle/>
          <a:p>
            <a:pPr marL="285750" indent="-285750">
              <a:buFont typeface="Arial" panose="020B0604020202020204" pitchFamily="34" charset="0"/>
              <a:buChar char="•"/>
            </a:pPr>
            <a:r>
              <a:rPr lang="en-US" sz="1400" dirty="0"/>
              <a:t>Will only grant in cases of Highly Valued Disputed Property.</a:t>
            </a:r>
          </a:p>
          <a:p>
            <a:pPr marL="285750" indent="-285750">
              <a:buFont typeface="Arial" panose="020B0604020202020204" pitchFamily="34" charset="0"/>
              <a:buChar char="•"/>
            </a:pPr>
            <a:r>
              <a:rPr lang="en-US" sz="1400" dirty="0"/>
              <a:t>Amount in dispute exceeds ¼ of 1% of the county value.</a:t>
            </a:r>
          </a:p>
          <a:p>
            <a:pPr marL="285750" indent="-285750">
              <a:buFont typeface="Arial" panose="020B0604020202020204" pitchFamily="34" charset="0"/>
              <a:buChar char="•"/>
            </a:pPr>
            <a:r>
              <a:rPr lang="en-US" sz="1400" dirty="0"/>
              <a:t>Denied requests are remanded to the BOE.</a:t>
            </a:r>
          </a:p>
        </p:txBody>
      </p:sp>
    </p:spTree>
    <p:extLst>
      <p:ext uri="{BB962C8B-B14F-4D97-AF65-F5344CB8AC3E}">
        <p14:creationId xmlns:p14="http://schemas.microsoft.com/office/powerpoint/2010/main" val="2685415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FA8D38-EBE2-823B-1BD2-E095256B1760}"/>
              </a:ext>
            </a:extLst>
          </p:cNvPr>
          <p:cNvSpPr>
            <a:spLocks noGrp="1"/>
          </p:cNvSpPr>
          <p:nvPr>
            <p:ph type="title"/>
          </p:nvPr>
        </p:nvSpPr>
        <p:spPr/>
        <p:txBody>
          <a:bodyPr/>
          <a:lstStyle/>
          <a:p>
            <a:r>
              <a:rPr lang="en-US" dirty="0"/>
              <a:t>The Appeal Process – Step-by-Step</a:t>
            </a:r>
          </a:p>
        </p:txBody>
      </p:sp>
      <p:graphicFrame>
        <p:nvGraphicFramePr>
          <p:cNvPr id="7" name="Content Placeholder 2" descr="Flow chart with the 6 general steps of the appeal process as a circle.">
            <a:extLst>
              <a:ext uri="{FF2B5EF4-FFF2-40B4-BE49-F238E27FC236}">
                <a16:creationId xmlns:a16="http://schemas.microsoft.com/office/drawing/2014/main" id="{A118F866-43D4-A0F8-1112-803C90F6BC63}"/>
              </a:ext>
            </a:extLst>
          </p:cNvPr>
          <p:cNvGraphicFramePr>
            <a:graphicFrameLocks noGrp="1"/>
          </p:cNvGraphicFramePr>
          <p:nvPr>
            <p:ph sz="half" idx="2"/>
            <p:extLst>
              <p:ext uri="{D42A27DB-BD31-4B8C-83A1-F6EECF244321}">
                <p14:modId xmlns:p14="http://schemas.microsoft.com/office/powerpoint/2010/main" val="2783114249"/>
              </p:ext>
            </p:extLst>
          </p:nvPr>
        </p:nvGraphicFramePr>
        <p:xfrm>
          <a:off x="680674" y="1985566"/>
          <a:ext cx="10051494" cy="3651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048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dirty="0"/>
              <a:t>Appealing to the BOE</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839789" y="2290528"/>
            <a:ext cx="4141286" cy="3578461"/>
          </a:xfrm>
        </p:spPr>
        <p:txBody>
          <a:bodyPr>
            <a:normAutofit/>
          </a:bodyPr>
          <a:lstStyle/>
          <a:p>
            <a:pPr marL="0" indent="0">
              <a:buNone/>
            </a:pPr>
            <a:r>
              <a:rPr lang="en-US" sz="1800" dirty="0"/>
              <a:t>Requires: </a:t>
            </a:r>
          </a:p>
          <a:p>
            <a:r>
              <a:rPr lang="en-US" sz="1800" dirty="0"/>
              <a:t>A </a:t>
            </a:r>
            <a:r>
              <a:rPr lang="en-US" sz="1800" i="1" dirty="0"/>
              <a:t>properly completed and timely filed</a:t>
            </a:r>
            <a:r>
              <a:rPr lang="en-US" sz="1800" dirty="0"/>
              <a:t> taxpayer petition.</a:t>
            </a:r>
            <a:br>
              <a:rPr lang="en-US" sz="1800" dirty="0"/>
            </a:br>
            <a:endParaRPr lang="en-US" sz="1800" i="1" dirty="0"/>
          </a:p>
          <a:p>
            <a:pPr marL="0" indent="0">
              <a:buNone/>
            </a:pPr>
            <a:r>
              <a:rPr lang="en-US" sz="1800" dirty="0"/>
              <a:t>Who Can File?</a:t>
            </a:r>
          </a:p>
          <a:p>
            <a:r>
              <a:rPr lang="en-US" sz="1800" dirty="0"/>
              <a:t>P</a:t>
            </a:r>
            <a:r>
              <a:rPr lang="en-US" sz="1800" dirty="0">
                <a:solidFill>
                  <a:schemeClr val="bg1"/>
                </a:solidFill>
              </a:rPr>
              <a:t>roperty owner or person responsible for paying the taxes.</a:t>
            </a:r>
          </a:p>
          <a:p>
            <a:r>
              <a:rPr lang="en-US" sz="1800" dirty="0">
                <a:solidFill>
                  <a:schemeClr val="bg1"/>
                </a:solidFill>
              </a:rPr>
              <a:t>Authorized representatives (with signed authorization connecting them to the taxpayer).</a:t>
            </a:r>
          </a:p>
          <a:p>
            <a:r>
              <a:rPr lang="en-US" sz="1800" dirty="0">
                <a:solidFill>
                  <a:schemeClr val="bg1"/>
                </a:solidFill>
              </a:rPr>
              <a:t>Lessees, if legally responsible for taxes under contract.</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189" r="12189"/>
          <a:stretch/>
        </p:blipFill>
        <p:spPr>
          <a:xfrm>
            <a:off x="5893806" y="987425"/>
            <a:ext cx="5461582" cy="4873625"/>
          </a:xfrm>
        </p:spPr>
      </p:pic>
    </p:spTree>
    <p:extLst>
      <p:ext uri="{BB962C8B-B14F-4D97-AF65-F5344CB8AC3E}">
        <p14:creationId xmlns:p14="http://schemas.microsoft.com/office/powerpoint/2010/main" val="1623822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a:xfrm>
            <a:off x="609599" y="2716040"/>
            <a:ext cx="3613483" cy="2390113"/>
          </a:xfrm>
        </p:spPr>
        <p:txBody>
          <a:bodyPr/>
          <a:lstStyle/>
          <a:p>
            <a:r>
              <a:rPr lang="en-US" dirty="0"/>
              <a:t>Essential Elements</a:t>
            </a:r>
          </a:p>
        </p:txBody>
      </p:sp>
      <p:pic>
        <p:nvPicPr>
          <p:cNvPr id="7" name="Picture Placeholder 6">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4" r="64"/>
          <a:stretch/>
        </p:blipFill>
        <p:spPr>
          <a:xfrm>
            <a:off x="4329113" y="411163"/>
            <a:ext cx="2324100" cy="3292475"/>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a:xfrm>
            <a:off x="4388016" y="3764782"/>
            <a:ext cx="2324100" cy="462644"/>
          </a:xfrm>
        </p:spPr>
        <p:txBody>
          <a:bodyPr>
            <a:normAutofit/>
          </a:bodyPr>
          <a:lstStyle/>
          <a:p>
            <a:r>
              <a:rPr lang="en-US" sz="1800" dirty="0"/>
              <a:t>Timely Filed</a:t>
            </a:r>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4446919" y="4199021"/>
            <a:ext cx="2100264" cy="1628509"/>
          </a:xfrm>
        </p:spPr>
        <p:txBody>
          <a:bodyPr>
            <a:noAutofit/>
          </a:bodyPr>
          <a:lstStyle/>
          <a:p>
            <a:r>
              <a:rPr lang="en-US" sz="1400" dirty="0"/>
              <a:t>Prior to July 1.</a:t>
            </a:r>
          </a:p>
          <a:p>
            <a:r>
              <a:rPr lang="en-US" sz="1400" dirty="0"/>
              <a:t>Within 30 (or 60) days of mail date for “notice” or “decision”.</a:t>
            </a:r>
          </a:p>
          <a:p>
            <a:endParaRPr lang="en-US" sz="1400" dirty="0"/>
          </a:p>
        </p:txBody>
      </p:sp>
      <p:pic>
        <p:nvPicPr>
          <p:cNvPr id="16" name="Picture Placeholder 15">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64" r="64"/>
          <a:stretch/>
        </p:blipFill>
        <p:spPr>
          <a:xfrm>
            <a:off x="6877050" y="411163"/>
            <a:ext cx="2324100" cy="3292475"/>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a:xfrm>
            <a:off x="6877050" y="3703638"/>
            <a:ext cx="2324100" cy="462644"/>
          </a:xfrm>
        </p:spPr>
        <p:txBody>
          <a:bodyPr>
            <a:normAutofit/>
          </a:bodyPr>
          <a:lstStyle/>
          <a:p>
            <a:r>
              <a:rPr lang="en-US" sz="1800" dirty="0"/>
              <a:t>Complete</a:t>
            </a:r>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6712116" y="4078705"/>
            <a:ext cx="2547940" cy="1748823"/>
          </a:xfrm>
        </p:spPr>
        <p:txBody>
          <a:bodyPr>
            <a:noAutofit/>
          </a:bodyPr>
          <a:lstStyle/>
          <a:p>
            <a:r>
              <a:rPr lang="en-US" sz="1400" dirty="0"/>
              <a:t>Answers to all relevant questions on the form.</a:t>
            </a:r>
          </a:p>
          <a:p>
            <a:r>
              <a:rPr lang="en-US" sz="1400" dirty="0"/>
              <a:t>Sufficient information to apprise the board and assessor of the reasons for the appeal.</a:t>
            </a:r>
          </a:p>
          <a:p>
            <a:r>
              <a:rPr lang="en-US" sz="1400" dirty="0"/>
              <a:t>DOES NOT need ANY documentary evidence.</a:t>
            </a:r>
          </a:p>
          <a:p>
            <a:endParaRPr lang="en-US" sz="1400" dirty="0"/>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54" b="154"/>
          <a:stretch/>
        </p:blipFill>
        <p:spPr>
          <a:xfrm>
            <a:off x="9424988" y="411163"/>
            <a:ext cx="2324100" cy="3292475"/>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a:xfrm>
            <a:off x="9424989" y="3765464"/>
            <a:ext cx="2324100" cy="461962"/>
          </a:xfrm>
        </p:spPr>
        <p:txBody>
          <a:bodyPr>
            <a:noAutofit/>
          </a:bodyPr>
          <a:lstStyle/>
          <a:p>
            <a:r>
              <a:rPr lang="en-US" sz="1800" dirty="0"/>
              <a:t>We can’t tell</a:t>
            </a:r>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9424989" y="4311651"/>
            <a:ext cx="2324100" cy="1515878"/>
          </a:xfrm>
        </p:spPr>
        <p:txBody>
          <a:bodyPr/>
          <a:lstStyle/>
          <a:p>
            <a:r>
              <a:rPr lang="en-US" sz="1400" dirty="0"/>
              <a:t>Missing Agent Authorization, Notice of Personal Representative.</a:t>
            </a:r>
          </a:p>
          <a:p>
            <a:r>
              <a:rPr lang="en-US" sz="1400" dirty="0"/>
              <a:t>Assistance on Jurisdiction.</a:t>
            </a:r>
          </a:p>
          <a:p>
            <a:endParaRPr lang="en-US" dirty="0"/>
          </a:p>
        </p:txBody>
      </p:sp>
    </p:spTree>
    <p:extLst>
      <p:ext uri="{BB962C8B-B14F-4D97-AF65-F5344CB8AC3E}">
        <p14:creationId xmlns:p14="http://schemas.microsoft.com/office/powerpoint/2010/main" val="384096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body" sz="quarter" idx="14"/>
          </p:nvPr>
        </p:nvSpPr>
        <p:spPr/>
        <p:txBody>
          <a:bodyPr/>
          <a:lstStyle/>
          <a:p>
            <a:r>
              <a:rPr lang="en-US" dirty="0">
                <a:latin typeface="Aptos" panose="020B0004020202020204" pitchFamily="34" charset="0"/>
              </a:rPr>
              <a:t>Property Tax 101</a:t>
            </a:r>
          </a:p>
        </p:txBody>
      </p:sp>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p:txBody>
          <a:bodyPr>
            <a:normAutofit/>
          </a:bodyPr>
          <a:lstStyle/>
          <a:p>
            <a:r>
              <a:rPr lang="en-US" sz="2000" dirty="0">
                <a:latin typeface="Aptos" panose="020B0004020202020204" pitchFamily="34" charset="0"/>
              </a:rPr>
              <a:t>Assessed, Levied, &amp; Collected.</a:t>
            </a:r>
          </a:p>
        </p:txBody>
      </p:sp>
      <p:sp>
        <p:nvSpPr>
          <p:cNvPr id="6" name="Text Placeholder 5">
            <a:extLst>
              <a:ext uri="{FF2B5EF4-FFF2-40B4-BE49-F238E27FC236}">
                <a16:creationId xmlns:a16="http://schemas.microsoft.com/office/drawing/2014/main" id="{2745BA2D-DC96-B4CB-3BCF-95D78B3BCBE3}"/>
              </a:ext>
            </a:extLst>
          </p:cNvPr>
          <p:cNvSpPr>
            <a:spLocks noGrp="1"/>
          </p:cNvSpPr>
          <p:nvPr>
            <p:ph type="body" sz="quarter" idx="15"/>
          </p:nvPr>
        </p:nvSpPr>
        <p:spPr/>
        <p:txBody>
          <a:bodyPr>
            <a:normAutofit/>
          </a:bodyPr>
          <a:lstStyle/>
          <a:p>
            <a:r>
              <a:rPr kumimoji="0" lang="en-US" altLang="en-US" sz="2000" b="0" i="0" u="none" strike="noStrike" cap="none" normalizeH="0" baseline="0" dirty="0">
                <a:ln>
                  <a:noFill/>
                </a:ln>
                <a:solidFill>
                  <a:schemeClr val="tx1"/>
                </a:solidFill>
                <a:effectLst/>
                <a:latin typeface="Aptos" panose="020B0004020202020204" pitchFamily="34" charset="0"/>
              </a:rPr>
              <a:t>Overview of Washington’s property tax system</a:t>
            </a:r>
          </a:p>
          <a:p>
            <a:pPr lvl="1"/>
            <a:r>
              <a:rPr lang="en-US" altLang="en-US" sz="2000" dirty="0">
                <a:latin typeface="Aptos" panose="020B0004020202020204" pitchFamily="34" charset="0"/>
              </a:rPr>
              <a:t>Vocabulary</a:t>
            </a:r>
          </a:p>
          <a:p>
            <a:pPr lvl="1"/>
            <a:r>
              <a:rPr kumimoji="0" lang="en-US" altLang="en-US" sz="2000" b="0" i="0" u="none" strike="noStrike" cap="none" normalizeH="0" baseline="0" dirty="0">
                <a:ln>
                  <a:noFill/>
                </a:ln>
                <a:solidFill>
                  <a:schemeClr val="tx1"/>
                </a:solidFill>
                <a:effectLst/>
                <a:latin typeface="Aptos" panose="020B0004020202020204" pitchFamily="34" charset="0"/>
              </a:rPr>
              <a:t>Why it Matters?</a:t>
            </a:r>
          </a:p>
          <a:p>
            <a:r>
              <a:rPr lang="en-US" altLang="en-US" sz="2000" dirty="0">
                <a:latin typeface="Aptos" panose="020B0004020202020204" pitchFamily="34" charset="0"/>
              </a:rPr>
              <a:t>Key Concepts.</a:t>
            </a:r>
          </a:p>
          <a:p>
            <a:pPr lvl="1"/>
            <a:r>
              <a:rPr lang="en-US" altLang="en-US" sz="2000" dirty="0">
                <a:latin typeface="Aptos" panose="020B0004020202020204" pitchFamily="34" charset="0"/>
              </a:rPr>
              <a:t>Taxability, Uniformity, Valuation Dates.</a:t>
            </a:r>
          </a:p>
          <a:p>
            <a:r>
              <a:rPr lang="en-US" altLang="en-US" sz="2000" dirty="0">
                <a:latin typeface="Aptos" panose="020B0004020202020204" pitchFamily="34" charset="0"/>
              </a:rPr>
              <a:t>Roles and Responsibilities</a:t>
            </a:r>
          </a:p>
          <a:p>
            <a:pPr lvl="1"/>
            <a:r>
              <a:rPr lang="en-US" altLang="en-US" sz="2000" dirty="0">
                <a:latin typeface="Aptos" panose="020B0004020202020204" pitchFamily="34" charset="0"/>
              </a:rPr>
              <a:t>Who does what?</a:t>
            </a:r>
          </a:p>
          <a:p>
            <a:r>
              <a:rPr lang="en-US" altLang="en-US" sz="2000" dirty="0">
                <a:latin typeface="Aptos" panose="020B0004020202020204" pitchFamily="34" charset="0"/>
              </a:rPr>
              <a:t>When Does it Happen?</a:t>
            </a:r>
          </a:p>
          <a:p>
            <a:r>
              <a:rPr lang="en-US" sz="2000" b="0" i="0" dirty="0">
                <a:solidFill>
                  <a:srgbClr val="333333"/>
                </a:solidFill>
                <a:effectLst/>
                <a:latin typeface="+mj-lt"/>
              </a:rPr>
              <a:t> </a:t>
            </a:r>
            <a:r>
              <a:rPr lang="en-US" sz="2000" b="0" i="0" u="sng" dirty="0">
                <a:solidFill>
                  <a:srgbClr val="164A7C"/>
                </a:solidFill>
                <a:effectLst/>
                <a:latin typeface="+mj-lt"/>
                <a:hlinkClick r:id="rId3" tooltip="(opens in a new window)"/>
              </a:rPr>
              <a:t>Watch our Understanding Property Tax video</a:t>
            </a:r>
            <a:endParaRPr lang="en-US" sz="2000" dirty="0">
              <a:latin typeface="+mj-lt"/>
            </a:endParaRPr>
          </a:p>
          <a:p>
            <a:endParaRPr lang="en-US" sz="2000" dirty="0">
              <a:latin typeface="Aptos" panose="020B0004020202020204" pitchFamily="34" charset="0"/>
            </a:endParaRPr>
          </a:p>
        </p:txBody>
      </p:sp>
    </p:spTree>
    <p:extLst>
      <p:ext uri="{BB962C8B-B14F-4D97-AF65-F5344CB8AC3E}">
        <p14:creationId xmlns:p14="http://schemas.microsoft.com/office/powerpoint/2010/main" val="127086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11D21-7A9C-BBC7-9AC6-2B4F2678808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54883FC-1D0D-4665-EA39-E1DE73BB39ED}"/>
              </a:ext>
            </a:extLst>
          </p:cNvPr>
          <p:cNvSpPr>
            <a:spLocks noGrp="1"/>
          </p:cNvSpPr>
          <p:nvPr>
            <p:ph type="body" sz="quarter" idx="14"/>
          </p:nvPr>
        </p:nvSpPr>
        <p:spPr/>
        <p:txBody>
          <a:bodyPr/>
          <a:lstStyle/>
          <a:p>
            <a:r>
              <a:rPr lang="en-US" dirty="0"/>
              <a:t>Key Questions</a:t>
            </a:r>
          </a:p>
        </p:txBody>
      </p:sp>
      <p:sp>
        <p:nvSpPr>
          <p:cNvPr id="6" name="Text Placeholder 5">
            <a:extLst>
              <a:ext uri="{FF2B5EF4-FFF2-40B4-BE49-F238E27FC236}">
                <a16:creationId xmlns:a16="http://schemas.microsoft.com/office/drawing/2014/main" id="{20EC816B-645B-97B4-A624-A5CF045D8AE5}"/>
              </a:ext>
            </a:extLst>
          </p:cNvPr>
          <p:cNvSpPr>
            <a:spLocks noGrp="1"/>
          </p:cNvSpPr>
          <p:nvPr>
            <p:ph type="body" sz="quarter" idx="15"/>
          </p:nvPr>
        </p:nvSpPr>
        <p:spPr>
          <a:xfrm>
            <a:off x="4271211" y="1070810"/>
            <a:ext cx="7530981" cy="5137485"/>
          </a:xfrm>
        </p:spPr>
        <p:txBody>
          <a:bodyPr>
            <a:noAutofit/>
          </a:bodyPr>
          <a:lstStyle/>
          <a:p>
            <a:pPr marL="0" indent="0">
              <a:buNone/>
            </a:pPr>
            <a:r>
              <a:rPr lang="en-US" sz="1600" dirty="0"/>
              <a:t>What is being appealed?</a:t>
            </a:r>
          </a:p>
          <a:p>
            <a:pPr marL="0" indent="0">
              <a:buNone/>
            </a:pPr>
            <a:r>
              <a:rPr lang="en-US" sz="1600" dirty="0"/>
              <a:t>Is it timely?</a:t>
            </a:r>
          </a:p>
          <a:p>
            <a:pPr lvl="1"/>
            <a:r>
              <a:rPr lang="en-US" sz="1600" dirty="0"/>
              <a:t>Refer to WAC 458-14-056(2)(a–c)</a:t>
            </a:r>
          </a:p>
          <a:p>
            <a:pPr lvl="1"/>
            <a:r>
              <a:rPr lang="en-US" sz="1600" dirty="0"/>
              <a:t>Verify with Notice of Value (NOV) or similar document.</a:t>
            </a:r>
          </a:p>
          <a:p>
            <a:pPr marL="0" indent="0">
              <a:buNone/>
            </a:pPr>
            <a:r>
              <a:rPr lang="en-US" sz="1600" dirty="0"/>
              <a:t>Is it complete?</a:t>
            </a:r>
          </a:p>
          <a:p>
            <a:pPr lvl="1"/>
            <a:r>
              <a:rPr lang="en-US" sz="1600" dirty="0"/>
              <a:t>Use WAC 458-14-056 as a checklist for required information.</a:t>
            </a:r>
          </a:p>
          <a:p>
            <a:pPr lvl="1"/>
            <a:r>
              <a:rPr lang="en-US" sz="1600" dirty="0"/>
              <a:t>Is the reason for appeal something the Board can hear?</a:t>
            </a:r>
          </a:p>
          <a:p>
            <a:pPr>
              <a:buNone/>
            </a:pPr>
            <a:r>
              <a:rPr lang="en-US" sz="1600" b="1" dirty="0"/>
              <a:t>Reminders</a:t>
            </a:r>
          </a:p>
          <a:p>
            <a:pPr>
              <a:buFont typeface="Arial" panose="020B0604020202020204" pitchFamily="34" charset="0"/>
              <a:buChar char="•"/>
            </a:pPr>
            <a:r>
              <a:rPr lang="en-US" sz="1600" dirty="0"/>
              <a:t>If </a:t>
            </a:r>
            <a:r>
              <a:rPr lang="en-US" sz="1600" b="1" dirty="0"/>
              <a:t>untimely or incomplete</a:t>
            </a:r>
            <a:r>
              <a:rPr lang="en-US" sz="1600" dirty="0"/>
              <a:t>, taxpayers must be given a chance to correct the issue.</a:t>
            </a:r>
          </a:p>
          <a:p>
            <a:pPr>
              <a:buFont typeface="Arial" panose="020B0604020202020204" pitchFamily="34" charset="0"/>
              <a:buChar char="•"/>
            </a:pPr>
            <a:r>
              <a:rPr lang="en-US" sz="1600" dirty="0"/>
              <a:t>Sometimes, </a:t>
            </a:r>
            <a:r>
              <a:rPr lang="en-US" sz="1600" b="1" dirty="0"/>
              <a:t>incompleteness prevents verifying timeliness</a:t>
            </a:r>
            <a:r>
              <a:rPr lang="en-US" sz="1600" dirty="0"/>
              <a:t>.</a:t>
            </a:r>
          </a:p>
          <a:p>
            <a:pPr>
              <a:buFont typeface="Arial" panose="020B0604020202020204" pitchFamily="34" charset="0"/>
              <a:buChar char="•"/>
            </a:pPr>
            <a:r>
              <a:rPr lang="en-US" sz="1600" b="1" dirty="0"/>
              <a:t>Administrative efficiency</a:t>
            </a:r>
            <a:r>
              <a:rPr lang="en-US" sz="1600" dirty="0"/>
              <a:t> should not override </a:t>
            </a:r>
            <a:r>
              <a:rPr lang="en-US" sz="1600" b="1" dirty="0"/>
              <a:t>due process</a:t>
            </a:r>
            <a:r>
              <a:rPr lang="en-US" sz="1600" dirty="0"/>
              <a:t>.</a:t>
            </a:r>
          </a:p>
          <a:p>
            <a:pPr>
              <a:buFont typeface="Arial" panose="020B0604020202020204" pitchFamily="34" charset="0"/>
              <a:buChar char="•"/>
            </a:pPr>
            <a:r>
              <a:rPr lang="en-US" sz="1600" dirty="0"/>
              <a:t>When information is missing or incorrect:</a:t>
            </a:r>
          </a:p>
          <a:p>
            <a:pPr marL="742950" lvl="1" indent="-285750">
              <a:buFont typeface="Arial" panose="020B0604020202020204" pitchFamily="34" charset="0"/>
              <a:buChar char="•"/>
            </a:pPr>
            <a:r>
              <a:rPr lang="en-US" sz="1600" dirty="0"/>
              <a:t>Provide clear instructions for correction.</a:t>
            </a:r>
          </a:p>
          <a:p>
            <a:pPr marL="742950" lvl="1" indent="-285750">
              <a:buFont typeface="Arial" panose="020B0604020202020204" pitchFamily="34" charset="0"/>
              <a:buChar char="•"/>
            </a:pPr>
            <a:r>
              <a:rPr lang="en-US" sz="1600" dirty="0"/>
              <a:t>Include a clear deadline.</a:t>
            </a:r>
          </a:p>
          <a:p>
            <a:pPr marL="742950" lvl="1" indent="-285750">
              <a:buFont typeface="Arial" panose="020B0604020202020204" pitchFamily="34" charset="0"/>
              <a:buChar char="•"/>
            </a:pPr>
            <a:r>
              <a:rPr lang="en-US" sz="1600" dirty="0"/>
              <a:t>Must be in writing and retained for the file.</a:t>
            </a:r>
          </a:p>
          <a:p>
            <a:pPr>
              <a:buFont typeface="Arial" panose="020B0604020202020204" pitchFamily="34" charset="0"/>
              <a:buChar char="•"/>
            </a:pPr>
            <a:r>
              <a:rPr lang="en-US" sz="1600" b="1" dirty="0"/>
              <a:t>Base decisions on the facts provided</a:t>
            </a:r>
            <a:r>
              <a:rPr lang="en-US" sz="1600" dirty="0"/>
              <a:t>, not assumptions.</a:t>
            </a:r>
          </a:p>
        </p:txBody>
      </p:sp>
    </p:spTree>
    <p:extLst>
      <p:ext uri="{BB962C8B-B14F-4D97-AF65-F5344CB8AC3E}">
        <p14:creationId xmlns:p14="http://schemas.microsoft.com/office/powerpoint/2010/main" val="2800303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p:txBody>
          <a:bodyPr/>
          <a:lstStyle/>
          <a:p>
            <a:r>
              <a:rPr lang="en-US" dirty="0"/>
              <a:t>Scheduling &amp; Evidence</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a:xfrm>
            <a:off x="4832552" y="533400"/>
            <a:ext cx="6426200" cy="5232489"/>
          </a:xfrm>
        </p:spPr>
        <p:txBody>
          <a:bodyPr>
            <a:normAutofit/>
          </a:bodyPr>
          <a:lstStyle/>
          <a:p>
            <a:r>
              <a:rPr lang="en-US" sz="1800" dirty="0"/>
              <a:t>A timely hearing must be scheduled for all petitions which have not stipulated or withdrawn.</a:t>
            </a:r>
          </a:p>
          <a:p>
            <a:r>
              <a:rPr lang="en-US" sz="1800" dirty="0"/>
              <a:t>When scheduling or rescheduling: 22  is the “magic” number!</a:t>
            </a:r>
          </a:p>
          <a:p>
            <a:pPr lvl="1"/>
            <a:r>
              <a:rPr lang="en-US" sz="1800" dirty="0"/>
              <a:t>Parties may agree to less notice – in writing!</a:t>
            </a:r>
          </a:p>
          <a:p>
            <a:r>
              <a:rPr lang="en-US" sz="1800" dirty="0"/>
              <a:t>Evidence Exchange:</a:t>
            </a:r>
          </a:p>
          <a:p>
            <a:pPr lvl="1"/>
            <a:r>
              <a:rPr lang="en-US" sz="1800" dirty="0"/>
              <a:t>Parties each send evidence supporting their position to the other side AND the Board.</a:t>
            </a:r>
          </a:p>
          <a:p>
            <a:pPr lvl="1"/>
            <a:r>
              <a:rPr lang="en-US" sz="1800" dirty="0"/>
              <a:t>Deadline is 21 business days prior to hearing.</a:t>
            </a:r>
          </a:p>
          <a:p>
            <a:pPr lvl="1"/>
            <a:r>
              <a:rPr lang="en-US" sz="1800" dirty="0"/>
              <a:t>May be electronic or hardcopy – BOE preference.</a:t>
            </a:r>
          </a:p>
          <a:p>
            <a:r>
              <a:rPr lang="en-US" sz="1800" dirty="0"/>
              <a:t>Untimely Evidence or additional evidence at the hearing:</a:t>
            </a:r>
          </a:p>
          <a:p>
            <a:pPr lvl="1"/>
            <a:r>
              <a:rPr lang="en-US" sz="1800" dirty="0"/>
              <a:t>The opposing party may object, and the board makes a ruling to accept or deny the evidence.</a:t>
            </a:r>
          </a:p>
          <a:p>
            <a:pPr lvl="1"/>
            <a:r>
              <a:rPr lang="en-US" sz="1800" dirty="0"/>
              <a:t>If the additional evidence is allowed, it must be provided to the board and the opposing party, then the opposing party must be allowed time to rebut.</a:t>
            </a:r>
          </a:p>
          <a:p>
            <a:pPr marL="342900" lvl="1" indent="0">
              <a:buNone/>
            </a:pPr>
            <a:endParaRPr lang="en-US" dirty="0"/>
          </a:p>
        </p:txBody>
      </p:sp>
    </p:spTree>
    <p:extLst>
      <p:ext uri="{BB962C8B-B14F-4D97-AF65-F5344CB8AC3E}">
        <p14:creationId xmlns:p14="http://schemas.microsoft.com/office/powerpoint/2010/main" val="1388130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303213" y="187325"/>
            <a:ext cx="4468812" cy="1600200"/>
          </a:xfrm>
        </p:spPr>
        <p:txBody>
          <a:bodyPr/>
          <a:lstStyle/>
          <a:p>
            <a:r>
              <a:rPr lang="en-US" dirty="0"/>
              <a:t>Stipulation &amp; Withdrawal</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533400" y="2282589"/>
            <a:ext cx="4238625" cy="3578461"/>
          </a:xfrm>
        </p:spPr>
        <p:txBody>
          <a:bodyPr>
            <a:normAutofit lnSpcReduction="10000"/>
          </a:bodyPr>
          <a:lstStyle/>
          <a:p>
            <a:pPr marL="0" indent="0">
              <a:buNone/>
            </a:pPr>
            <a:r>
              <a:rPr lang="en-US" dirty="0"/>
              <a:t>When the parties reach an agreement, they can choose to stipulate IF;</a:t>
            </a:r>
          </a:p>
          <a:p>
            <a:r>
              <a:rPr lang="en-US" dirty="0"/>
              <a:t>The assessment roll has been certified,</a:t>
            </a:r>
          </a:p>
          <a:p>
            <a:r>
              <a:rPr lang="en-US" dirty="0"/>
              <a:t>The taxpayer has a timely filed petition,</a:t>
            </a:r>
          </a:p>
          <a:p>
            <a:r>
              <a:rPr lang="en-US" dirty="0"/>
              <a:t>There has not been a hearing, and</a:t>
            </a:r>
          </a:p>
          <a:p>
            <a:r>
              <a:rPr lang="en-US" dirty="0"/>
              <a:t>Both parties have signed the stipulation.</a:t>
            </a:r>
          </a:p>
          <a:p>
            <a:pPr marL="0" indent="0">
              <a:buNone/>
            </a:pPr>
            <a:endParaRPr lang="en-US" dirty="0"/>
          </a:p>
          <a:p>
            <a:pPr marL="0" indent="0">
              <a:buNone/>
            </a:pPr>
            <a:r>
              <a:rPr lang="en-US" dirty="0"/>
              <a:t>Taxpayers may withdraw their petition when:</a:t>
            </a:r>
          </a:p>
          <a:p>
            <a:r>
              <a:rPr lang="en-US" dirty="0"/>
              <a:t>The request is made in writing (email is acceptable),</a:t>
            </a:r>
          </a:p>
          <a:p>
            <a:r>
              <a:rPr lang="en-US" dirty="0"/>
              <a:t>The request is submitted no later than 2 days prior to a hearing, unless the board allows a later withdrawal.</a:t>
            </a:r>
          </a:p>
          <a:p>
            <a:pPr marL="0" indent="0">
              <a:buNone/>
            </a:pPr>
            <a:endParaRPr lang="en-US" dirty="0"/>
          </a:p>
        </p:txBody>
      </p:sp>
      <p:pic>
        <p:nvPicPr>
          <p:cNvPr id="11" name="Picture Placeholder 10" descr="Hand raising white flag">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590" r="12590"/>
          <a:stretch/>
        </p:blipFill>
        <p:spPr>
          <a:xfrm>
            <a:off x="5893806" y="987425"/>
            <a:ext cx="5461582" cy="4873625"/>
          </a:xfrm>
        </p:spPr>
      </p:pic>
    </p:spTree>
    <p:extLst>
      <p:ext uri="{BB962C8B-B14F-4D97-AF65-F5344CB8AC3E}">
        <p14:creationId xmlns:p14="http://schemas.microsoft.com/office/powerpoint/2010/main" val="1380446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DA725-3CDA-3B39-EC35-6C3F6151771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E578C12-AE63-348E-AC7C-200937DB50B1}"/>
              </a:ext>
            </a:extLst>
          </p:cNvPr>
          <p:cNvSpPr>
            <a:spLocks noGrp="1"/>
          </p:cNvSpPr>
          <p:nvPr>
            <p:ph type="title" idx="4294967295"/>
          </p:nvPr>
        </p:nvSpPr>
        <p:spPr>
          <a:xfrm rot="16200000">
            <a:off x="-1408552" y="3436738"/>
            <a:ext cx="3832622" cy="2762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spcBef>
                <a:spcPts val="750"/>
              </a:spcBef>
              <a:buClr>
                <a:srgbClr val="174A7C"/>
              </a:buClr>
              <a:defRPr/>
            </a:pPr>
            <a:r>
              <a:rPr lang="en-US" sz="2800" b="1" spc="225" dirty="0">
                <a:solidFill>
                  <a:srgbClr val="C9DFF6"/>
                </a:solidFill>
                <a:latin typeface="+mn-lt"/>
                <a:ea typeface="+mn-ea"/>
                <a:cs typeface="+mn-cs"/>
              </a:rPr>
              <a:t>Presumption of Correctness</a:t>
            </a:r>
          </a:p>
        </p:txBody>
      </p:sp>
      <p:sp>
        <p:nvSpPr>
          <p:cNvPr id="8" name="Text Placeholder 7">
            <a:extLst>
              <a:ext uri="{FF2B5EF4-FFF2-40B4-BE49-F238E27FC236}">
                <a16:creationId xmlns:a16="http://schemas.microsoft.com/office/drawing/2014/main" id="{44D11B99-C79C-22A6-4E60-9511E2AA930B}"/>
              </a:ext>
            </a:extLst>
          </p:cNvPr>
          <p:cNvSpPr>
            <a:spLocks noGrp="1"/>
          </p:cNvSpPr>
          <p:nvPr>
            <p:ph type="body" sz="quarter" idx="14"/>
          </p:nvPr>
        </p:nvSpPr>
        <p:spPr>
          <a:xfrm>
            <a:off x="6433570" y="1316830"/>
            <a:ext cx="4212502" cy="683419"/>
          </a:xfrm>
        </p:spPr>
        <p:txBody>
          <a:bodyPr>
            <a:normAutofit/>
          </a:bodyPr>
          <a:lstStyle/>
          <a:p>
            <a:r>
              <a:rPr lang="en-US" sz="3200" dirty="0"/>
              <a:t>The Burden of Proof</a:t>
            </a:r>
          </a:p>
        </p:txBody>
      </p:sp>
      <p:sp>
        <p:nvSpPr>
          <p:cNvPr id="9" name="Text Placeholder 8">
            <a:extLst>
              <a:ext uri="{FF2B5EF4-FFF2-40B4-BE49-F238E27FC236}">
                <a16:creationId xmlns:a16="http://schemas.microsoft.com/office/drawing/2014/main" id="{A1C54274-BE11-D49E-92AE-ED266DD7B953}"/>
              </a:ext>
            </a:extLst>
          </p:cNvPr>
          <p:cNvSpPr>
            <a:spLocks noGrp="1"/>
          </p:cNvSpPr>
          <p:nvPr>
            <p:ph type="body" sz="quarter" idx="15"/>
          </p:nvPr>
        </p:nvSpPr>
        <p:spPr>
          <a:xfrm>
            <a:off x="5544670" y="2189747"/>
            <a:ext cx="5990303" cy="4018547"/>
          </a:xfrm>
        </p:spPr>
        <p:txBody>
          <a:bodyPr>
            <a:noAutofit/>
          </a:bodyPr>
          <a:lstStyle/>
          <a:p>
            <a:pPr marL="0" indent="0">
              <a:buNone/>
            </a:pPr>
            <a:r>
              <a:rPr lang="en-US" sz="2000" dirty="0"/>
              <a:t>Clear, Cogent, &amp; Convincing: </a:t>
            </a:r>
          </a:p>
          <a:p>
            <a:r>
              <a:rPr lang="en-US" sz="2000" dirty="0"/>
              <a:t>All valuation appeals start at this standard.</a:t>
            </a:r>
          </a:p>
          <a:p>
            <a:r>
              <a:rPr lang="en-US" sz="2000" dirty="0"/>
              <a:t>May be overcome if evidence shows it is highly probable the assessed value is incorrect.</a:t>
            </a:r>
          </a:p>
          <a:p>
            <a:r>
              <a:rPr lang="en-US" sz="2000" dirty="0"/>
              <a:t>The facts are clear, positive, and unequivocal in their implication.</a:t>
            </a:r>
          </a:p>
          <a:p>
            <a:r>
              <a:rPr lang="en-US" sz="2000" dirty="0"/>
              <a:t>When taxpayers meet this burden, shifts to preponderance on those issues.</a:t>
            </a:r>
          </a:p>
          <a:p>
            <a:pPr marL="0" indent="0">
              <a:buNone/>
            </a:pPr>
            <a:r>
              <a:rPr lang="en-US" sz="2000" dirty="0"/>
              <a:t>Preponderance:</a:t>
            </a:r>
          </a:p>
          <a:p>
            <a:r>
              <a:rPr lang="en-US" sz="2000" dirty="0"/>
              <a:t>All non-valuation appeals start at this standard.</a:t>
            </a:r>
          </a:p>
          <a:p>
            <a:r>
              <a:rPr lang="en-US" sz="2000" dirty="0"/>
              <a:t>May be overcome by evidence showing the issue is more likely than not (50% + anything).</a:t>
            </a:r>
          </a:p>
        </p:txBody>
      </p:sp>
      <p:pic>
        <p:nvPicPr>
          <p:cNvPr id="7" name="Picture Placeholder 6">
            <a:extLst>
              <a:ext uri="{FF2B5EF4-FFF2-40B4-BE49-F238E27FC236}">
                <a16:creationId xmlns:a16="http://schemas.microsoft.com/office/drawing/2014/main" id="{46AAF4E0-6A40-C29A-4E93-4BAE5F958559}"/>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1293" r="31293"/>
          <a:stretch/>
        </p:blipFill>
        <p:spPr>
          <a:xfrm>
            <a:off x="1860442" y="104274"/>
            <a:ext cx="3349231" cy="6326950"/>
          </a:xfrm>
        </p:spPr>
      </p:pic>
      <p:sp>
        <p:nvSpPr>
          <p:cNvPr id="2" name="Text Box 1030">
            <a:extLst>
              <a:ext uri="{FF2B5EF4-FFF2-40B4-BE49-F238E27FC236}">
                <a16:creationId xmlns:a16="http://schemas.microsoft.com/office/drawing/2014/main" id="{1C481BE5-A1E4-00C9-0584-0522C05D2C7E}"/>
              </a:ext>
            </a:extLst>
          </p:cNvPr>
          <p:cNvSpPr txBox="1">
            <a:spLocks noChangeArrowheads="1"/>
          </p:cNvSpPr>
          <p:nvPr/>
        </p:nvSpPr>
        <p:spPr bwMode="auto">
          <a:xfrm>
            <a:off x="2210562" y="3929051"/>
            <a:ext cx="24423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defRPr/>
            </a:pPr>
            <a:r>
              <a:rPr lang="en-US" altLang="en-US" sz="2400" dirty="0">
                <a:solidFill>
                  <a:prstClr val="black"/>
                </a:solidFill>
                <a:latin typeface="Calibri" panose="020F0502020204030204"/>
              </a:rPr>
              <a:t>The original value is presumed to be </a:t>
            </a:r>
          </a:p>
          <a:p>
            <a:pPr algn="ctr" defTabSz="342900">
              <a:defRPr/>
            </a:pPr>
            <a:r>
              <a:rPr lang="en-US" altLang="en-US" sz="2400" dirty="0">
                <a:solidFill>
                  <a:prstClr val="black"/>
                </a:solidFill>
                <a:latin typeface="Calibri" panose="020F0502020204030204"/>
              </a:rPr>
              <a:t>correct. </a:t>
            </a:r>
          </a:p>
          <a:p>
            <a:pPr algn="ctr" defTabSz="342900">
              <a:defRPr/>
            </a:pPr>
            <a:r>
              <a:rPr lang="en-US" altLang="en-US" sz="2400" dirty="0">
                <a:solidFill>
                  <a:prstClr val="black"/>
                </a:solidFill>
                <a:latin typeface="Calibri" panose="020F0502020204030204"/>
              </a:rPr>
              <a:t>RCW </a:t>
            </a:r>
            <a:r>
              <a:rPr lang="en-US" altLang="en-US" sz="2400" dirty="0">
                <a:solidFill>
                  <a:prstClr val="black"/>
                </a:solidFill>
                <a:latin typeface="Calibri" panose="020F0502020204030204"/>
                <a:hlinkClick r:id="rId4"/>
              </a:rPr>
              <a:t>84.40.0301</a:t>
            </a:r>
            <a:endParaRPr lang="en-US" altLang="en-US" sz="2400" dirty="0">
              <a:solidFill>
                <a:prstClr val="black"/>
              </a:solidFill>
              <a:latin typeface="Calibri" panose="020F0502020204030204"/>
            </a:endParaRPr>
          </a:p>
          <a:p>
            <a:pPr algn="ctr" defTabSz="342900">
              <a:defRPr/>
            </a:pPr>
            <a:endParaRPr lang="en-US" altLang="en-US" sz="2400" dirty="0">
              <a:solidFill>
                <a:prstClr val="black"/>
              </a:solidFill>
              <a:latin typeface="Calibri" panose="020F0502020204030204"/>
            </a:endParaRPr>
          </a:p>
        </p:txBody>
      </p:sp>
    </p:spTree>
    <p:extLst>
      <p:ext uri="{BB962C8B-B14F-4D97-AF65-F5344CB8AC3E}">
        <p14:creationId xmlns:p14="http://schemas.microsoft.com/office/powerpoint/2010/main" val="3978854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81181-0C82-4370-8135-D967C7CCE72A}"/>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ED8580B-D19C-9250-6DB3-4B8EB6345558}"/>
              </a:ext>
            </a:extLst>
          </p:cNvPr>
          <p:cNvSpPr>
            <a:spLocks noGrp="1"/>
          </p:cNvSpPr>
          <p:nvPr>
            <p:ph type="body" sz="quarter" idx="15"/>
          </p:nvPr>
        </p:nvSpPr>
        <p:spPr>
          <a:xfrm>
            <a:off x="5544670" y="520700"/>
            <a:ext cx="5990303" cy="5687595"/>
          </a:xfrm>
        </p:spPr>
        <p:txBody>
          <a:bodyPr>
            <a:noAutofit/>
          </a:bodyPr>
          <a:lstStyle/>
          <a:p>
            <a:pPr marL="0" indent="0">
              <a:buNone/>
            </a:pPr>
            <a:r>
              <a:rPr lang="en-US" sz="1800" dirty="0"/>
              <a:t>Oath of Truthfulness: </a:t>
            </a:r>
            <a:r>
              <a:rPr lang="en-US" altLang="en-US" sz="1800" dirty="0">
                <a:ea typeface="+mj-ea"/>
                <a:cs typeface="+mj-cs"/>
              </a:rPr>
              <a:t>“Do each of you who will be testifying today affirm that the testimony you will give will be the truth?”</a:t>
            </a:r>
          </a:p>
          <a:p>
            <a:pPr marL="0" indent="0">
              <a:buNone/>
            </a:pPr>
            <a:r>
              <a:rPr lang="en-US" altLang="en-US" sz="1800" dirty="0">
                <a:ea typeface="+mj-ea"/>
                <a:cs typeface="+mj-cs"/>
              </a:rPr>
              <a:t>Opening remarks:</a:t>
            </a:r>
          </a:p>
          <a:p>
            <a:pPr lvl="2"/>
            <a:r>
              <a:rPr lang="en-US" altLang="en-US" sz="1800" dirty="0">
                <a:ea typeface="+mj-ea"/>
                <a:cs typeface="+mj-cs"/>
              </a:rPr>
              <a:t>Introductions of the Board members, taxpayer, and assessor or the assessor’s representative.</a:t>
            </a:r>
          </a:p>
          <a:p>
            <a:pPr lvl="2"/>
            <a:r>
              <a:rPr lang="en-US" altLang="en-US" sz="1800" dirty="0">
                <a:ea typeface="+mj-ea"/>
                <a:cs typeface="+mj-cs"/>
              </a:rPr>
              <a:t>Then cover the separation of the board &amp; assessor’s office</a:t>
            </a:r>
          </a:p>
          <a:p>
            <a:pPr lvl="2"/>
            <a:r>
              <a:rPr lang="en-US" altLang="en-US" sz="1800" dirty="0">
                <a:ea typeface="+mj-ea"/>
                <a:cs typeface="+mj-cs"/>
              </a:rPr>
              <a:t>The board’s duty/authority</a:t>
            </a:r>
          </a:p>
          <a:p>
            <a:pPr lvl="2"/>
            <a:r>
              <a:rPr lang="en-US" altLang="en-US" sz="1800" dirty="0">
                <a:ea typeface="+mj-ea"/>
                <a:cs typeface="+mj-cs"/>
              </a:rPr>
              <a:t>The presumption of correctness</a:t>
            </a:r>
          </a:p>
          <a:p>
            <a:pPr lvl="2"/>
            <a:r>
              <a:rPr lang="en-US" altLang="en-US" sz="1800" dirty="0">
                <a:ea typeface="+mj-ea"/>
                <a:cs typeface="+mj-cs"/>
              </a:rPr>
              <a:t>What is considered proper evidence</a:t>
            </a:r>
          </a:p>
          <a:p>
            <a:pPr lvl="2"/>
            <a:r>
              <a:rPr lang="en-US" altLang="en-US" sz="1800" dirty="0">
                <a:ea typeface="+mj-ea"/>
                <a:cs typeface="+mj-cs"/>
              </a:rPr>
              <a:t>Inform parties of testimony time limits</a:t>
            </a:r>
          </a:p>
          <a:p>
            <a:pPr lvl="2"/>
            <a:r>
              <a:rPr lang="en-US" altLang="en-US" sz="1800" dirty="0">
                <a:ea typeface="+mj-ea"/>
                <a:cs typeface="+mj-cs"/>
              </a:rPr>
              <a:t>The board’s decision-making procedures</a:t>
            </a:r>
          </a:p>
          <a:p>
            <a:pPr lvl="2"/>
            <a:r>
              <a:rPr lang="en-US" altLang="en-US" sz="1800" dirty="0">
                <a:ea typeface="+mj-ea"/>
                <a:cs typeface="+mj-cs"/>
              </a:rPr>
              <a:t>Appeal rights (to BTA)</a:t>
            </a:r>
          </a:p>
          <a:p>
            <a:pPr marL="0" indent="0">
              <a:buNone/>
            </a:pPr>
            <a:r>
              <a:rPr lang="en-US" sz="1800" dirty="0"/>
              <a:t>All hearings are open to the public.</a:t>
            </a:r>
          </a:p>
          <a:p>
            <a:pPr marL="0" indent="0">
              <a:buNone/>
            </a:pPr>
            <a:r>
              <a:rPr lang="en-US" sz="1800" dirty="0"/>
              <a:t>Clerks must attend and record all hearings.</a:t>
            </a:r>
          </a:p>
          <a:p>
            <a:pPr marL="0" indent="0">
              <a:buNone/>
            </a:pPr>
            <a:r>
              <a:rPr lang="en-US" sz="1800" dirty="0"/>
              <a:t>Chair controls the hearing and ensures fairness of process.</a:t>
            </a:r>
          </a:p>
          <a:p>
            <a:pPr lvl="2"/>
            <a:endParaRPr lang="en-US" altLang="en-US" sz="1800" dirty="0">
              <a:latin typeface="+mj-lt"/>
              <a:ea typeface="+mj-ea"/>
              <a:cs typeface="+mj-cs"/>
            </a:endParaRPr>
          </a:p>
        </p:txBody>
      </p:sp>
      <p:pic>
        <p:nvPicPr>
          <p:cNvPr id="7" name="Picture Placeholder 6">
            <a:extLst>
              <a:ext uri="{FF2B5EF4-FFF2-40B4-BE49-F238E27FC236}">
                <a16:creationId xmlns:a16="http://schemas.microsoft.com/office/drawing/2014/main" id="{3221316D-1984-8AF1-C3F1-A03341A6A0B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0224" r="20224"/>
          <a:stretch/>
        </p:blipFill>
        <p:spPr>
          <a:xfrm>
            <a:off x="1835042" y="411376"/>
            <a:ext cx="3349231" cy="6326950"/>
          </a:xfrm>
        </p:spPr>
      </p:pic>
      <p:sp>
        <p:nvSpPr>
          <p:cNvPr id="4" name="Text Placeholder 9">
            <a:extLst>
              <a:ext uri="{FF2B5EF4-FFF2-40B4-BE49-F238E27FC236}">
                <a16:creationId xmlns:a16="http://schemas.microsoft.com/office/drawing/2014/main" id="{B302E83D-1A0E-C90B-DFB6-262373B86CFF}"/>
              </a:ext>
            </a:extLst>
          </p:cNvPr>
          <p:cNvSpPr txBox="1">
            <a:spLocks/>
          </p:cNvSpPr>
          <p:nvPr/>
        </p:nvSpPr>
        <p:spPr>
          <a:xfrm rot="16200000">
            <a:off x="-1136294" y="3436739"/>
            <a:ext cx="3832622" cy="2762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rgbClr val="174A7C"/>
                </a:solidFill>
                <a:latin typeface="+mj-lt"/>
                <a:ea typeface="+mj-ea"/>
                <a:cs typeface="+mj-cs"/>
              </a:defRPr>
            </a:lvl1pPr>
          </a:lstStyle>
          <a:p>
            <a:pPr algn="ctr">
              <a:spcBef>
                <a:spcPts val="750"/>
              </a:spcBef>
              <a:buClr>
                <a:srgbClr val="174A7C"/>
              </a:buClr>
              <a:defRPr/>
            </a:pPr>
            <a:r>
              <a:rPr lang="en-US" sz="2800" b="1" spc="225" dirty="0">
                <a:solidFill>
                  <a:srgbClr val="C9DFF6"/>
                </a:solidFill>
                <a:latin typeface="+mn-lt"/>
                <a:ea typeface="+mn-ea"/>
                <a:cs typeface="+mn-cs"/>
              </a:rPr>
              <a:t>Hearings</a:t>
            </a:r>
          </a:p>
        </p:txBody>
      </p:sp>
    </p:spTree>
    <p:extLst>
      <p:ext uri="{BB962C8B-B14F-4D97-AF65-F5344CB8AC3E}">
        <p14:creationId xmlns:p14="http://schemas.microsoft.com/office/powerpoint/2010/main" val="1446137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482600" y="457200"/>
            <a:ext cx="3949700" cy="1600200"/>
          </a:xfrm>
        </p:spPr>
        <p:txBody>
          <a:bodyPr/>
          <a:lstStyle/>
          <a:p>
            <a:r>
              <a:rPr lang="en-US" dirty="0"/>
              <a:t>Evaluating Testimony &amp; Evidence</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228600" y="2209800"/>
            <a:ext cx="4813300" cy="4000500"/>
          </a:xfrm>
        </p:spPr>
        <p:txBody>
          <a:bodyPr>
            <a:noAutofit/>
          </a:bodyPr>
          <a:lstStyle/>
          <a:p>
            <a:pPr marL="0" indent="0">
              <a:buNone/>
            </a:pPr>
            <a:r>
              <a:rPr lang="en-US" sz="1800" dirty="0"/>
              <a:t>Is it relevant?</a:t>
            </a:r>
          </a:p>
          <a:p>
            <a:r>
              <a:rPr lang="en-US" sz="1800" dirty="0"/>
              <a:t>Does the information relate directly to the value of the property?</a:t>
            </a:r>
          </a:p>
          <a:p>
            <a:r>
              <a:rPr lang="en-US" sz="1800" dirty="0"/>
              <a:t>Does it make a fact more or less likely to be true?</a:t>
            </a:r>
          </a:p>
          <a:p>
            <a:r>
              <a:rPr lang="en-US" sz="1800" dirty="0"/>
              <a:t>Is it credible?</a:t>
            </a:r>
          </a:p>
          <a:p>
            <a:r>
              <a:rPr lang="en-US" sz="1800" dirty="0"/>
              <a:t>Is the source trustworthy and knowledgeable?</a:t>
            </a:r>
          </a:p>
          <a:p>
            <a:r>
              <a:rPr lang="en-US" sz="1800" dirty="0"/>
              <a:t>Does the testimony align with the supporting evidence?</a:t>
            </a:r>
          </a:p>
          <a:p>
            <a:pPr marL="0" indent="0">
              <a:buNone/>
            </a:pPr>
            <a:r>
              <a:rPr lang="en-US" sz="1800" dirty="0"/>
              <a:t>Is it sufficient?</a:t>
            </a:r>
          </a:p>
          <a:p>
            <a:r>
              <a:rPr lang="en-US" sz="1800" dirty="0"/>
              <a:t>Has enough evidence been presented to overcome the presumption that the assessor's valuation is correct?</a:t>
            </a:r>
          </a:p>
        </p:txBody>
      </p:sp>
      <p:pic>
        <p:nvPicPr>
          <p:cNvPr id="2" name="Online Media 1" title="Distinguishing Fact and Opinion">
            <a:hlinkClick r:id="" action="ppaction://media"/>
            <a:extLst>
              <a:ext uri="{FF2B5EF4-FFF2-40B4-BE49-F238E27FC236}">
                <a16:creationId xmlns:a16="http://schemas.microsoft.com/office/drawing/2014/main" id="{4B45092D-5DD3-E813-AAC5-84EB94DCD88C}"/>
              </a:ext>
            </a:extLst>
          </p:cNvPr>
          <p:cNvPicPr>
            <a:picLocks noRot="1" noChangeAspect="1"/>
          </p:cNvPicPr>
          <p:nvPr>
            <a:videoFile r:link="rId1"/>
          </p:nvPr>
        </p:nvPicPr>
        <p:blipFill>
          <a:blip r:embed="rId4"/>
          <a:stretch>
            <a:fillRect/>
          </a:stretch>
        </p:blipFill>
        <p:spPr>
          <a:xfrm>
            <a:off x="5651500" y="317500"/>
            <a:ext cx="6311900" cy="5778500"/>
          </a:xfrm>
          <a:prstGeom prst="rect">
            <a:avLst/>
          </a:prstGeom>
        </p:spPr>
      </p:pic>
    </p:spTree>
    <p:extLst>
      <p:ext uri="{BB962C8B-B14F-4D97-AF65-F5344CB8AC3E}">
        <p14:creationId xmlns:p14="http://schemas.microsoft.com/office/powerpoint/2010/main" val="320425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dirty="0"/>
              <a:t>Board Reviews</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lstStyle/>
          <a:p>
            <a:r>
              <a:rPr lang="en-US" dirty="0"/>
              <a:t>How to Prepare!</a:t>
            </a:r>
          </a:p>
          <a:p>
            <a:r>
              <a:rPr lang="en-US" dirty="0"/>
              <a:t>Communicating with your members.</a:t>
            </a:r>
          </a:p>
          <a:p>
            <a:r>
              <a:rPr lang="en-US" dirty="0"/>
              <a:t>Standards and Expectations.</a:t>
            </a:r>
          </a:p>
          <a:p>
            <a:pPr marL="0" indent="0">
              <a:buNone/>
            </a:pPr>
            <a:endParaRPr lang="en-US" dirty="0"/>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719" r="12719"/>
          <a:stretch/>
        </p:blipFill>
        <p:spPr>
          <a:xfrm>
            <a:off x="5690355" y="462918"/>
            <a:ext cx="6058263" cy="5406071"/>
          </a:xfrm>
        </p:spPr>
      </p:pic>
    </p:spTree>
    <p:extLst>
      <p:ext uri="{BB962C8B-B14F-4D97-AF65-F5344CB8AC3E}">
        <p14:creationId xmlns:p14="http://schemas.microsoft.com/office/powerpoint/2010/main" val="4059599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484-80B6-2CD1-BA07-06B2CE282AD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DA224A8-DD42-B870-6273-47FA4AFF5E0A}"/>
              </a:ext>
            </a:extLst>
          </p:cNvPr>
          <p:cNvSpPr>
            <a:spLocks noGrp="1"/>
          </p:cNvSpPr>
          <p:nvPr>
            <p:ph type="title" idx="4294967295"/>
          </p:nvPr>
        </p:nvSpPr>
        <p:spPr>
          <a:xfrm>
            <a:off x="610395" y="1924050"/>
            <a:ext cx="2491979" cy="30099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1" forceAA="0" compatLnSpc="1">
            <a:prstTxWarp prst="textNoShape">
              <a:avLst/>
            </a:prstTxWarp>
            <a:normAutofit/>
          </a:bodyPr>
          <a:lstStyle/>
          <a:p>
            <a:pPr algn="ctr">
              <a:spcBef>
                <a:spcPts val="750"/>
              </a:spcBef>
              <a:buClr>
                <a:srgbClr val="174A7C"/>
              </a:buClr>
              <a:defRPr/>
            </a:pPr>
            <a:r>
              <a:rPr lang="en-US" sz="3150" dirty="0">
                <a:solidFill>
                  <a:schemeClr val="bg1"/>
                </a:solidFill>
                <a:ea typeface="+mn-ea"/>
                <a:cs typeface="+mn-cs"/>
              </a:rPr>
              <a:t>Clerk</a:t>
            </a:r>
          </a:p>
        </p:txBody>
      </p:sp>
      <p:sp>
        <p:nvSpPr>
          <p:cNvPr id="7" name="Text Placeholder 6">
            <a:extLst>
              <a:ext uri="{FF2B5EF4-FFF2-40B4-BE49-F238E27FC236}">
                <a16:creationId xmlns:a16="http://schemas.microsoft.com/office/drawing/2014/main" id="{EEA67726-A4E2-9954-1447-0988B5F33E1D}"/>
              </a:ext>
            </a:extLst>
          </p:cNvPr>
          <p:cNvSpPr>
            <a:spLocks noGrp="1"/>
          </p:cNvSpPr>
          <p:nvPr>
            <p:ph type="body" sz="quarter" idx="16"/>
          </p:nvPr>
        </p:nvSpPr>
        <p:spPr>
          <a:xfrm>
            <a:off x="4940300" y="914400"/>
            <a:ext cx="4819650" cy="276900"/>
          </a:xfrm>
        </p:spPr>
        <p:txBody>
          <a:bodyPr>
            <a:noAutofit/>
          </a:bodyPr>
          <a:lstStyle/>
          <a:p>
            <a:r>
              <a:rPr lang="en-US" sz="3200" dirty="0">
                <a:latin typeface="Aptos" panose="020B0004020202020204" pitchFamily="34" charset="0"/>
              </a:rPr>
              <a:t>Administrative &amp; Procedural Support</a:t>
            </a:r>
          </a:p>
        </p:txBody>
      </p:sp>
      <p:sp>
        <p:nvSpPr>
          <p:cNvPr id="2" name="Rectangle 5">
            <a:extLst>
              <a:ext uri="{FF2B5EF4-FFF2-40B4-BE49-F238E27FC236}">
                <a16:creationId xmlns:a16="http://schemas.microsoft.com/office/drawing/2014/main" id="{CE78AB52-0F7F-D85D-E7E5-07206C8037FB}"/>
              </a:ext>
            </a:extLst>
          </p:cNvPr>
          <p:cNvSpPr>
            <a:spLocks noChangeArrowheads="1"/>
          </p:cNvSpPr>
          <p:nvPr/>
        </p:nvSpPr>
        <p:spPr bwMode="auto">
          <a:xfrm>
            <a:off x="4521200" y="2042833"/>
            <a:ext cx="6845300" cy="411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257175" indent="-257175" defTabSz="685800">
              <a:lnSpc>
                <a:spcPct val="90000"/>
              </a:lnSpc>
              <a:spcBef>
                <a:spcPts val="750"/>
              </a:spcBef>
              <a:buClr>
                <a:srgbClr val="FAB932"/>
              </a:buClr>
              <a:buFont typeface="Arial" panose="020B0604020202020204" pitchFamily="34" charset="0"/>
              <a:buChar char="•"/>
              <a:defRPr/>
            </a:pPr>
            <a:r>
              <a:rPr lang="en-US" sz="2400" dirty="0"/>
              <a:t>Receive and Review Appeals</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400" dirty="0">
                <a:solidFill>
                  <a:srgbClr val="2D3338"/>
                </a:solidFill>
              </a:rPr>
              <a:t>Schedule Hearings</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400" dirty="0">
                <a:solidFill>
                  <a:srgbClr val="2D3338"/>
                </a:solidFill>
              </a:rPr>
              <a:t>Support During Hearings</a:t>
            </a:r>
          </a:p>
          <a:p>
            <a:pPr marL="257175" indent="-257175" defTabSz="685800">
              <a:lnSpc>
                <a:spcPct val="90000"/>
              </a:lnSpc>
              <a:spcBef>
                <a:spcPts val="750"/>
              </a:spcBef>
              <a:buClr>
                <a:srgbClr val="FAB932"/>
              </a:buClr>
              <a:buFont typeface="Arial" panose="020B0604020202020204" pitchFamily="34" charset="0"/>
              <a:buChar char="•"/>
              <a:defRPr/>
            </a:pPr>
            <a:r>
              <a:rPr lang="en-US" sz="2400" dirty="0"/>
              <a:t>Record Decisions and Notify Parties</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400" dirty="0">
                <a:solidFill>
                  <a:srgbClr val="2D3338"/>
                </a:solidFill>
              </a:rPr>
              <a:t>Ensuring legal compliance by parties and Boards.</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400" dirty="0">
                <a:latin typeface="Arial" panose="020B0604020202020204" pitchFamily="34" charset="0"/>
              </a:rPr>
              <a:t>Acts as a </a:t>
            </a:r>
            <a:r>
              <a:rPr lang="en-US" altLang="en-US" sz="2400" b="1" dirty="0">
                <a:latin typeface="Arial" panose="020B0604020202020204" pitchFamily="34" charset="0"/>
              </a:rPr>
              <a:t>neutral liaison</a:t>
            </a:r>
            <a:r>
              <a:rPr lang="en-US" altLang="en-US" sz="2400" dirty="0">
                <a:latin typeface="Arial" panose="020B0604020202020204" pitchFamily="34" charset="0"/>
              </a:rPr>
              <a:t> between the public, the Board, and the assessor’s office.</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400" dirty="0">
                <a:latin typeface="Arial" panose="020B0604020202020204" pitchFamily="34" charset="0"/>
              </a:rPr>
              <a:t>Provides general guidance (not advice) to appellants about the process.</a:t>
            </a:r>
          </a:p>
          <a:p>
            <a:pPr marL="257175" indent="-257175" defTabSz="685800">
              <a:lnSpc>
                <a:spcPct val="90000"/>
              </a:lnSpc>
              <a:spcBef>
                <a:spcPts val="750"/>
              </a:spcBef>
              <a:buClr>
                <a:srgbClr val="FAB932"/>
              </a:buClr>
              <a:buFont typeface="Arial" panose="020B0604020202020204" pitchFamily="34" charset="0"/>
              <a:buChar char="•"/>
              <a:defRPr/>
            </a:pPr>
            <a:r>
              <a:rPr lang="en-US" altLang="en-US" sz="2400" dirty="0">
                <a:solidFill>
                  <a:srgbClr val="2D3338"/>
                </a:solidFill>
              </a:rPr>
              <a:t>Maintains records.</a:t>
            </a:r>
          </a:p>
        </p:txBody>
      </p:sp>
    </p:spTree>
    <p:extLst>
      <p:ext uri="{BB962C8B-B14F-4D97-AF65-F5344CB8AC3E}">
        <p14:creationId xmlns:p14="http://schemas.microsoft.com/office/powerpoint/2010/main" val="1613274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F2DC-8FA1-7AF8-155B-2F7D67943453}"/>
              </a:ext>
            </a:extLst>
          </p:cNvPr>
          <p:cNvSpPr>
            <a:spLocks noGrp="1"/>
          </p:cNvSpPr>
          <p:nvPr>
            <p:ph type="title"/>
          </p:nvPr>
        </p:nvSpPr>
        <p:spPr/>
        <p:txBody>
          <a:bodyPr/>
          <a:lstStyle/>
          <a:p>
            <a:r>
              <a:rPr lang="en-US" dirty="0"/>
              <a:t>Help is here!</a:t>
            </a:r>
          </a:p>
        </p:txBody>
      </p:sp>
      <p:sp>
        <p:nvSpPr>
          <p:cNvPr id="3" name="Text Placeholder 2">
            <a:extLst>
              <a:ext uri="{FF2B5EF4-FFF2-40B4-BE49-F238E27FC236}">
                <a16:creationId xmlns:a16="http://schemas.microsoft.com/office/drawing/2014/main" id="{06D5870E-DE63-2822-4130-32CF2761F70E}"/>
              </a:ext>
            </a:extLst>
          </p:cNvPr>
          <p:cNvSpPr>
            <a:spLocks noGrp="1"/>
          </p:cNvSpPr>
          <p:nvPr>
            <p:ph type="body" idx="1"/>
          </p:nvPr>
        </p:nvSpPr>
        <p:spPr/>
        <p:txBody>
          <a:bodyPr>
            <a:noAutofit/>
          </a:bodyPr>
          <a:lstStyle/>
          <a:p>
            <a:r>
              <a:rPr lang="en-US" sz="2400" dirty="0"/>
              <a:t>Forms and Publications</a:t>
            </a:r>
          </a:p>
        </p:txBody>
      </p:sp>
      <p:sp>
        <p:nvSpPr>
          <p:cNvPr id="4" name="Content Placeholder 3">
            <a:extLst>
              <a:ext uri="{FF2B5EF4-FFF2-40B4-BE49-F238E27FC236}">
                <a16:creationId xmlns:a16="http://schemas.microsoft.com/office/drawing/2014/main" id="{0FB1E69E-1EDF-09D7-BF77-53FCEB90DE77}"/>
              </a:ext>
            </a:extLst>
          </p:cNvPr>
          <p:cNvSpPr>
            <a:spLocks noGrp="1"/>
          </p:cNvSpPr>
          <p:nvPr>
            <p:ph sz="half" idx="2"/>
          </p:nvPr>
        </p:nvSpPr>
        <p:spPr/>
        <p:txBody>
          <a:bodyPr>
            <a:noAutofit/>
          </a:bodyPr>
          <a:lstStyle/>
          <a:p>
            <a:r>
              <a:rPr lang="en-US" sz="1800" dirty="0"/>
              <a:t>Available in:</a:t>
            </a:r>
          </a:p>
          <a:p>
            <a:pPr lvl="1"/>
            <a:r>
              <a:rPr lang="en-US" sz="1800" dirty="0"/>
              <a:t>Spanish</a:t>
            </a:r>
          </a:p>
          <a:p>
            <a:pPr lvl="1"/>
            <a:r>
              <a:rPr lang="en-US" sz="1800" dirty="0"/>
              <a:t>Russian</a:t>
            </a:r>
          </a:p>
          <a:p>
            <a:pPr lvl="1"/>
            <a:r>
              <a:rPr lang="en-US" sz="1800" dirty="0"/>
              <a:t>Korean</a:t>
            </a:r>
          </a:p>
          <a:p>
            <a:pPr lvl="1"/>
            <a:r>
              <a:rPr lang="en-US" sz="1800" dirty="0"/>
              <a:t>Vietnamese</a:t>
            </a:r>
          </a:p>
          <a:p>
            <a:pPr lvl="1"/>
            <a:r>
              <a:rPr lang="en-US" sz="1800" dirty="0"/>
              <a:t>Chinese</a:t>
            </a:r>
          </a:p>
          <a:p>
            <a:r>
              <a:rPr lang="en-US" sz="1800" dirty="0"/>
              <a:t>Publications on:</a:t>
            </a:r>
          </a:p>
          <a:p>
            <a:pPr lvl="1"/>
            <a:r>
              <a:rPr lang="en-US" sz="1800" dirty="0"/>
              <a:t>Appeals</a:t>
            </a:r>
          </a:p>
          <a:p>
            <a:pPr lvl="1"/>
            <a:r>
              <a:rPr lang="en-US" sz="1800" dirty="0"/>
              <a:t>Current Use</a:t>
            </a:r>
          </a:p>
          <a:p>
            <a:pPr lvl="1"/>
            <a:r>
              <a:rPr lang="en-US" sz="1800" dirty="0"/>
              <a:t>Exemptions</a:t>
            </a:r>
          </a:p>
          <a:p>
            <a:pPr lvl="1"/>
            <a:r>
              <a:rPr lang="en-US" sz="1800" dirty="0"/>
              <a:t>Levies</a:t>
            </a:r>
          </a:p>
          <a:p>
            <a:pPr lvl="1"/>
            <a:r>
              <a:rPr lang="en-US" sz="1800" dirty="0"/>
              <a:t>Refunds</a:t>
            </a:r>
          </a:p>
          <a:p>
            <a:r>
              <a:rPr lang="en-US" sz="1800" dirty="0">
                <a:hlinkClick r:id="rId3"/>
              </a:rPr>
              <a:t>Property Tax Forms</a:t>
            </a:r>
            <a:endParaRPr lang="en-US" sz="1800" dirty="0"/>
          </a:p>
        </p:txBody>
      </p:sp>
      <p:sp>
        <p:nvSpPr>
          <p:cNvPr id="5" name="Text Placeholder 4">
            <a:extLst>
              <a:ext uri="{FF2B5EF4-FFF2-40B4-BE49-F238E27FC236}">
                <a16:creationId xmlns:a16="http://schemas.microsoft.com/office/drawing/2014/main" id="{B4BC14D6-E60A-7CE9-0874-74990A0E75AB}"/>
              </a:ext>
            </a:extLst>
          </p:cNvPr>
          <p:cNvSpPr>
            <a:spLocks noGrp="1"/>
          </p:cNvSpPr>
          <p:nvPr>
            <p:ph type="body" sz="quarter" idx="13"/>
          </p:nvPr>
        </p:nvSpPr>
        <p:spPr/>
        <p:txBody>
          <a:bodyPr>
            <a:noAutofit/>
          </a:bodyPr>
          <a:lstStyle/>
          <a:p>
            <a:r>
              <a:rPr lang="en-US" sz="2400" dirty="0"/>
              <a:t>To Share with others:</a:t>
            </a:r>
          </a:p>
        </p:txBody>
      </p:sp>
      <p:sp>
        <p:nvSpPr>
          <p:cNvPr id="6" name="Content Placeholder 5">
            <a:extLst>
              <a:ext uri="{FF2B5EF4-FFF2-40B4-BE49-F238E27FC236}">
                <a16:creationId xmlns:a16="http://schemas.microsoft.com/office/drawing/2014/main" id="{FBA4ABA5-DF35-F957-FD15-0B3699649A92}"/>
              </a:ext>
            </a:extLst>
          </p:cNvPr>
          <p:cNvSpPr>
            <a:spLocks noGrp="1"/>
          </p:cNvSpPr>
          <p:nvPr>
            <p:ph sz="quarter" idx="14"/>
          </p:nvPr>
        </p:nvSpPr>
        <p:spPr/>
        <p:txBody>
          <a:bodyPr>
            <a:normAutofit/>
          </a:bodyPr>
          <a:lstStyle/>
          <a:p>
            <a:r>
              <a:rPr lang="en-US" sz="2000" b="0" i="0" dirty="0">
                <a:solidFill>
                  <a:srgbClr val="333333"/>
                </a:solidFill>
                <a:effectLst/>
                <a:latin typeface="Open Sans" panose="020B0606030504020204" pitchFamily="34" charset="0"/>
              </a:rPr>
              <a:t>Property tax is the oldest tax levied in the state of Washington, and it’s also one of the more difficult to understand. Property taxes are essential for funding local services such as fire protection, libraries, parks and recreation, and public schools. </a:t>
            </a:r>
            <a:r>
              <a:rPr lang="en-US" sz="2000" b="0" i="0" u="none" strike="noStrike" dirty="0">
                <a:solidFill>
                  <a:srgbClr val="0067C4"/>
                </a:solidFill>
                <a:effectLst/>
                <a:latin typeface="Open Sans" panose="020B0606030504020204" pitchFamily="34" charset="0"/>
                <a:hlinkClick r:id="rId4" tooltip="(opens in a new window)"/>
              </a:rPr>
              <a:t>Watch our Understanding Property Tax video</a:t>
            </a:r>
            <a:r>
              <a:rPr lang="en-US" sz="2000" b="0" i="0" dirty="0">
                <a:solidFill>
                  <a:srgbClr val="333333"/>
                </a:solidFill>
                <a:effectLst/>
                <a:latin typeface="Open Sans" panose="020B0606030504020204" pitchFamily="34" charset="0"/>
              </a:rPr>
              <a:t>(opens in a new window) and learn the basics of property tax.</a:t>
            </a:r>
            <a:endParaRPr lang="en-US" sz="2000" dirty="0"/>
          </a:p>
        </p:txBody>
      </p:sp>
    </p:spTree>
    <p:extLst>
      <p:ext uri="{BB962C8B-B14F-4D97-AF65-F5344CB8AC3E}">
        <p14:creationId xmlns:p14="http://schemas.microsoft.com/office/powerpoint/2010/main" val="2221928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a:xfrm>
            <a:off x="701243" y="222827"/>
            <a:ext cx="3932237" cy="671945"/>
          </a:xfrm>
        </p:spPr>
        <p:txBody>
          <a:bodyPr/>
          <a:lstStyle/>
          <a:p>
            <a:r>
              <a:rPr lang="en-US" dirty="0"/>
              <a:t>2025 Reviews	</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a:xfrm>
            <a:off x="812079" y="1015910"/>
            <a:ext cx="3932237" cy="3578461"/>
          </a:xfrm>
        </p:spPr>
        <p:txBody>
          <a:bodyPr>
            <a:noAutofit/>
          </a:bodyPr>
          <a:lstStyle/>
          <a:p>
            <a:r>
              <a:rPr lang="en-US" sz="2400" dirty="0"/>
              <a:t>Snohomish </a:t>
            </a:r>
          </a:p>
          <a:p>
            <a:r>
              <a:rPr lang="en-US" sz="2400" dirty="0"/>
              <a:t>Thurston</a:t>
            </a:r>
          </a:p>
          <a:p>
            <a:r>
              <a:rPr lang="en-US" sz="2400" dirty="0"/>
              <a:t>Follow-ups in progress:</a:t>
            </a:r>
          </a:p>
          <a:p>
            <a:pPr marL="714375" lvl="2" indent="-285750">
              <a:buFont typeface="Arial" panose="020B0604020202020204" pitchFamily="34" charset="0"/>
              <a:buChar char="•"/>
            </a:pPr>
            <a:r>
              <a:rPr lang="en-US" sz="2400" dirty="0">
                <a:solidFill>
                  <a:schemeClr val="bg1"/>
                </a:solidFill>
              </a:rPr>
              <a:t>Adams</a:t>
            </a:r>
          </a:p>
          <a:p>
            <a:pPr marL="714375" lvl="2" indent="-285750">
              <a:buFont typeface="Arial" panose="020B0604020202020204" pitchFamily="34" charset="0"/>
              <a:buChar char="•"/>
            </a:pPr>
            <a:r>
              <a:rPr lang="en-US" sz="2400" dirty="0">
                <a:solidFill>
                  <a:schemeClr val="bg1"/>
                </a:solidFill>
              </a:rPr>
              <a:t>Asotin</a:t>
            </a:r>
          </a:p>
          <a:p>
            <a:pPr marL="714375" lvl="2" indent="-285750">
              <a:buFont typeface="Arial" panose="020B0604020202020204" pitchFamily="34" charset="0"/>
              <a:buChar char="•"/>
            </a:pPr>
            <a:r>
              <a:rPr lang="en-US" sz="2400" dirty="0">
                <a:solidFill>
                  <a:schemeClr val="bg1"/>
                </a:solidFill>
              </a:rPr>
              <a:t>Ferry</a:t>
            </a:r>
          </a:p>
          <a:p>
            <a:pPr marL="714375" lvl="2" indent="-285750">
              <a:buFont typeface="Arial" panose="020B0604020202020204" pitchFamily="34" charset="0"/>
              <a:buChar char="•"/>
            </a:pPr>
            <a:r>
              <a:rPr lang="en-US" sz="2400" dirty="0">
                <a:solidFill>
                  <a:schemeClr val="bg1"/>
                </a:solidFill>
              </a:rPr>
              <a:t>Franklin</a:t>
            </a:r>
          </a:p>
          <a:p>
            <a:pPr marL="714375" lvl="2" indent="-285750">
              <a:buFont typeface="Arial" panose="020B0604020202020204" pitchFamily="34" charset="0"/>
              <a:buChar char="•"/>
            </a:pPr>
            <a:r>
              <a:rPr lang="en-US" sz="2400" dirty="0">
                <a:solidFill>
                  <a:schemeClr val="bg1"/>
                </a:solidFill>
              </a:rPr>
              <a:t>Island</a:t>
            </a:r>
          </a:p>
          <a:p>
            <a:pPr marL="714375" lvl="2" indent="-285750">
              <a:buFont typeface="Arial" panose="020B0604020202020204" pitchFamily="34" charset="0"/>
              <a:buChar char="•"/>
            </a:pPr>
            <a:r>
              <a:rPr lang="en-US" sz="2400" dirty="0">
                <a:solidFill>
                  <a:schemeClr val="bg1"/>
                </a:solidFill>
              </a:rPr>
              <a:t>King</a:t>
            </a:r>
          </a:p>
          <a:p>
            <a:pPr marL="714375" lvl="2" indent="-285750">
              <a:buFont typeface="Arial" panose="020B0604020202020204" pitchFamily="34" charset="0"/>
              <a:buChar char="•"/>
            </a:pPr>
            <a:r>
              <a:rPr lang="en-US" sz="2400" dirty="0">
                <a:solidFill>
                  <a:schemeClr val="bg1"/>
                </a:solidFill>
              </a:rPr>
              <a:t>Kitsap</a:t>
            </a:r>
          </a:p>
          <a:p>
            <a:pPr marL="714375" lvl="2" indent="-285750">
              <a:buFont typeface="Arial" panose="020B0604020202020204" pitchFamily="34" charset="0"/>
              <a:buChar char="•"/>
            </a:pPr>
            <a:r>
              <a:rPr lang="en-US" sz="2400" dirty="0">
                <a:solidFill>
                  <a:schemeClr val="bg1"/>
                </a:solidFill>
              </a:rPr>
              <a:t>Lincoln</a:t>
            </a:r>
          </a:p>
          <a:p>
            <a:pPr marL="714375" lvl="2" indent="-285750">
              <a:buFont typeface="Arial" panose="020B0604020202020204" pitchFamily="34" charset="0"/>
              <a:buChar char="•"/>
            </a:pPr>
            <a:r>
              <a:rPr lang="en-US" sz="2400" dirty="0">
                <a:solidFill>
                  <a:schemeClr val="bg1"/>
                </a:solidFill>
              </a:rPr>
              <a:t>Okanogan</a:t>
            </a:r>
          </a:p>
          <a:p>
            <a:pPr marL="714375" lvl="2" indent="-285750">
              <a:buFont typeface="Arial" panose="020B0604020202020204" pitchFamily="34" charset="0"/>
              <a:buChar char="•"/>
            </a:pPr>
            <a:r>
              <a:rPr lang="en-US" sz="2400" dirty="0">
                <a:solidFill>
                  <a:schemeClr val="bg1"/>
                </a:solidFill>
              </a:rPr>
              <a:t>Skamania</a:t>
            </a:r>
          </a:p>
          <a:p>
            <a:pPr marL="714375" lvl="2" indent="-285750">
              <a:buFont typeface="Arial" panose="020B0604020202020204" pitchFamily="34" charset="0"/>
              <a:buChar char="•"/>
            </a:pPr>
            <a:r>
              <a:rPr lang="en-US" sz="2400" dirty="0">
                <a:solidFill>
                  <a:schemeClr val="bg1"/>
                </a:solidFill>
              </a:rPr>
              <a:t>Walla Walla </a:t>
            </a:r>
          </a:p>
          <a:p>
            <a:pPr marL="714375" lvl="2" indent="-285750">
              <a:buFont typeface="Arial" panose="020B0604020202020204" pitchFamily="34" charset="0"/>
              <a:buChar char="•"/>
            </a:pPr>
            <a:r>
              <a:rPr lang="en-US" sz="2400" dirty="0">
                <a:solidFill>
                  <a:schemeClr val="bg1"/>
                </a:solidFill>
              </a:rPr>
              <a:t>Whatcom</a:t>
            </a:r>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5357" b="5357"/>
          <a:stretch/>
        </p:blipFill>
        <p:spPr>
          <a:xfrm>
            <a:off x="5854700" y="558800"/>
            <a:ext cx="5982075" cy="5642141"/>
          </a:xfrm>
        </p:spPr>
      </p:pic>
    </p:spTree>
    <p:extLst>
      <p:ext uri="{BB962C8B-B14F-4D97-AF65-F5344CB8AC3E}">
        <p14:creationId xmlns:p14="http://schemas.microsoft.com/office/powerpoint/2010/main" val="101956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p:txBody>
          <a:bodyPr/>
          <a:lstStyle/>
          <a:p>
            <a:r>
              <a:rPr lang="en-US" dirty="0"/>
              <a:t>Basic Vocabulary</a:t>
            </a:r>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6"/>
          </p:nvPr>
        </p:nvSpPr>
        <p:spPr>
          <a:xfrm>
            <a:off x="4832552" y="320726"/>
            <a:ext cx="6426200" cy="369200"/>
          </a:xfrm>
        </p:spPr>
        <p:txBody>
          <a:bodyPr/>
          <a:lstStyle/>
          <a:p>
            <a:r>
              <a:rPr lang="en-US" dirty="0"/>
              <a:t>Essentials for understanding appeals</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a:xfrm>
            <a:off x="4832552" y="1034718"/>
            <a:ext cx="6814016" cy="5269830"/>
          </a:xfrm>
        </p:spPr>
        <p:txBody>
          <a:bodyPr>
            <a:noAutofit/>
          </a:bodyPr>
          <a:lstStyle/>
          <a:p>
            <a:r>
              <a:rPr lang="en-US" i="1" dirty="0">
                <a:latin typeface="+mj-lt"/>
              </a:rPr>
              <a:t>Arm’s Length Transaction</a:t>
            </a:r>
            <a:r>
              <a:rPr lang="en-US" dirty="0">
                <a:latin typeface="+mj-lt"/>
              </a:rPr>
              <a:t>: A sale made freely without pressure or special reasons, where the buyer and seller act independently without any personal or financial ties influencing the deal.</a:t>
            </a:r>
          </a:p>
          <a:p>
            <a:r>
              <a:rPr lang="en-US" i="1" dirty="0">
                <a:latin typeface="+mj-lt"/>
              </a:rPr>
              <a:t>Assessment Year</a:t>
            </a:r>
            <a:r>
              <a:rPr lang="en-US" dirty="0">
                <a:latin typeface="+mj-lt"/>
              </a:rPr>
              <a:t>: The calendar year during which a property’s value is determined.</a:t>
            </a:r>
          </a:p>
          <a:p>
            <a:r>
              <a:rPr lang="en-US" i="1" dirty="0">
                <a:latin typeface="+mj-lt"/>
              </a:rPr>
              <a:t>Fair Market Value (FMV)</a:t>
            </a:r>
            <a:r>
              <a:rPr lang="en-US" dirty="0">
                <a:latin typeface="+mj-lt"/>
              </a:rPr>
              <a:t>: The price a property would likely sell for in an open, competitive market, representing its true worth.</a:t>
            </a:r>
          </a:p>
          <a:p>
            <a:r>
              <a:rPr lang="en-US" i="1" dirty="0">
                <a:latin typeface="+mj-lt"/>
              </a:rPr>
              <a:t>Market</a:t>
            </a:r>
            <a:r>
              <a:rPr lang="en-US" dirty="0">
                <a:latin typeface="+mj-lt"/>
              </a:rPr>
              <a:t>: A group of properties for sale in a specific area that share similar features.</a:t>
            </a:r>
          </a:p>
          <a:p>
            <a:r>
              <a:rPr lang="en-US" i="1" dirty="0">
                <a:latin typeface="+mj-lt"/>
              </a:rPr>
              <a:t>May</a:t>
            </a:r>
            <a:r>
              <a:rPr lang="en-US" dirty="0">
                <a:latin typeface="+mj-lt"/>
              </a:rPr>
              <a:t>: Indicates something is optional or allowed, but not required.</a:t>
            </a:r>
          </a:p>
          <a:p>
            <a:r>
              <a:rPr lang="en-US" i="1" dirty="0">
                <a:latin typeface="+mj-lt"/>
              </a:rPr>
              <a:t>Shall</a:t>
            </a:r>
            <a:r>
              <a:rPr lang="en-US" dirty="0">
                <a:latin typeface="+mj-lt"/>
              </a:rPr>
              <a:t>: Indicates a legal requirement; something that must be done.</a:t>
            </a:r>
          </a:p>
          <a:p>
            <a:r>
              <a:rPr lang="en-US" i="1" dirty="0">
                <a:latin typeface="+mj-lt"/>
              </a:rPr>
              <a:t>Petitioner</a:t>
            </a:r>
            <a:r>
              <a:rPr lang="en-US" dirty="0">
                <a:latin typeface="+mj-lt"/>
              </a:rPr>
              <a:t>: A property owner who requests a review or appeal of their property’s assessed value. Also called an “appellant.”</a:t>
            </a:r>
          </a:p>
        </p:txBody>
      </p:sp>
    </p:spTree>
    <p:extLst>
      <p:ext uri="{BB962C8B-B14F-4D97-AF65-F5344CB8AC3E}">
        <p14:creationId xmlns:p14="http://schemas.microsoft.com/office/powerpoint/2010/main" val="2183916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73D669-F73A-A482-EB1E-EFE56A0D1A34}"/>
              </a:ext>
            </a:extLst>
          </p:cNvPr>
          <p:cNvSpPr>
            <a:spLocks noGrp="1"/>
          </p:cNvSpPr>
          <p:nvPr>
            <p:ph type="title"/>
          </p:nvPr>
        </p:nvSpPr>
        <p:spPr/>
        <p:txBody>
          <a:bodyPr/>
          <a:lstStyle/>
          <a:p>
            <a:r>
              <a:rPr lang="en-US" dirty="0"/>
              <a:t>Common Issues</a:t>
            </a:r>
          </a:p>
        </p:txBody>
      </p:sp>
      <p:sp>
        <p:nvSpPr>
          <p:cNvPr id="10" name="Text Placeholder 9">
            <a:extLst>
              <a:ext uri="{FF2B5EF4-FFF2-40B4-BE49-F238E27FC236}">
                <a16:creationId xmlns:a16="http://schemas.microsoft.com/office/drawing/2014/main" id="{08B41D8E-AF15-3600-34D6-7E066C06DE67}"/>
              </a:ext>
            </a:extLst>
          </p:cNvPr>
          <p:cNvSpPr>
            <a:spLocks noGrp="1"/>
          </p:cNvSpPr>
          <p:nvPr>
            <p:ph type="body" idx="1"/>
          </p:nvPr>
        </p:nvSpPr>
        <p:spPr/>
        <p:txBody>
          <a:bodyPr>
            <a:noAutofit/>
          </a:bodyPr>
          <a:lstStyle/>
          <a:p>
            <a:r>
              <a:rPr lang="en-US" sz="2000" dirty="0"/>
              <a:t>Incomplete Documentation</a:t>
            </a:r>
          </a:p>
        </p:txBody>
      </p:sp>
      <p:sp>
        <p:nvSpPr>
          <p:cNvPr id="11" name="Content Placeholder 10">
            <a:extLst>
              <a:ext uri="{FF2B5EF4-FFF2-40B4-BE49-F238E27FC236}">
                <a16:creationId xmlns:a16="http://schemas.microsoft.com/office/drawing/2014/main" id="{80701164-52D0-EBBF-43E9-7FABECA84F33}"/>
              </a:ext>
            </a:extLst>
          </p:cNvPr>
          <p:cNvSpPr>
            <a:spLocks noGrp="1"/>
          </p:cNvSpPr>
          <p:nvPr>
            <p:ph sz="half" idx="2"/>
          </p:nvPr>
        </p:nvSpPr>
        <p:spPr/>
        <p:txBody>
          <a:bodyPr>
            <a:normAutofit/>
          </a:bodyPr>
          <a:lstStyle/>
          <a:p>
            <a:r>
              <a:rPr lang="en-US" sz="1800" dirty="0"/>
              <a:t>Petition file did not include a value notice or other determination (RCW 84.40.038 and WAC 458-14-056)</a:t>
            </a:r>
          </a:p>
          <a:p>
            <a:r>
              <a:rPr lang="en-US" sz="1800" dirty="0"/>
              <a:t>Record of hearing not completed and published (WAC 458-14-095(5).</a:t>
            </a:r>
          </a:p>
          <a:p>
            <a:r>
              <a:rPr lang="en-US" sz="1800" dirty="0"/>
              <a:t>Accepted appeals without appropriate documentation or reasons.</a:t>
            </a:r>
          </a:p>
          <a:p>
            <a:endParaRPr lang="en-US" sz="1800" dirty="0"/>
          </a:p>
        </p:txBody>
      </p:sp>
      <p:sp>
        <p:nvSpPr>
          <p:cNvPr id="12" name="Text Placeholder 11">
            <a:extLst>
              <a:ext uri="{FF2B5EF4-FFF2-40B4-BE49-F238E27FC236}">
                <a16:creationId xmlns:a16="http://schemas.microsoft.com/office/drawing/2014/main" id="{E6CD87DC-7057-74AA-179D-D1266395615B}"/>
              </a:ext>
            </a:extLst>
          </p:cNvPr>
          <p:cNvSpPr>
            <a:spLocks noGrp="1"/>
          </p:cNvSpPr>
          <p:nvPr>
            <p:ph type="body" sz="quarter" idx="3"/>
          </p:nvPr>
        </p:nvSpPr>
        <p:spPr/>
        <p:txBody>
          <a:bodyPr/>
          <a:lstStyle/>
          <a:p>
            <a:r>
              <a:rPr lang="en-US" sz="2000" dirty="0"/>
              <a:t>Untimely Actions</a:t>
            </a:r>
          </a:p>
        </p:txBody>
      </p:sp>
      <p:sp>
        <p:nvSpPr>
          <p:cNvPr id="13" name="Content Placeholder 12">
            <a:extLst>
              <a:ext uri="{FF2B5EF4-FFF2-40B4-BE49-F238E27FC236}">
                <a16:creationId xmlns:a16="http://schemas.microsoft.com/office/drawing/2014/main" id="{FAD49F9A-9A2B-8C48-D0A8-F8E88887F21C}"/>
              </a:ext>
            </a:extLst>
          </p:cNvPr>
          <p:cNvSpPr>
            <a:spLocks noGrp="1"/>
          </p:cNvSpPr>
          <p:nvPr>
            <p:ph sz="quarter" idx="4"/>
          </p:nvPr>
        </p:nvSpPr>
        <p:spPr/>
        <p:txBody>
          <a:bodyPr>
            <a:normAutofit/>
          </a:bodyPr>
          <a:lstStyle/>
          <a:p>
            <a:r>
              <a:rPr lang="en-US" sz="1800" dirty="0"/>
              <a:t>Did not request to reconvene after the regular 28-day session.</a:t>
            </a:r>
          </a:p>
          <a:p>
            <a:r>
              <a:rPr lang="en-US" sz="1800" dirty="0"/>
              <a:t>Began regular 28-day session at the incorrect time.</a:t>
            </a:r>
          </a:p>
          <a:p>
            <a:r>
              <a:rPr lang="en-US" sz="1800" dirty="0"/>
              <a:t>Denied good cause or reconvene inappropriately.</a:t>
            </a:r>
          </a:p>
        </p:txBody>
      </p:sp>
      <p:sp>
        <p:nvSpPr>
          <p:cNvPr id="14" name="Text Placeholder 13">
            <a:extLst>
              <a:ext uri="{FF2B5EF4-FFF2-40B4-BE49-F238E27FC236}">
                <a16:creationId xmlns:a16="http://schemas.microsoft.com/office/drawing/2014/main" id="{12B22D18-19B0-24A9-B137-C57484CD653B}"/>
              </a:ext>
            </a:extLst>
          </p:cNvPr>
          <p:cNvSpPr>
            <a:spLocks noGrp="1"/>
          </p:cNvSpPr>
          <p:nvPr>
            <p:ph type="body" sz="quarter" idx="13"/>
          </p:nvPr>
        </p:nvSpPr>
        <p:spPr/>
        <p:txBody>
          <a:bodyPr>
            <a:normAutofit/>
          </a:bodyPr>
          <a:lstStyle/>
          <a:p>
            <a:r>
              <a:rPr lang="en-US" sz="2000" dirty="0"/>
              <a:t>Administrative</a:t>
            </a:r>
          </a:p>
        </p:txBody>
      </p:sp>
      <p:sp>
        <p:nvSpPr>
          <p:cNvPr id="15" name="Content Placeholder 14">
            <a:extLst>
              <a:ext uri="{FF2B5EF4-FFF2-40B4-BE49-F238E27FC236}">
                <a16:creationId xmlns:a16="http://schemas.microsoft.com/office/drawing/2014/main" id="{BDFE3A5A-E05F-4B10-76CA-B2130A31053A}"/>
              </a:ext>
            </a:extLst>
          </p:cNvPr>
          <p:cNvSpPr>
            <a:spLocks noGrp="1"/>
          </p:cNvSpPr>
          <p:nvPr>
            <p:ph sz="quarter" idx="14"/>
          </p:nvPr>
        </p:nvSpPr>
        <p:spPr/>
        <p:txBody>
          <a:bodyPr>
            <a:normAutofit/>
          </a:bodyPr>
          <a:lstStyle/>
          <a:p>
            <a:r>
              <a:rPr lang="en-US" sz="1800" dirty="0"/>
              <a:t>Clerk did not attend hearings (RCW 84.48.028).</a:t>
            </a:r>
          </a:p>
          <a:p>
            <a:r>
              <a:rPr lang="en-US" sz="1800" dirty="0"/>
              <a:t>Meeting dates not published (WAC 458-14-056).</a:t>
            </a:r>
          </a:p>
          <a:p>
            <a:r>
              <a:rPr lang="en-US" sz="1800" dirty="0"/>
              <a:t>BOE website inaccurate or out of date.</a:t>
            </a:r>
          </a:p>
          <a:p>
            <a:endParaRPr lang="en-US" sz="1800" dirty="0"/>
          </a:p>
          <a:p>
            <a:endParaRPr lang="en-US" sz="1800" dirty="0"/>
          </a:p>
          <a:p>
            <a:endParaRPr lang="en-US" sz="1800" dirty="0"/>
          </a:p>
        </p:txBody>
      </p:sp>
    </p:spTree>
    <p:extLst>
      <p:ext uri="{BB962C8B-B14F-4D97-AF65-F5344CB8AC3E}">
        <p14:creationId xmlns:p14="http://schemas.microsoft.com/office/powerpoint/2010/main" val="2110846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5380" y="742950"/>
            <a:ext cx="8445222" cy="2748954"/>
          </a:xfrm>
        </p:spPr>
        <p:txBody>
          <a:bodyPr>
            <a:normAutofit fontScale="90000"/>
          </a:bodyPr>
          <a:lstStyle/>
          <a:p>
            <a:pPr algn="l"/>
            <a:br>
              <a:rPr lang="en-US" dirty="0"/>
            </a:br>
            <a:br>
              <a:rPr lang="en-US" dirty="0"/>
            </a:br>
            <a:br>
              <a:rPr lang="en-US" dirty="0"/>
            </a:br>
            <a:br>
              <a:rPr lang="en-US" dirty="0">
                <a:solidFill>
                  <a:schemeClr val="accent6">
                    <a:lumMod val="50000"/>
                  </a:schemeClr>
                </a:solidFill>
              </a:rPr>
            </a:br>
            <a:br>
              <a:rPr lang="en-US" dirty="0">
                <a:solidFill>
                  <a:schemeClr val="accent6">
                    <a:lumMod val="50000"/>
                  </a:schemeClr>
                </a:solidFill>
              </a:rPr>
            </a:br>
            <a:r>
              <a:rPr lang="en-US" dirty="0">
                <a:solidFill>
                  <a:schemeClr val="accent6">
                    <a:lumMod val="50000"/>
                  </a:schemeClr>
                </a:solidFill>
              </a:rPr>
              <a:t>Laws, Standards, </a:t>
            </a:r>
            <a:br>
              <a:rPr lang="en-US" dirty="0">
                <a:solidFill>
                  <a:schemeClr val="accent6">
                    <a:lumMod val="50000"/>
                  </a:schemeClr>
                </a:solidFill>
              </a:rPr>
            </a:br>
            <a:r>
              <a:rPr lang="en-US" dirty="0">
                <a:solidFill>
                  <a:schemeClr val="accent6">
                    <a:lumMod val="50000"/>
                  </a:schemeClr>
                </a:solidFill>
              </a:rPr>
              <a:t>and Ethics </a:t>
            </a:r>
            <a:br>
              <a:rPr lang="en-US" dirty="0">
                <a:solidFill>
                  <a:schemeClr val="accent6">
                    <a:lumMod val="50000"/>
                  </a:schemeClr>
                </a:solidFill>
              </a:rPr>
            </a:br>
            <a:r>
              <a:rPr lang="en-US" dirty="0">
                <a:solidFill>
                  <a:schemeClr val="accent6">
                    <a:lumMod val="50000"/>
                  </a:schemeClr>
                </a:solidFill>
              </a:rPr>
              <a:t>for BOE Members </a:t>
            </a:r>
          </a:p>
        </p:txBody>
      </p:sp>
      <p:sp>
        <p:nvSpPr>
          <p:cNvPr id="3" name="Subtitle 2"/>
          <p:cNvSpPr>
            <a:spLocks noGrp="1"/>
          </p:cNvSpPr>
          <p:nvPr>
            <p:ph type="subTitle" idx="1"/>
          </p:nvPr>
        </p:nvSpPr>
        <p:spPr>
          <a:xfrm>
            <a:off x="881022" y="1099107"/>
            <a:ext cx="8715262" cy="1655762"/>
          </a:xfrm>
        </p:spPr>
        <p:txBody>
          <a:bodyPr/>
          <a:lstStyle/>
          <a:p>
            <a:pPr>
              <a:spcBef>
                <a:spcPts val="0"/>
              </a:spcBef>
            </a:pPr>
            <a:r>
              <a:rPr lang="en-US" dirty="0"/>
              <a:t>Callie Barrett</a:t>
            </a:r>
          </a:p>
          <a:p>
            <a:pPr>
              <a:spcBef>
                <a:spcPts val="0"/>
              </a:spcBef>
            </a:pPr>
            <a:r>
              <a:rPr lang="en-US" dirty="0"/>
              <a:t>Andrew Krawczyk</a:t>
            </a:r>
          </a:p>
          <a:p>
            <a:r>
              <a:rPr lang="en-US" i="1" dirty="0"/>
              <a:t>Assistant Attorneys General</a:t>
            </a:r>
            <a:br>
              <a:rPr lang="en-US" i="1" dirty="0"/>
            </a:br>
            <a:r>
              <a:rPr lang="en-US" i="1" dirty="0"/>
              <a:t>Revenue and Finance Division</a:t>
            </a:r>
          </a:p>
        </p:txBody>
      </p:sp>
      <p:sp>
        <p:nvSpPr>
          <p:cNvPr id="4" name="TextBox 3"/>
          <p:cNvSpPr txBox="1"/>
          <p:nvPr/>
        </p:nvSpPr>
        <p:spPr>
          <a:xfrm>
            <a:off x="600076" y="4031347"/>
            <a:ext cx="818798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A3522"/>
                </a:solidFill>
                <a:effectLst/>
                <a:uLnTx/>
                <a:uFillTx/>
                <a:latin typeface="Trebuchet MS" panose="020B0603020202020204"/>
                <a:cs typeface="Arial"/>
              </a:rPr>
              <a:t>Disclaimers: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A3522"/>
                </a:solidFill>
                <a:effectLst/>
                <a:uLnTx/>
                <a:uFillTx/>
                <a:latin typeface="Trebuchet MS" panose="020B0603020202020204"/>
                <a:cs typeface="Arial"/>
              </a:rPr>
              <a:t>The opinions expressed at or through this presentation are our own.  They are not the official position of the Department of Revenue or the Washington State Attorney General’s Office.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A3522"/>
              </a:solidFill>
              <a:effectLst/>
              <a:uLnTx/>
              <a:uFillTx/>
              <a:latin typeface="Trebuchet MS" panose="020B0603020202020204"/>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A3522"/>
                </a:solidFill>
                <a:effectLst/>
                <a:uLnTx/>
                <a:uFillTx/>
                <a:latin typeface="Trebuchet MS" panose="020B0603020202020204"/>
                <a:cs typeface="Arial"/>
              </a:rPr>
              <a:t>We are not providing legal advice.  This presentation is intended for educational purposes only.  It does not replace independent professional judgment or advice from your county prosecuting attorney.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A3522"/>
              </a:solidFill>
              <a:effectLst/>
              <a:uLnTx/>
              <a:uFillTx/>
              <a:latin typeface="Trebuchet MS" panose="020B0603020202020204"/>
              <a:cs typeface="Arial"/>
            </a:endParaRPr>
          </a:p>
        </p:txBody>
      </p:sp>
    </p:spTree>
    <p:extLst>
      <p:ext uri="{BB962C8B-B14F-4D97-AF65-F5344CB8AC3E}">
        <p14:creationId xmlns:p14="http://schemas.microsoft.com/office/powerpoint/2010/main" val="164234726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normAutofit/>
          </a:bodyPr>
          <a:lstStyle/>
          <a:p>
            <a:r>
              <a:rPr lang="en-US" dirty="0"/>
              <a:t>Agenda</a:t>
            </a:r>
            <a:r>
              <a:rPr lang="en-US" dirty="0">
                <a:cs typeface="Calibri Light"/>
              </a:rPr>
              <a:t> </a:t>
            </a:r>
            <a:endParaRPr lang="en-US"/>
          </a:p>
        </p:txBody>
      </p:sp>
      <p:graphicFrame>
        <p:nvGraphicFramePr>
          <p:cNvPr id="5" name="Content Placeholder 2">
            <a:extLst>
              <a:ext uri="{FF2B5EF4-FFF2-40B4-BE49-F238E27FC236}">
                <a16:creationId xmlns:a16="http://schemas.microsoft.com/office/drawing/2014/main" id="{4081588B-106F-C381-EF2C-FA0AA22167FD}"/>
              </a:ext>
            </a:extLst>
          </p:cNvPr>
          <p:cNvGraphicFramePr>
            <a:graphicFrameLocks noGrp="1"/>
          </p:cNvGraphicFramePr>
          <p:nvPr>
            <p:ph idx="1"/>
          </p:nvPr>
        </p:nvGraphicFramePr>
        <p:xfrm>
          <a:off x="817418" y="1944161"/>
          <a:ext cx="8557636" cy="3369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57242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6" y="341358"/>
            <a:ext cx="5593292" cy="2726510"/>
          </a:xfrm>
        </p:spPr>
        <p:txBody>
          <a:bodyPr>
            <a:normAutofit fontScale="90000"/>
          </a:bodyPr>
          <a:lstStyle/>
          <a:p>
            <a:pPr algn="ctr"/>
            <a:r>
              <a:rPr lang="en-US" sz="4400" b="1" dirty="0">
                <a:solidFill>
                  <a:schemeClr val="accent6">
                    <a:lumMod val="50000"/>
                  </a:schemeClr>
                </a:solidFill>
              </a:rPr>
              <a:t>Boards of Equalization (BOE)</a:t>
            </a:r>
            <a:br>
              <a:rPr lang="en-US" sz="4400" b="1" dirty="0">
                <a:solidFill>
                  <a:schemeClr val="accent6">
                    <a:lumMod val="50000"/>
                  </a:schemeClr>
                </a:solidFill>
              </a:rPr>
            </a:br>
            <a:br>
              <a:rPr lang="en-US" sz="4400" b="1" dirty="0">
                <a:solidFill>
                  <a:schemeClr val="accent6">
                    <a:lumMod val="50000"/>
                  </a:schemeClr>
                </a:solidFill>
              </a:rPr>
            </a:br>
            <a:br>
              <a:rPr lang="en-US" b="1" dirty="0">
                <a:solidFill>
                  <a:schemeClr val="accent6">
                    <a:lumMod val="50000"/>
                  </a:schemeClr>
                </a:solidFill>
              </a:rPr>
            </a:br>
            <a:r>
              <a:rPr lang="en-US" b="1" dirty="0">
                <a:solidFill>
                  <a:schemeClr val="accent6">
                    <a:lumMod val="50000"/>
                  </a:schemeClr>
                </a:solidFill>
              </a:rPr>
              <a:t>Who are you?</a:t>
            </a:r>
            <a:br>
              <a:rPr lang="en-US" b="1" dirty="0">
                <a:solidFill>
                  <a:schemeClr val="accent6">
                    <a:lumMod val="50000"/>
                  </a:schemeClr>
                </a:solidFill>
              </a:rPr>
            </a:br>
            <a:br>
              <a:rPr lang="en-US" b="1" dirty="0">
                <a:solidFill>
                  <a:schemeClr val="accent6">
                    <a:lumMod val="50000"/>
                  </a:schemeClr>
                </a:solidFill>
              </a:rPr>
            </a:br>
            <a:r>
              <a:rPr lang="en-US" b="1" dirty="0">
                <a:solidFill>
                  <a:schemeClr val="accent6">
                    <a:lumMod val="50000"/>
                  </a:schemeClr>
                </a:solidFill>
              </a:rPr>
              <a:t>What authority do you have?</a:t>
            </a:r>
            <a:br>
              <a:rPr lang="en-US" b="1" dirty="0">
                <a:solidFill>
                  <a:schemeClr val="accent6">
                    <a:lumMod val="50000"/>
                  </a:schemeClr>
                </a:solidFill>
              </a:rPr>
            </a:br>
            <a:br>
              <a:rPr lang="en-US" b="1" dirty="0">
                <a:solidFill>
                  <a:schemeClr val="accent6">
                    <a:lumMod val="50000"/>
                  </a:schemeClr>
                </a:solidFill>
              </a:rPr>
            </a:br>
            <a:endParaRPr lang="en-US" dirty="0">
              <a:solidFill>
                <a:schemeClr val="accent6">
                  <a:lumMod val="50000"/>
                </a:schemeClr>
              </a:solidFill>
            </a:endParaRPr>
          </a:p>
        </p:txBody>
      </p:sp>
      <p:sp>
        <p:nvSpPr>
          <p:cNvPr id="3" name="AutoShape 2" descr="Authority Vector Icon Set. Government Illustration Sign Collection. Mayor  Symbol. Royalty Free SVG, Cliparts, Vectors, And Stock Illustration. Image  16772299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cs typeface="Arial"/>
            </a:endParaRPr>
          </a:p>
        </p:txBody>
      </p:sp>
      <p:pic>
        <p:nvPicPr>
          <p:cNvPr id="9" name="Picture 8" descr="Politics blue gradient concept icon. Government organizations. Power and  authority. Social institution abstract idea thin line illustration.  Isolated outline drawing 12863571 Vector Art at Vecteezy"/>
          <p:cNvPicPr/>
          <p:nvPr/>
        </p:nvPicPr>
        <p:blipFill>
          <a:blip r:embed="rId3">
            <a:extLst>
              <a:ext uri="{28A0092B-C50C-407E-A947-70E740481C1C}">
                <a14:useLocalDpi xmlns:a14="http://schemas.microsoft.com/office/drawing/2010/main" val="0"/>
              </a:ext>
            </a:extLst>
          </a:blip>
          <a:srcRect l="16867" r="12598" b="23181"/>
          <a:stretch>
            <a:fillRect/>
          </a:stretch>
        </p:blipFill>
        <p:spPr bwMode="auto">
          <a:xfrm>
            <a:off x="6096000" y="1559210"/>
            <a:ext cx="3481027" cy="37395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666020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3" name="Rectangle 1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5" name="Isosceles Triangle 1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p:txBody>
      </p:sp>
      <p:sp>
        <p:nvSpPr>
          <p:cNvPr id="2" name="Title 1">
            <a:extLst>
              <a:ext uri="{FF2B5EF4-FFF2-40B4-BE49-F238E27FC236}">
                <a16:creationId xmlns:a16="http://schemas.microsoft.com/office/drawing/2014/main" id="{2D11F2FF-1E0E-F843-04DC-6FE991B08C26}"/>
              </a:ext>
            </a:extLst>
          </p:cNvPr>
          <p:cNvSpPr>
            <a:spLocks noGrp="1"/>
          </p:cNvSpPr>
          <p:nvPr>
            <p:ph type="title"/>
          </p:nvPr>
        </p:nvSpPr>
        <p:spPr>
          <a:xfrm>
            <a:off x="673754" y="643467"/>
            <a:ext cx="4203045" cy="1375608"/>
          </a:xfrm>
        </p:spPr>
        <p:txBody>
          <a:bodyPr vert="horz" lIns="91440" tIns="45720" rIns="91440" bIns="45720" rtlCol="0" anchor="ctr">
            <a:normAutofit/>
          </a:bodyPr>
          <a:lstStyle/>
          <a:p>
            <a:r>
              <a:rPr lang="en-US" dirty="0">
                <a:solidFill>
                  <a:schemeClr val="bg1"/>
                </a:solidFill>
              </a:rPr>
              <a:t>A quick civics refresher …</a:t>
            </a:r>
          </a:p>
        </p:txBody>
      </p:sp>
      <p:sp>
        <p:nvSpPr>
          <p:cNvPr id="6" name="TextBox 5">
            <a:extLst>
              <a:ext uri="{FF2B5EF4-FFF2-40B4-BE49-F238E27FC236}">
                <a16:creationId xmlns:a16="http://schemas.microsoft.com/office/drawing/2014/main" id="{0B168F82-C23D-19CB-0FB5-688C949FFFF3}"/>
              </a:ext>
            </a:extLst>
          </p:cNvPr>
          <p:cNvSpPr txBox="1"/>
          <p:nvPr/>
        </p:nvSpPr>
        <p:spPr>
          <a:xfrm>
            <a:off x="673754" y="2160590"/>
            <a:ext cx="3973943" cy="3440110"/>
          </a:xfrm>
          <a:prstGeom prst="rect">
            <a:avLst/>
          </a:prstGeom>
        </p:spPr>
        <p:txBody>
          <a:bodyPr vert="horz" lIns="91440" tIns="45720" rIns="91440" bIns="45720" rtlCol="0">
            <a:normAutofit/>
          </a:bodyPr>
          <a:lstStyle/>
          <a:p>
            <a:pPr marL="285750" marR="0" lvl="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cs typeface="Arial"/>
              </a:rPr>
              <a:t>The constitution sets forth 3 branches of government, each intended to carry out specific duties</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cs typeface="Arial"/>
              </a:rPr>
              <a:t>These branches are intended to check and balance one another</a:t>
            </a: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cs typeface="Arial"/>
              </a:rPr>
              <a:t>We refer to this as the “separation of powers”</a:t>
            </a:r>
          </a:p>
        </p:txBody>
      </p:sp>
      <p:pic>
        <p:nvPicPr>
          <p:cNvPr id="5" name="Content Placeholder 4">
            <a:extLst>
              <a:ext uri="{FF2B5EF4-FFF2-40B4-BE49-F238E27FC236}">
                <a16:creationId xmlns:a16="http://schemas.microsoft.com/office/drawing/2014/main" id="{025A28B6-8879-29DD-F17A-5DA6EF9F977C}"/>
              </a:ext>
            </a:extLst>
          </p:cNvPr>
          <p:cNvPicPr>
            <a:picLocks noGrp="1" noChangeAspect="1"/>
          </p:cNvPicPr>
          <p:nvPr>
            <p:ph idx="1"/>
          </p:nvPr>
        </p:nvPicPr>
        <p:blipFill>
          <a:blip r:embed="rId3"/>
          <a:stretch>
            <a:fillRect/>
          </a:stretch>
        </p:blipFill>
        <p:spPr>
          <a:xfrm>
            <a:off x="7038411" y="972608"/>
            <a:ext cx="3258679" cy="4900269"/>
          </a:xfrm>
          <a:prstGeom prst="rect">
            <a:avLst/>
          </a:prstGeom>
        </p:spPr>
      </p:pic>
      <p:sp>
        <p:nvSpPr>
          <p:cNvPr id="17" name="Isosceles Triangle 1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p:txBody>
      </p:sp>
    </p:spTree>
    <p:extLst>
      <p:ext uri="{BB962C8B-B14F-4D97-AF65-F5344CB8AC3E}">
        <p14:creationId xmlns:p14="http://schemas.microsoft.com/office/powerpoint/2010/main" val="55061843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21" name="Rectangle 2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23" name="Isosceles Triangle 2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p:txBody>
      </p:sp>
      <p:sp>
        <p:nvSpPr>
          <p:cNvPr id="14" name="Title 1"/>
          <p:cNvSpPr txBox="1"/>
          <p:nvPr/>
        </p:nvSpPr>
        <p:spPr>
          <a:xfrm>
            <a:off x="673754" y="643467"/>
            <a:ext cx="4203045" cy="137560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prstClr val="white"/>
                </a:solidFill>
                <a:effectLst/>
                <a:uLnTx/>
                <a:uFillTx/>
                <a:latin typeface="Trebuchet MS" panose="020B0603020202020204"/>
                <a:cs typeface="Arial"/>
              </a:rPr>
              <a:t>Quick Civics Refresher Part 2: Layers of Government </a:t>
            </a:r>
          </a:p>
        </p:txBody>
      </p:sp>
      <p:sp>
        <p:nvSpPr>
          <p:cNvPr id="3" name="Content Placeholder 2"/>
          <p:cNvSpPr>
            <a:spLocks noGrp="1"/>
          </p:cNvSpPr>
          <p:nvPr>
            <p:ph idx="1"/>
          </p:nvPr>
        </p:nvSpPr>
        <p:spPr>
          <a:xfrm>
            <a:off x="673754" y="2160590"/>
            <a:ext cx="3973943" cy="3440110"/>
          </a:xfrm>
        </p:spPr>
        <p:txBody>
          <a:bodyPr vert="horz" lIns="91440" tIns="45720" rIns="91440" bIns="45720" rtlCol="0">
            <a:normAutofit/>
          </a:bodyPr>
          <a:lstStyle/>
          <a:p>
            <a:pPr>
              <a:spcAft>
                <a:spcPts val="0"/>
              </a:spcAft>
            </a:pPr>
            <a:endParaRPr lang="en-US">
              <a:solidFill>
                <a:schemeClr val="bg1"/>
              </a:solidFill>
            </a:endParaRPr>
          </a:p>
          <a:p>
            <a:pPr>
              <a:spcAft>
                <a:spcPts val="0"/>
              </a:spcAft>
            </a:pPr>
            <a:endParaRPr lang="en-US">
              <a:solidFill>
                <a:schemeClr val="bg1"/>
              </a:solidFill>
            </a:endParaRPr>
          </a:p>
        </p:txBody>
      </p:sp>
      <p:pic>
        <p:nvPicPr>
          <p:cNvPr id="6" name="Picture 5">
            <a:extLst>
              <a:ext uri="{FF2B5EF4-FFF2-40B4-BE49-F238E27FC236}">
                <a16:creationId xmlns:a16="http://schemas.microsoft.com/office/drawing/2014/main" id="{1A2B175B-821C-A752-6E00-970A3E2A8DBD}"/>
              </a:ext>
            </a:extLst>
          </p:cNvPr>
          <p:cNvPicPr>
            <a:picLocks noChangeAspect="1"/>
          </p:cNvPicPr>
          <p:nvPr/>
        </p:nvPicPr>
        <p:blipFill>
          <a:blip r:embed="rId3"/>
          <a:stretch>
            <a:fillRect/>
          </a:stretch>
        </p:blipFill>
        <p:spPr>
          <a:xfrm>
            <a:off x="3425467" y="1775516"/>
            <a:ext cx="7490156" cy="4475368"/>
          </a:xfrm>
          <a:prstGeom prst="rect">
            <a:avLst/>
          </a:prstGeom>
        </p:spPr>
      </p:pic>
      <p:sp>
        <p:nvSpPr>
          <p:cNvPr id="25" name="Isosceles Triangle 2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cs typeface="Arial"/>
            </a:endParaRPr>
          </a:p>
        </p:txBody>
      </p:sp>
    </p:spTree>
    <p:extLst>
      <p:ext uri="{BB962C8B-B14F-4D97-AF65-F5344CB8AC3E}">
        <p14:creationId xmlns:p14="http://schemas.microsoft.com/office/powerpoint/2010/main" val="74500947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2016-1AF6-5867-105B-407AE42117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5ACE29-24D6-16D8-8CE1-910FFE2722A9}"/>
              </a:ext>
            </a:extLst>
          </p:cNvPr>
          <p:cNvSpPr>
            <a:spLocks noGrp="1"/>
          </p:cNvSpPr>
          <p:nvPr>
            <p:ph idx="1"/>
          </p:nvPr>
        </p:nvSpPr>
        <p:spPr>
          <a:xfrm>
            <a:off x="677334" y="1208972"/>
            <a:ext cx="9853607" cy="5290019"/>
          </a:xfrm>
        </p:spPr>
        <p:txBody>
          <a:bodyPr/>
          <a:lstStyle/>
          <a:p>
            <a:endParaRPr lang="en-US" dirty="0"/>
          </a:p>
          <a:p>
            <a:endParaRPr lang="en-US" dirty="0"/>
          </a:p>
        </p:txBody>
      </p:sp>
      <p:sp>
        <p:nvSpPr>
          <p:cNvPr id="9" name="Text Box 1">
            <a:extLst>
              <a:ext uri="{FF2B5EF4-FFF2-40B4-BE49-F238E27FC236}">
                <a16:creationId xmlns:a16="http://schemas.microsoft.com/office/drawing/2014/main" id="{66118FAB-863A-99DD-98B3-3425F03D2768}"/>
              </a:ext>
            </a:extLst>
          </p:cNvPr>
          <p:cNvSpPr txBox="1"/>
          <p:nvPr/>
        </p:nvSpPr>
        <p:spPr>
          <a:xfrm>
            <a:off x="993058" y="5077131"/>
            <a:ext cx="2636573" cy="1030953"/>
          </a:xfrm>
          <a:prstGeom prst="roundRect">
            <a:avLst/>
          </a:prstGeom>
          <a:solidFill>
            <a:schemeClr val="accent3">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Judicial</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State Supreme Court</a:t>
            </a:r>
          </a:p>
        </p:txBody>
      </p:sp>
      <p:sp>
        <p:nvSpPr>
          <p:cNvPr id="10" name="Text Box 2">
            <a:extLst>
              <a:ext uri="{FF2B5EF4-FFF2-40B4-BE49-F238E27FC236}">
                <a16:creationId xmlns:a16="http://schemas.microsoft.com/office/drawing/2014/main" id="{0CEAFA6F-5D92-66F4-B0F7-851F9A5814DE}"/>
              </a:ext>
            </a:extLst>
          </p:cNvPr>
          <p:cNvSpPr txBox="1"/>
          <p:nvPr/>
        </p:nvSpPr>
        <p:spPr>
          <a:xfrm>
            <a:off x="993058" y="3396635"/>
            <a:ext cx="2634866" cy="993235"/>
          </a:xfrm>
          <a:prstGeom prst="roundRect">
            <a:avLst/>
          </a:prstGeom>
          <a:solidFill>
            <a:schemeClr val="accent3">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Executive</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Governor</a:t>
            </a:r>
          </a:p>
        </p:txBody>
      </p:sp>
      <p:sp>
        <p:nvSpPr>
          <p:cNvPr id="11" name="Text Box 3">
            <a:extLst>
              <a:ext uri="{FF2B5EF4-FFF2-40B4-BE49-F238E27FC236}">
                <a16:creationId xmlns:a16="http://schemas.microsoft.com/office/drawing/2014/main" id="{A3236487-938A-FDE2-104F-18F916A16B55}"/>
              </a:ext>
            </a:extLst>
          </p:cNvPr>
          <p:cNvSpPr txBox="1"/>
          <p:nvPr/>
        </p:nvSpPr>
        <p:spPr>
          <a:xfrm>
            <a:off x="993058" y="1631417"/>
            <a:ext cx="2623977" cy="1007756"/>
          </a:xfrm>
          <a:prstGeom prst="roundRect">
            <a:avLst/>
          </a:prstGeom>
          <a:solidFill>
            <a:schemeClr val="accent3">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egislative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State House of Representatives</a:t>
            </a: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State Senate</a:t>
            </a:r>
          </a:p>
        </p:txBody>
      </p:sp>
      <p:sp>
        <p:nvSpPr>
          <p:cNvPr id="12" name="Text Box 4">
            <a:extLst>
              <a:ext uri="{FF2B5EF4-FFF2-40B4-BE49-F238E27FC236}">
                <a16:creationId xmlns:a16="http://schemas.microsoft.com/office/drawing/2014/main" id="{CC6FED47-F545-4150-755C-A3A07904F0F2}"/>
              </a:ext>
            </a:extLst>
          </p:cNvPr>
          <p:cNvSpPr txBox="1"/>
          <p:nvPr/>
        </p:nvSpPr>
        <p:spPr>
          <a:xfrm>
            <a:off x="4204795" y="2001079"/>
            <a:ext cx="2254999" cy="2093321"/>
          </a:xfrm>
          <a:prstGeom prst="round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State Agencies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 Department of </a:t>
            </a:r>
            <a:b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Revenue</a:t>
            </a:r>
          </a:p>
          <a:p>
            <a:pPr marL="0" marR="0" lvl="0" indent="0" algn="ctr" defTabSz="457200" rtl="0" eaLnBrk="1" fontAlgn="auto" latinLnBrk="0" hangingPunct="1">
              <a:lnSpc>
                <a:spcPct val="107000"/>
              </a:lnSpc>
              <a:spcBef>
                <a:spcPct val="0"/>
              </a:spcBef>
              <a:spcAft>
                <a:spcPts val="4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State Boards and Commissions</a:t>
            </a: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 Board of Tax Appeals</a:t>
            </a: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5">
            <a:extLst>
              <a:ext uri="{FF2B5EF4-FFF2-40B4-BE49-F238E27FC236}">
                <a16:creationId xmlns:a16="http://schemas.microsoft.com/office/drawing/2014/main" id="{E0531BBE-8593-FD38-E7AA-F5C333FE5E35}"/>
              </a:ext>
            </a:extLst>
          </p:cNvPr>
          <p:cNvSpPr txBox="1"/>
          <p:nvPr/>
        </p:nvSpPr>
        <p:spPr>
          <a:xfrm>
            <a:off x="7196282" y="2373207"/>
            <a:ext cx="2077720" cy="1349063"/>
          </a:xfrm>
          <a:prstGeom prst="round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Independent Elected </a:t>
            </a:r>
            <a:b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State Offices</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Attorney General  </a:t>
            </a:r>
            <a:b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Secretary of State </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itle 1">
            <a:extLst>
              <a:ext uri="{FF2B5EF4-FFF2-40B4-BE49-F238E27FC236}">
                <a16:creationId xmlns:a16="http://schemas.microsoft.com/office/drawing/2014/main" id="{7804D11F-F64D-00E4-8F33-EC54E175ACBC}"/>
              </a:ext>
            </a:extLst>
          </p:cNvPr>
          <p:cNvSpPr txBox="1"/>
          <p:nvPr/>
        </p:nvSpPr>
        <p:spPr>
          <a:xfrm>
            <a:off x="92055" y="206986"/>
            <a:ext cx="10515600" cy="81787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18655">
                    <a:lumMod val="50000"/>
                  </a:srgbClr>
                </a:solidFill>
                <a:effectLst/>
                <a:uLnTx/>
                <a:uFillTx/>
                <a:latin typeface="Trebuchet MS" panose="020B0603020202020204"/>
                <a:cs typeface="Arial"/>
              </a:rPr>
              <a:t>Structure of State Government</a:t>
            </a:r>
          </a:p>
        </p:txBody>
      </p:sp>
      <p:sp>
        <p:nvSpPr>
          <p:cNvPr id="15" name="Text Box 1">
            <a:extLst>
              <a:ext uri="{FF2B5EF4-FFF2-40B4-BE49-F238E27FC236}">
                <a16:creationId xmlns:a16="http://schemas.microsoft.com/office/drawing/2014/main" id="{6181FAC9-E794-051D-23B0-493B7199FE13}"/>
              </a:ext>
            </a:extLst>
          </p:cNvPr>
          <p:cNvSpPr txBox="1"/>
          <p:nvPr/>
        </p:nvSpPr>
        <p:spPr>
          <a:xfrm>
            <a:off x="4204795" y="5233114"/>
            <a:ext cx="2254999" cy="718986"/>
          </a:xfrm>
          <a:prstGeom prst="roundRect">
            <a:avLst/>
          </a:prstGeom>
          <a:solidFill>
            <a:schemeClr val="accent3">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Courts of Appeal </a:t>
            </a: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Divisions)</a:t>
            </a:r>
          </a:p>
        </p:txBody>
      </p:sp>
    </p:spTree>
    <p:extLst>
      <p:ext uri="{BB962C8B-B14F-4D97-AF65-F5344CB8AC3E}">
        <p14:creationId xmlns:p14="http://schemas.microsoft.com/office/powerpoint/2010/main" val="81169861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0686" y="609600"/>
            <a:ext cx="7053316" cy="1320800"/>
          </a:xfrm>
        </p:spPr>
        <p:txBody>
          <a:bodyPr>
            <a:normAutofit/>
          </a:bodyPr>
          <a:lstStyle/>
          <a:p>
            <a:pPr>
              <a:lnSpc>
                <a:spcPct val="90000"/>
              </a:lnSpc>
            </a:pPr>
            <a:r>
              <a:rPr lang="en-US" sz="2300" b="1" dirty="0"/>
              <a:t>BOE’s Legal Authority </a:t>
            </a:r>
            <a:br>
              <a:rPr lang="en-US" sz="2300" b="1" dirty="0"/>
            </a:br>
            <a:r>
              <a:rPr lang="en-US" sz="2300" b="1" dirty="0"/>
              <a:t>                   </a:t>
            </a:r>
            <a:r>
              <a:rPr lang="en-US" sz="2300" dirty="0"/>
              <a:t>comes from the State Legislature </a:t>
            </a:r>
            <a:br>
              <a:rPr lang="en-US" sz="2300" dirty="0"/>
            </a:br>
            <a:endParaRPr lang="en-US" sz="2300" b="1" dirty="0"/>
          </a:p>
        </p:txBody>
      </p:sp>
      <p:pic>
        <p:nvPicPr>
          <p:cNvPr id="5" name="Picture 4" descr="Illuminated San Francisco City Hall">
            <a:extLst>
              <a:ext uri="{FF2B5EF4-FFF2-40B4-BE49-F238E27FC236}">
                <a16:creationId xmlns:a16="http://schemas.microsoft.com/office/drawing/2014/main" id="{C65AA494-7643-9713-A4CF-BCB4911BEED8}"/>
              </a:ext>
            </a:extLst>
          </p:cNvPr>
          <p:cNvPicPr>
            <a:picLocks noChangeAspect="1"/>
          </p:cNvPicPr>
          <p:nvPr/>
        </p:nvPicPr>
        <p:blipFill>
          <a:blip r:embed="rId3"/>
          <a:srcRect l="37614" r="35813"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3" name="Content Placeholder 2"/>
          <p:cNvSpPr>
            <a:spLocks noGrp="1"/>
          </p:cNvSpPr>
          <p:nvPr>
            <p:ph idx="1"/>
          </p:nvPr>
        </p:nvSpPr>
        <p:spPr>
          <a:xfrm>
            <a:off x="2849562" y="2160589"/>
            <a:ext cx="6424440" cy="3880773"/>
          </a:xfrm>
        </p:spPr>
        <p:txBody>
          <a:bodyPr>
            <a:normAutofit/>
          </a:bodyPr>
          <a:lstStyle/>
          <a:p>
            <a:pPr>
              <a:spcAft>
                <a:spcPts val="600"/>
              </a:spcAft>
            </a:pPr>
            <a:r>
              <a:rPr lang="en-US" dirty="0"/>
              <a:t>BOEs are county-based</a:t>
            </a:r>
          </a:p>
          <a:p>
            <a:pPr>
              <a:spcAft>
                <a:spcPts val="600"/>
              </a:spcAft>
            </a:pPr>
            <a:r>
              <a:rPr lang="en-US" dirty="0"/>
              <a:t>Counties are subdivisions of the state of Washington, created by the state legislature. </a:t>
            </a:r>
          </a:p>
          <a:p>
            <a:pPr>
              <a:spcAft>
                <a:spcPts val="600"/>
              </a:spcAft>
            </a:pPr>
            <a:r>
              <a:rPr lang="en-US" dirty="0"/>
              <a:t>Counties have only the powers specifically granted to them by the state.  They exercise those powers through the county-level legislative body: County Commissioners or County Council (charter).   </a:t>
            </a:r>
          </a:p>
          <a:p>
            <a:pPr lvl="1">
              <a:spcAft>
                <a:spcPts val="600"/>
              </a:spcAft>
            </a:pPr>
            <a:r>
              <a:rPr lang="en-US" dirty="0"/>
              <a:t>Counties can only levy taxes specifically authorized by the state legislature.  </a:t>
            </a:r>
          </a:p>
          <a:p>
            <a:pPr lvl="1">
              <a:spcAft>
                <a:spcPts val="600"/>
              </a:spcAft>
            </a:pPr>
            <a:r>
              <a:rPr lang="en-US" dirty="0"/>
              <a:t>Counties are empowered to </a:t>
            </a:r>
            <a:r>
              <a:rPr lang="en-US" u="sng" dirty="0"/>
              <a:t>create</a:t>
            </a:r>
            <a:r>
              <a:rPr lang="en-US" dirty="0"/>
              <a:t> Boards of Equalization</a:t>
            </a:r>
            <a:br>
              <a:rPr lang="en-US" dirty="0"/>
            </a:br>
            <a:r>
              <a:rPr lang="en-US" dirty="0"/>
              <a:t>(RCW  84.48.010), but not to set their powers.  </a:t>
            </a:r>
          </a:p>
        </p:txBody>
      </p:sp>
    </p:spTree>
    <p:extLst>
      <p:ext uri="{BB962C8B-B14F-4D97-AF65-F5344CB8AC3E}">
        <p14:creationId xmlns:p14="http://schemas.microsoft.com/office/powerpoint/2010/main" val="363920169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C189-FF04-1472-FB5D-0ABFD76FFBE5}"/>
              </a:ext>
            </a:extLst>
          </p:cNvPr>
          <p:cNvSpPr>
            <a:spLocks noGrp="1"/>
          </p:cNvSpPr>
          <p:nvPr>
            <p:ph type="title"/>
          </p:nvPr>
        </p:nvSpPr>
        <p:spPr/>
        <p:txBody>
          <a:bodyPr/>
          <a:lstStyle/>
          <a:p>
            <a:r>
              <a:rPr lang="en-US" dirty="0"/>
              <a:t>So what is the BOE? (in a nutshell)</a:t>
            </a:r>
          </a:p>
        </p:txBody>
      </p:sp>
      <p:sp>
        <p:nvSpPr>
          <p:cNvPr id="3" name="Content Placeholder 2">
            <a:extLst>
              <a:ext uri="{FF2B5EF4-FFF2-40B4-BE49-F238E27FC236}">
                <a16:creationId xmlns:a16="http://schemas.microsoft.com/office/drawing/2014/main" id="{E9A0EC2F-2791-272B-4BEE-9BE71F333AD0}"/>
              </a:ext>
            </a:extLst>
          </p:cNvPr>
          <p:cNvSpPr>
            <a:spLocks noGrp="1"/>
          </p:cNvSpPr>
          <p:nvPr>
            <p:ph idx="1"/>
          </p:nvPr>
        </p:nvSpPr>
        <p:spPr/>
        <p:txBody>
          <a:bodyPr/>
          <a:lstStyle/>
          <a:p>
            <a:r>
              <a:rPr lang="en-US" dirty="0"/>
              <a:t>The Board of Equalization is a county level agency, responsible for reviewing and adjusting the County level property tax assessments to ensure fairness, uniformity and accuracy. </a:t>
            </a:r>
          </a:p>
          <a:p>
            <a:endParaRPr lang="en-US" dirty="0"/>
          </a:p>
          <a:p>
            <a:endParaRPr lang="en-US" dirty="0"/>
          </a:p>
        </p:txBody>
      </p:sp>
      <p:pic>
        <p:nvPicPr>
          <p:cNvPr id="1026" name="Picture 2" descr="Image result for nutshell">
            <a:extLst>
              <a:ext uri="{FF2B5EF4-FFF2-40B4-BE49-F238E27FC236}">
                <a16:creationId xmlns:a16="http://schemas.microsoft.com/office/drawing/2014/main" id="{43E7AB88-B538-B845-A342-95693EB84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868" y="3706495"/>
            <a:ext cx="441960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5563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3691" y="1208971"/>
            <a:ext cx="9853607" cy="5290019"/>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r">
              <a:buNone/>
            </a:pPr>
            <a:r>
              <a:rPr lang="en-US" dirty="0"/>
              <a:t>Powers are delegated by and/or subject to state authority </a:t>
            </a:r>
          </a:p>
        </p:txBody>
      </p:sp>
      <p:sp>
        <p:nvSpPr>
          <p:cNvPr id="9" name="Text Box 1"/>
          <p:cNvSpPr txBox="1"/>
          <p:nvPr/>
        </p:nvSpPr>
        <p:spPr>
          <a:xfrm>
            <a:off x="1289760" y="5077131"/>
            <a:ext cx="2339871" cy="1030953"/>
          </a:xfrm>
          <a:prstGeom prst="roundRect">
            <a:avLst/>
          </a:prstGeom>
          <a:solidFill>
            <a:schemeClr val="accent3">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918655">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Judicial</a:t>
            </a:r>
            <a:endParaRPr kumimoji="0" lang="en-US" sz="1400" b="0" i="0" u="none" strike="noStrike" kern="1200" cap="none" spc="0" normalizeH="0" baseline="0" noProof="0">
              <a:ln>
                <a:noFill/>
              </a:ln>
              <a:solidFill>
                <a:srgbClr val="918655">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srgbClr val="918655">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County Municipal and Superior Courts </a:t>
            </a:r>
          </a:p>
        </p:txBody>
      </p:sp>
      <p:sp>
        <p:nvSpPr>
          <p:cNvPr id="10" name="Text Box 2"/>
          <p:cNvSpPr txBox="1"/>
          <p:nvPr/>
        </p:nvSpPr>
        <p:spPr>
          <a:xfrm>
            <a:off x="1289760" y="3396635"/>
            <a:ext cx="2338164" cy="993235"/>
          </a:xfrm>
          <a:prstGeom prst="roundRect">
            <a:avLst/>
          </a:prstGeom>
          <a:solidFill>
            <a:schemeClr val="accent3">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Executive</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County Commissioners</a:t>
            </a: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(County Executive) </a:t>
            </a:r>
          </a:p>
        </p:txBody>
      </p:sp>
      <p:sp>
        <p:nvSpPr>
          <p:cNvPr id="11" name="Text Box 3"/>
          <p:cNvSpPr txBox="1"/>
          <p:nvPr/>
        </p:nvSpPr>
        <p:spPr>
          <a:xfrm>
            <a:off x="1289760" y="1631417"/>
            <a:ext cx="2327275" cy="1007756"/>
          </a:xfrm>
          <a:prstGeom prst="roundRect">
            <a:avLst/>
          </a:prstGeom>
          <a:solidFill>
            <a:schemeClr val="accent3">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egislative</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County Commissioners</a:t>
            </a: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(County Council) </a:t>
            </a:r>
          </a:p>
        </p:txBody>
      </p:sp>
      <p:sp>
        <p:nvSpPr>
          <p:cNvPr id="12" name="Text Box 4"/>
          <p:cNvSpPr txBox="1"/>
          <p:nvPr/>
        </p:nvSpPr>
        <p:spPr>
          <a:xfrm>
            <a:off x="4210690" y="2057133"/>
            <a:ext cx="2000885" cy="2151073"/>
          </a:xfrm>
          <a:prstGeom prst="round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County Departments </a:t>
            </a:r>
            <a:br>
              <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e.g., Department of Planning</a:t>
            </a:r>
          </a:p>
          <a:p>
            <a:pPr marL="0" marR="0" lvl="0" indent="0" algn="ctr" defTabSz="457200" rtl="0" eaLnBrk="1" fontAlgn="auto" latinLnBrk="0" hangingPunct="1">
              <a:lnSpc>
                <a:spcPct val="107000"/>
              </a:lnSpc>
              <a:spcBef>
                <a:spcPts val="0"/>
              </a:spcBef>
              <a:spcAft>
                <a:spcPts val="40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40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40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400"/>
              </a:spcAft>
              <a:buClrTx/>
              <a:buSzTx/>
              <a:buFontTx/>
              <a:buNone/>
              <a:tabLst/>
              <a:defRPr/>
            </a:pPr>
            <a:endParaRPr kumimoji="0" lang="en-US" sz="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40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County Boards and Commissions</a:t>
            </a:r>
          </a:p>
          <a:p>
            <a:pPr marL="0" marR="0" lvl="0" indent="0" algn="ctr" defTabSz="457200" rtl="0" eaLnBrk="1" fontAlgn="auto" latinLnBrk="0" hangingPunct="1">
              <a:lnSpc>
                <a:spcPct val="107000"/>
              </a:lnSpc>
              <a:spcBef>
                <a:spcPts val="0"/>
              </a:spcBef>
              <a:spcAft>
                <a:spcPts val="4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Board of Equalization</a:t>
            </a: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5"/>
          <p:cNvSpPr txBox="1"/>
          <p:nvPr/>
        </p:nvSpPr>
        <p:spPr>
          <a:xfrm>
            <a:off x="7120777" y="2476961"/>
            <a:ext cx="2077720" cy="1262620"/>
          </a:xfrm>
          <a:prstGeom prst="roundRect">
            <a:avLst/>
          </a:prstGeom>
          <a:solidFill>
            <a:schemeClr val="accent6">
              <a:lumMod val="20000"/>
              <a:lumOff val="80000"/>
            </a:schemeClr>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ct val="0"/>
              </a:spcBef>
              <a:spcAft>
                <a:spcPts val="60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Independent Elected </a:t>
            </a:r>
            <a:b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County Offices</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ct val="0"/>
              </a:spcBef>
              <a:spcAft>
                <a:spcPts val="4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Assessor </a:t>
            </a:r>
            <a:b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Treasurer</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ct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4" name="Title 1"/>
          <p:cNvSpPr txBox="1"/>
          <p:nvPr/>
        </p:nvSpPr>
        <p:spPr>
          <a:xfrm>
            <a:off x="92055" y="206986"/>
            <a:ext cx="10515600" cy="81787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918655">
                    <a:lumMod val="50000"/>
                  </a:srgbClr>
                </a:solidFill>
                <a:effectLst/>
                <a:uLnTx/>
                <a:uFillTx/>
                <a:latin typeface="Trebuchet MS" panose="020B0603020202020204"/>
                <a:cs typeface="Arial"/>
              </a:rPr>
              <a:t>Structure of County Government</a:t>
            </a:r>
          </a:p>
        </p:txBody>
      </p:sp>
      <p:sp>
        <p:nvSpPr>
          <p:cNvPr id="4" name="Oval 3">
            <a:extLst>
              <a:ext uri="{FF2B5EF4-FFF2-40B4-BE49-F238E27FC236}">
                <a16:creationId xmlns:a16="http://schemas.microsoft.com/office/drawing/2014/main" id="{43A039A4-4E81-B99E-09B6-5A2B1BE1B97D}"/>
              </a:ext>
            </a:extLst>
          </p:cNvPr>
          <p:cNvSpPr/>
          <p:nvPr/>
        </p:nvSpPr>
        <p:spPr>
          <a:xfrm>
            <a:off x="3884301" y="3138055"/>
            <a:ext cx="2592700" cy="12518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Trebuchet MS" panose="020B0603020202020204"/>
              <a:cs typeface="Arial"/>
            </a:endParaRPr>
          </a:p>
        </p:txBody>
      </p:sp>
    </p:spTree>
    <p:extLst>
      <p:ext uri="{BB962C8B-B14F-4D97-AF65-F5344CB8AC3E}">
        <p14:creationId xmlns:p14="http://schemas.microsoft.com/office/powerpoint/2010/main" val="4060202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Why Property Tax Matters</a:t>
            </a:r>
          </a:p>
        </p:txBody>
      </p:sp>
      <p:pic>
        <p:nvPicPr>
          <p:cNvPr id="7" name="Picture Placeholder 6" descr="A building with flags in front&#10;&#10;Description automatically generated with low confidence">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6528" r="26528"/>
          <a:stretch/>
        </p:blipFill>
        <p:spPr>
          <a:xfrm>
            <a:off x="4329113" y="411163"/>
            <a:ext cx="2324100" cy="3292475"/>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p:txBody>
          <a:bodyPr>
            <a:normAutofit/>
          </a:bodyPr>
          <a:lstStyle/>
          <a:p>
            <a:r>
              <a:rPr lang="en-US" sz="1600" dirty="0"/>
              <a:t>What is Property Tax?</a:t>
            </a:r>
          </a:p>
          <a:p>
            <a:endParaRPr lang="en-US" sz="1600" dirty="0"/>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4329114" y="4138863"/>
            <a:ext cx="2324100" cy="1688667"/>
          </a:xfrm>
        </p:spPr>
        <p:txBody>
          <a:bodyPr>
            <a:noAutofit/>
          </a:bodyPr>
          <a:lstStyle/>
          <a:p>
            <a:pPr eaLnBrk="0" fontAlgn="base" hangingPunct="0">
              <a:lnSpc>
                <a:spcPct val="100000"/>
              </a:lnSpc>
              <a:spcBef>
                <a:spcPct val="0"/>
              </a:spcBef>
              <a:spcAft>
                <a:spcPct val="0"/>
              </a:spcAft>
            </a:pPr>
            <a:r>
              <a:rPr lang="en-US" altLang="en-US" sz="1400" dirty="0">
                <a:latin typeface="Arial" panose="020B0604020202020204" pitchFamily="34" charset="0"/>
                <a:cs typeface="Arial" panose="020B0604020202020204" pitchFamily="34" charset="0"/>
              </a:rPr>
              <a:t>Property tax was the first tax levied in Washington.</a:t>
            </a:r>
          </a:p>
          <a:p>
            <a:pPr eaLnBrk="0" fontAlgn="base" hangingPunct="0">
              <a:lnSpc>
                <a:spcPct val="100000"/>
              </a:lnSpc>
              <a:spcBef>
                <a:spcPct val="0"/>
              </a:spcBef>
              <a:spcAft>
                <a:spcPct val="0"/>
              </a:spcAft>
            </a:pPr>
            <a:endParaRPr lang="en-US" altLang="en-US" sz="1400"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US" altLang="en-US" sz="1400" dirty="0">
                <a:latin typeface="Arial" panose="020B0604020202020204" pitchFamily="34" charset="0"/>
                <a:cs typeface="Arial" panose="020B0604020202020204" pitchFamily="34" charset="0"/>
              </a:rPr>
              <a:t>Accounts for about 30% of total state and local taxes.</a:t>
            </a:r>
          </a:p>
          <a:p>
            <a:pPr eaLnBrk="0" fontAlgn="base" hangingPunct="0">
              <a:lnSpc>
                <a:spcPct val="100000"/>
              </a:lnSpc>
              <a:spcBef>
                <a:spcPct val="0"/>
              </a:spcBef>
              <a:spcAft>
                <a:spcPct val="0"/>
              </a:spcAft>
            </a:pPr>
            <a:endParaRPr lang="en-US" sz="1400" dirty="0">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en-US" sz="1400" dirty="0">
                <a:latin typeface="Arial" panose="020B0604020202020204" pitchFamily="34" charset="0"/>
                <a:cs typeface="Arial" panose="020B0604020202020204" pitchFamily="34" charset="0"/>
              </a:rPr>
              <a:t>Ad Valorem: Based on the value.</a:t>
            </a:r>
          </a:p>
          <a:p>
            <a:endParaRPr lang="en-US" sz="1400" dirty="0"/>
          </a:p>
        </p:txBody>
      </p:sp>
      <p:pic>
        <p:nvPicPr>
          <p:cNvPr id="16" name="Picture Placeholder 15" descr="A building with flags in front of it&#10;&#10;Description automatically generated">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6512" r="26512"/>
          <a:stretch/>
        </p:blipFill>
        <p:spPr>
          <a:xfrm>
            <a:off x="6877050" y="411163"/>
            <a:ext cx="2324100" cy="3292475"/>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p:txBody>
          <a:bodyPr>
            <a:normAutofit/>
          </a:bodyPr>
          <a:lstStyle/>
          <a:p>
            <a:r>
              <a:rPr lang="en-US" sz="1600" dirty="0"/>
              <a:t>What does it do?</a:t>
            </a:r>
          </a:p>
          <a:p>
            <a:endParaRPr lang="en-US" sz="1600" dirty="0"/>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6877051" y="4138863"/>
            <a:ext cx="2324100" cy="1688665"/>
          </a:xfrm>
        </p:spPr>
        <p:txBody>
          <a:bodyPr>
            <a:noAutofit/>
          </a:bodyPr>
          <a:lstStyle/>
          <a:p>
            <a:r>
              <a:rPr lang="en-US" altLang="en-US" sz="1400" dirty="0">
                <a:latin typeface="Arial" panose="020B0604020202020204" pitchFamily="34" charset="0"/>
                <a:cs typeface="Arial" panose="020B0604020202020204" pitchFamily="34" charset="0"/>
              </a:rPr>
              <a:t>Funds essential services like public schools, fire protection, libraries, and parks.</a:t>
            </a:r>
          </a:p>
          <a:p>
            <a:r>
              <a:rPr lang="en-US" sz="1400" b="1" dirty="0">
                <a:latin typeface="Arial" panose="020B0604020202020204" pitchFamily="34" charset="0"/>
                <a:cs typeface="Arial" panose="020B0604020202020204" pitchFamily="34" charset="0"/>
              </a:rPr>
              <a:t>Provides stable, predictable revenue</a:t>
            </a:r>
            <a:r>
              <a:rPr lang="en-US" sz="1400" dirty="0">
                <a:latin typeface="Arial" panose="020B0604020202020204" pitchFamily="34" charset="0"/>
                <a:cs typeface="Arial" panose="020B0604020202020204" pitchFamily="34" charset="0"/>
              </a:rPr>
              <a:t> for counties, cities, and taxing districts.</a:t>
            </a:r>
            <a:endParaRPr lang="en-US" altLang="en-US" sz="1400" dirty="0">
              <a:latin typeface="Arial" panose="020B0604020202020204" pitchFamily="34" charset="0"/>
              <a:cs typeface="Arial" panose="020B0604020202020204" pitchFamily="34" charset="0"/>
            </a:endParaRPr>
          </a:p>
          <a:p>
            <a:endParaRPr lang="en-US" sz="1400" dirty="0"/>
          </a:p>
        </p:txBody>
      </p:sp>
      <p:pic>
        <p:nvPicPr>
          <p:cNvPr id="18" name="Picture Placeholder 17" descr="A building with flags in front of it&#10;&#10;Description automatically generated">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6512" r="26512"/>
          <a:stretch/>
        </p:blipFill>
        <p:spPr>
          <a:xfrm>
            <a:off x="9424988" y="411163"/>
            <a:ext cx="2324100" cy="3292475"/>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p:txBody>
          <a:bodyPr>
            <a:normAutofit/>
          </a:bodyPr>
          <a:lstStyle/>
          <a:p>
            <a:r>
              <a:rPr lang="en-US" sz="1600" dirty="0"/>
              <a:t>Why appeals?</a:t>
            </a:r>
          </a:p>
          <a:p>
            <a:endParaRPr lang="en-US" sz="1600" dirty="0"/>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9424989" y="4138863"/>
            <a:ext cx="2324100" cy="1688665"/>
          </a:xfrm>
        </p:spPr>
        <p:txBody>
          <a:bodyPr>
            <a:normAutofit/>
          </a:bodyPr>
          <a:lstStyle/>
          <a:p>
            <a:pPr eaLnBrk="0" fontAlgn="base" hangingPunct="0">
              <a:lnSpc>
                <a:spcPct val="100000"/>
              </a:lnSpc>
              <a:spcBef>
                <a:spcPct val="0"/>
              </a:spcBef>
              <a:spcAft>
                <a:spcPct val="0"/>
              </a:spcAft>
            </a:pPr>
            <a:r>
              <a:rPr lang="en-US" altLang="en-US" sz="1400" b="1" dirty="0">
                <a:latin typeface="Arial" panose="020B0604020202020204" pitchFamily="34" charset="0"/>
              </a:rPr>
              <a:t>Provides accountability</a:t>
            </a:r>
            <a:r>
              <a:rPr lang="en-US" altLang="en-US" sz="1400" dirty="0">
                <a:latin typeface="Arial" panose="020B0604020202020204" pitchFamily="34" charset="0"/>
              </a:rPr>
              <a:t> for assessors’ decisions.</a:t>
            </a:r>
          </a:p>
          <a:p>
            <a:pPr eaLnBrk="0" fontAlgn="base" hangingPunct="0">
              <a:lnSpc>
                <a:spcPct val="100000"/>
              </a:lnSpc>
              <a:spcBef>
                <a:spcPct val="0"/>
              </a:spcBef>
              <a:spcAft>
                <a:spcPct val="0"/>
              </a:spcAft>
            </a:pPr>
            <a:endParaRPr lang="en-US" altLang="en-US" sz="1400" b="1" dirty="0">
              <a:latin typeface="Arial" panose="020B0604020202020204" pitchFamily="34" charset="0"/>
            </a:endParaRPr>
          </a:p>
          <a:p>
            <a:pPr eaLnBrk="0" fontAlgn="base" hangingPunct="0">
              <a:lnSpc>
                <a:spcPct val="100000"/>
              </a:lnSpc>
              <a:spcBef>
                <a:spcPct val="0"/>
              </a:spcBef>
              <a:spcAft>
                <a:spcPct val="0"/>
              </a:spcAft>
            </a:pPr>
            <a:r>
              <a:rPr lang="en-US" altLang="en-US" sz="1400" b="1" dirty="0">
                <a:latin typeface="Arial" panose="020B0604020202020204" pitchFamily="34" charset="0"/>
              </a:rPr>
              <a:t>Builds public trust</a:t>
            </a:r>
            <a:r>
              <a:rPr lang="en-US" altLang="en-US" sz="1400" dirty="0">
                <a:latin typeface="Arial" panose="020B0604020202020204" pitchFamily="34" charset="0"/>
              </a:rPr>
              <a:t> in the property tax system.</a:t>
            </a:r>
          </a:p>
          <a:p>
            <a:endParaRPr lang="en-US" sz="1400" dirty="0"/>
          </a:p>
        </p:txBody>
      </p:sp>
      <p:pic>
        <p:nvPicPr>
          <p:cNvPr id="2" name="Picture Placeholder 17">
            <a:extLst>
              <a:ext uri="{FF2B5EF4-FFF2-40B4-BE49-F238E27FC236}">
                <a16:creationId xmlns:a16="http://schemas.microsoft.com/office/drawing/2014/main" id="{ABFE79C6-DB0B-218B-FA58-9985478C67F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2261" r="22261"/>
          <a:stretch/>
        </p:blipFill>
        <p:spPr>
          <a:xfrm>
            <a:off x="9424986" y="411162"/>
            <a:ext cx="2324099" cy="3292475"/>
          </a:xfrm>
          <a:prstGeom prst="rect">
            <a:avLst/>
          </a:prstGeom>
        </p:spPr>
      </p:pic>
      <p:pic>
        <p:nvPicPr>
          <p:cNvPr id="3" name="Picture Placeholder 15" descr="Chinese fireman at the station">
            <a:extLst>
              <a:ext uri="{FF2B5EF4-FFF2-40B4-BE49-F238E27FC236}">
                <a16:creationId xmlns:a16="http://schemas.microsoft.com/office/drawing/2014/main" id="{2B528F01-0EC2-E498-B4F3-52EDB3227888}"/>
              </a:ext>
            </a:extLst>
          </p:cNvPr>
          <p:cNvPicPr>
            <a:picLocks noChangeAspect="1"/>
          </p:cNvPicPr>
          <p:nvPr/>
        </p:nvPicPr>
        <p:blipFill>
          <a:blip r:embed="rId7" cstate="print">
            <a:extLst>
              <a:ext uri="{28A0092B-C50C-407E-A947-70E740481C1C}">
                <a14:useLocalDpi xmlns:a14="http://schemas.microsoft.com/office/drawing/2010/main" val="0"/>
              </a:ext>
            </a:extLst>
          </a:blip>
          <a:srcRect l="26471" r="26471"/>
          <a:stretch/>
        </p:blipFill>
        <p:spPr>
          <a:xfrm>
            <a:off x="6877050" y="411162"/>
            <a:ext cx="2324100" cy="3292474"/>
          </a:xfrm>
          <a:prstGeom prst="rect">
            <a:avLst/>
          </a:prstGeom>
        </p:spPr>
      </p:pic>
      <p:pic>
        <p:nvPicPr>
          <p:cNvPr id="4" name="Picture 3">
            <a:extLst>
              <a:ext uri="{FF2B5EF4-FFF2-40B4-BE49-F238E27FC236}">
                <a16:creationId xmlns:a16="http://schemas.microsoft.com/office/drawing/2014/main" id="{A8120DA5-3AD7-6DE6-8525-999AEE728418}"/>
              </a:ext>
            </a:extLst>
          </p:cNvPr>
          <p:cNvPicPr>
            <a:picLocks noChangeAspect="1"/>
          </p:cNvPicPr>
          <p:nvPr/>
        </p:nvPicPr>
        <p:blipFill>
          <a:blip r:embed="rId8"/>
          <a:stretch>
            <a:fillRect/>
          </a:stretch>
        </p:blipFill>
        <p:spPr>
          <a:xfrm>
            <a:off x="4329110" y="411162"/>
            <a:ext cx="2324099" cy="3296708"/>
          </a:xfrm>
          <a:prstGeom prst="rect">
            <a:avLst/>
          </a:prstGeom>
        </p:spPr>
      </p:pic>
    </p:spTree>
    <p:extLst>
      <p:ext uri="{BB962C8B-B14F-4D97-AF65-F5344CB8AC3E}">
        <p14:creationId xmlns:p14="http://schemas.microsoft.com/office/powerpoint/2010/main" val="16786091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91" y="259796"/>
            <a:ext cx="8596668" cy="919465"/>
          </a:xfrm>
        </p:spPr>
        <p:txBody>
          <a:bodyPr/>
          <a:lstStyle/>
          <a:p>
            <a:r>
              <a:rPr lang="en-US" b="1"/>
              <a:t>BOE’s Authority </a:t>
            </a:r>
          </a:p>
        </p:txBody>
      </p:sp>
      <p:sp>
        <p:nvSpPr>
          <p:cNvPr id="3" name="Content Placeholder 2"/>
          <p:cNvSpPr>
            <a:spLocks noGrp="1"/>
          </p:cNvSpPr>
          <p:nvPr>
            <p:ph idx="1"/>
          </p:nvPr>
        </p:nvSpPr>
        <p:spPr>
          <a:xfrm>
            <a:off x="64189" y="1269457"/>
            <a:ext cx="10073183" cy="5486400"/>
          </a:xfrm>
        </p:spPr>
        <p:txBody>
          <a:bodyPr>
            <a:noAutofit/>
          </a:bodyPr>
          <a:lstStyle/>
          <a:p>
            <a:pPr lvl="1">
              <a:spcAft>
                <a:spcPts val="600"/>
              </a:spcAft>
            </a:pPr>
            <a:r>
              <a:rPr lang="en-US" sz="2400" dirty="0"/>
              <a:t>The BOE has only the powers specifically granted to it by the </a:t>
            </a:r>
            <a:r>
              <a:rPr lang="en-US" sz="2400" u="sng" dirty="0"/>
              <a:t>State</a:t>
            </a:r>
            <a:r>
              <a:rPr lang="en-US" sz="2400" dirty="0"/>
              <a:t> Legislature (county cannot grant more than was given to it).   </a:t>
            </a:r>
          </a:p>
          <a:p>
            <a:pPr lvl="2">
              <a:spcAft>
                <a:spcPts val="600"/>
              </a:spcAft>
            </a:pPr>
            <a:r>
              <a:rPr lang="en-US" sz="2200" dirty="0"/>
              <a:t>Functional control granted to the Department of Revenue            (RCW 84.48.046, 84.08.060)  </a:t>
            </a:r>
          </a:p>
          <a:p>
            <a:pPr lvl="2">
              <a:spcAft>
                <a:spcPts val="600"/>
              </a:spcAft>
            </a:pPr>
            <a:r>
              <a:rPr lang="en-US" sz="2200" dirty="0"/>
              <a:t>Day-to-day operations might be set by county or left to the BOE itself.</a:t>
            </a:r>
          </a:p>
          <a:p>
            <a:pPr lvl="2">
              <a:spcAft>
                <a:spcPts val="600"/>
              </a:spcAft>
            </a:pPr>
            <a:r>
              <a:rPr lang="en-US" sz="2200" dirty="0"/>
              <a:t>BOE operates by agreement, </a:t>
            </a:r>
            <a:r>
              <a:rPr lang="en-US" sz="2000" dirty="0"/>
              <a:t>within the authority of statute (RCW 84.48), administrative rules (WAC 458-14), and Department of Revenue instructions:  </a:t>
            </a:r>
            <a:endParaRPr lang="en-US" sz="2200" dirty="0"/>
          </a:p>
          <a:p>
            <a:pPr lvl="3">
              <a:spcAft>
                <a:spcPts val="600"/>
              </a:spcAft>
            </a:pPr>
            <a:r>
              <a:rPr lang="en-US" sz="2000" dirty="0"/>
              <a:t>By policy or by “meeting by notice” &amp; vote (OPMA)</a:t>
            </a:r>
          </a:p>
          <a:p>
            <a:pPr marL="1371600" lvl="3" indent="0" algn="r">
              <a:spcAft>
                <a:spcPts val="600"/>
              </a:spcAft>
              <a:buNone/>
            </a:pPr>
            <a:r>
              <a:rPr lang="en-US" sz="1500" u="sng" dirty="0">
                <a:solidFill>
                  <a:srgbClr val="0070C0"/>
                </a:solidFill>
              </a:rPr>
              <a:t>https://www.atg.wa.gov/lesson-3-open-public-meetings-act-rcw-4230</a:t>
            </a:r>
          </a:p>
          <a:p>
            <a:pPr marL="1371600" lvl="3" indent="0" algn="r">
              <a:spcAft>
                <a:spcPts val="600"/>
              </a:spcAft>
              <a:buNone/>
            </a:pPr>
            <a:r>
              <a:rPr lang="en-US" sz="1500" dirty="0"/>
              <a:t>Municipal Research and Services Center</a:t>
            </a:r>
            <a:br>
              <a:rPr lang="en-US" sz="1500" dirty="0"/>
            </a:br>
            <a:r>
              <a:rPr lang="en-US" sz="1500" u="sng" dirty="0">
                <a:solidFill>
                  <a:srgbClr val="0070C0"/>
                </a:solidFill>
              </a:rPr>
              <a:t>https://mrsc.org/explore-topics/legal/open-government/open-public-meetings-act</a:t>
            </a:r>
          </a:p>
          <a:p>
            <a:pPr marL="0" indent="0">
              <a:buNone/>
            </a:pPr>
            <a:endParaRPr lang="en-US" sz="2400" dirty="0"/>
          </a:p>
          <a:p>
            <a:endParaRPr lang="en-US" sz="2400" dirty="0"/>
          </a:p>
        </p:txBody>
      </p:sp>
    </p:spTree>
    <p:extLst>
      <p:ext uri="{BB962C8B-B14F-4D97-AF65-F5344CB8AC3E}">
        <p14:creationId xmlns:p14="http://schemas.microsoft.com/office/powerpoint/2010/main" val="31312839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6734" y="609600"/>
            <a:ext cx="3737268" cy="1320800"/>
          </a:xfrm>
        </p:spPr>
        <p:txBody>
          <a:bodyPr vert="horz" lIns="91440" tIns="45720" rIns="91440" bIns="45720" rtlCol="0" anchor="t">
            <a:normAutofit/>
          </a:bodyPr>
          <a:lstStyle/>
          <a:p>
            <a:r>
              <a:rPr lang="en-US" b="1" dirty="0"/>
              <a:t>Jurisdiction is limited</a:t>
            </a:r>
          </a:p>
        </p:txBody>
      </p:sp>
      <p:sp>
        <p:nvSpPr>
          <p:cNvPr id="5" name="Rectangle 4"/>
          <p:cNvSpPr/>
          <p:nvPr/>
        </p:nvSpPr>
        <p:spPr>
          <a:xfrm>
            <a:off x="5536734" y="1930400"/>
            <a:ext cx="4064439" cy="3880773"/>
          </a:xfrm>
          <a:prstGeom prst="rect">
            <a:avLst/>
          </a:prstGeom>
        </p:spPr>
        <p:txBody>
          <a:bodyPr vert="horz" lIns="91440" tIns="45720" rIns="91440" bIns="45720" rtlCol="0">
            <a:normAutofit/>
          </a:bodyPr>
          <a:lstStyle/>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en-US" sz="2000" b="1" i="0"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rPr>
              <a:t>The Legislature sets the BOE’s authority (“jurisdiction”) to review different kinds of decisions (typically those made by the Assessor) or to take specific actions.</a:t>
            </a:r>
          </a:p>
          <a:p>
            <a:pPr marL="0" marR="0" lvl="0" indent="0" algn="l" defTabSz="457200" rtl="0" eaLnBrk="1" fontAlgn="auto" latinLnBrk="0" hangingPunct="1">
              <a:lnSpc>
                <a:spcPct val="90000"/>
              </a:lnSpc>
              <a:spcBef>
                <a:spcPts val="1000"/>
              </a:spcBef>
              <a:spcAft>
                <a:spcPts val="0"/>
              </a:spcAft>
              <a:buClr>
                <a:srgbClr val="90C226"/>
              </a:buClr>
              <a:buSzPct val="80000"/>
              <a:buFontTx/>
              <a:buNone/>
              <a:tabLst/>
              <a:defRPr/>
            </a:pPr>
            <a:endParaRPr kumimoji="0" lang="en-US" sz="1300" b="1" i="0"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r>
              <a:rPr kumimoji="0" lang="en-US" sz="1300" b="1" i="1"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rPr>
              <a:t>     See</a:t>
            </a:r>
            <a:r>
              <a:rPr kumimoji="0" lang="en-US" sz="1300" b="1" i="0"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rPr>
              <a:t> </a:t>
            </a:r>
            <a:r>
              <a:rPr kumimoji="0" lang="en-US" sz="1300" b="1" i="0"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hlinkClick r:id="rId3"/>
              </a:rPr>
              <a:t>WAC 458-14-015 </a:t>
            </a:r>
            <a:r>
              <a:rPr kumimoji="0" lang="en-US" sz="1300" b="1" i="0"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rPr>
              <a:t>for full list</a:t>
            </a:r>
            <a:endParaRPr kumimoji="0" lang="en-US" sz="1300" b="0" i="0"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90000"/>
              </a:lnSpc>
              <a:spcBef>
                <a:spcPts val="1000"/>
              </a:spcBef>
              <a:spcAft>
                <a:spcPts val="0"/>
              </a:spcAft>
              <a:buClr>
                <a:srgbClr val="90C226"/>
              </a:buClr>
              <a:buSzPct val="80000"/>
              <a:buFont typeface="Wingdings 3" charset="2"/>
              <a:buChar char=""/>
              <a:tabLst/>
              <a:defRPr/>
            </a:pPr>
            <a:endParaRPr kumimoji="0" lang="en-US" sz="1300" b="0" i="0" u="none" strike="noStrike" kern="1200" cap="none" spc="0" normalizeH="0" baseline="0" noProof="0" dirty="0">
              <a:ln>
                <a:noFill/>
              </a:ln>
              <a:solidFill>
                <a:prstClr val="white">
                  <a:lumMod val="75000"/>
                  <a:lumOff val="25000"/>
                </a:prstClr>
              </a:solidFill>
              <a:effectLst/>
              <a:uLnTx/>
              <a:uFillTx/>
              <a:latin typeface="Trebuchet MS" panose="020B0603020202020204"/>
              <a:cs typeface="Arial"/>
            </a:endParaRPr>
          </a:p>
        </p:txBody>
      </p:sp>
      <p:pic>
        <p:nvPicPr>
          <p:cNvPr id="7" name="Picture 6" descr="Stone pillars">
            <a:extLst>
              <a:ext uri="{FF2B5EF4-FFF2-40B4-BE49-F238E27FC236}">
                <a16:creationId xmlns:a16="http://schemas.microsoft.com/office/drawing/2014/main" id="{0C1268EA-81F9-0D27-52EF-1C816204803A}"/>
              </a:ext>
            </a:extLst>
          </p:cNvPr>
          <p:cNvPicPr>
            <a:picLocks noChangeAspect="1"/>
          </p:cNvPicPr>
          <p:nvPr/>
        </p:nvPicPr>
        <p:blipFill>
          <a:blip r:embed="rId4"/>
          <a:srcRect l="5599" r="43071"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Tree>
    <p:extLst>
      <p:ext uri="{BB962C8B-B14F-4D97-AF65-F5344CB8AC3E}">
        <p14:creationId xmlns:p14="http://schemas.microsoft.com/office/powerpoint/2010/main" val="49007893"/>
      </p:ext>
    </p:extLst>
  </p:cSld>
  <p:clrMapOvr>
    <a:overrideClrMapping bg1="dk1" tx1="lt1" bg2="dk2" tx2="lt2" accent1="accent1" accent2="accent2" accent3="accent3" accent4="accent4" accent5="accent5" accent6="accent6" hlink="hlink" folHlink="folHlink"/>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5" y="231423"/>
            <a:ext cx="11582401" cy="880533"/>
          </a:xfrm>
        </p:spPr>
        <p:txBody>
          <a:bodyPr>
            <a:normAutofit/>
          </a:bodyPr>
          <a:lstStyle/>
          <a:p>
            <a:pPr algn="l"/>
            <a:r>
              <a:rPr lang="en-US" b="1"/>
              <a:t>What can the BOE do?</a:t>
            </a:r>
          </a:p>
        </p:txBody>
      </p:sp>
      <p:sp>
        <p:nvSpPr>
          <p:cNvPr id="3" name="Content Placeholder 2"/>
          <p:cNvSpPr>
            <a:spLocks noGrp="1"/>
          </p:cNvSpPr>
          <p:nvPr>
            <p:ph idx="1"/>
          </p:nvPr>
        </p:nvSpPr>
        <p:spPr>
          <a:xfrm>
            <a:off x="237066" y="1111956"/>
            <a:ext cx="9745660" cy="5746044"/>
          </a:xfrm>
        </p:spPr>
        <p:txBody>
          <a:bodyPr>
            <a:noAutofit/>
          </a:bodyPr>
          <a:lstStyle/>
          <a:p>
            <a:pPr marL="0" indent="0">
              <a:buNone/>
            </a:pPr>
            <a:r>
              <a:rPr lang="en-US" sz="2200" b="1" cap="none" dirty="0"/>
              <a:t>The BOE has authority (“jurisdiction”) </a:t>
            </a:r>
            <a:r>
              <a:rPr lang="en-US" sz="2200" b="1" dirty="0"/>
              <a:t>to resolve issues related to the Assessor’s actions </a:t>
            </a:r>
          </a:p>
          <a:p>
            <a:pPr marL="0" indent="0">
              <a:buNone/>
            </a:pPr>
            <a:r>
              <a:rPr lang="en-US" sz="2200" b="1" cap="none" dirty="0"/>
              <a:t>-This authority is set out by STATUTE, enacted by the Washington legislature.</a:t>
            </a:r>
          </a:p>
          <a:p>
            <a:pPr marL="0" indent="0">
              <a:buNone/>
            </a:pPr>
            <a:r>
              <a:rPr lang="en-US" sz="2200" b="1" dirty="0"/>
              <a:t>-Your job, in essence, is to decide whether the Assessor’s valuation (or decision related to valuation) was correct.</a:t>
            </a:r>
            <a:endParaRPr lang="en-US" sz="2200" b="1" cap="none" dirty="0"/>
          </a:p>
          <a:p>
            <a:pPr marL="0" indent="0">
              <a:buNone/>
            </a:pPr>
            <a:r>
              <a:rPr lang="en-US" sz="2200" b="1" dirty="0"/>
              <a:t>	See RCW 84.48.010 (Assessor’s determination of market value)</a:t>
            </a:r>
            <a:endParaRPr lang="en-US" sz="2200" b="1" cap="none" dirty="0"/>
          </a:p>
        </p:txBody>
      </p:sp>
    </p:spTree>
    <p:extLst>
      <p:ext uri="{BB962C8B-B14F-4D97-AF65-F5344CB8AC3E}">
        <p14:creationId xmlns:p14="http://schemas.microsoft.com/office/powerpoint/2010/main" val="8733201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4722" y="1039432"/>
            <a:ext cx="10293994" cy="68634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rebuchet MS" panose="020B0603020202020204"/>
                <a:cs typeface="Arial"/>
              </a:rPr>
              <a:t>BOE </a:t>
            </a:r>
            <a:r>
              <a:rPr kumimoji="0" lang="en-US" sz="2200" b="1" i="1" u="none" strike="noStrike" kern="1200" cap="none" spc="0" normalizeH="0" baseline="0" noProof="0" dirty="0">
                <a:ln>
                  <a:noFill/>
                </a:ln>
                <a:solidFill>
                  <a:prstClr val="black"/>
                </a:solidFill>
                <a:effectLst/>
                <a:uLnTx/>
                <a:uFillTx/>
                <a:latin typeface="Trebuchet MS" panose="020B0603020202020204"/>
                <a:cs typeface="Arial"/>
              </a:rPr>
              <a:t>does not </a:t>
            </a:r>
            <a:r>
              <a:rPr kumimoji="0" lang="en-US" sz="2200" b="1" i="0" u="none" strike="noStrike" kern="1200" cap="none" spc="0" normalizeH="0" baseline="0" noProof="0" dirty="0">
                <a:ln>
                  <a:noFill/>
                </a:ln>
                <a:solidFill>
                  <a:prstClr val="black"/>
                </a:solidFill>
                <a:effectLst/>
                <a:uLnTx/>
                <a:uFillTx/>
                <a:latin typeface="Trebuchet MS" panose="020B0603020202020204"/>
                <a:cs typeface="Arial"/>
              </a:rPr>
              <a:t>have the authority to address: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Whether the Assessor is doing their job right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Whether a county official has trespassed on a taxpayer’s property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Whether property taxes are unconstitutional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Unconstitutional treatment by the Assessor (lack of due process)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Whether one of the parties should pay the other’s attorney’s fees or costs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Waiver of deadlines for appealing to the Board except as expressly authorized by statute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Equity issues (“fairness” “justice”)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p:txBody>
      </p:sp>
      <p:sp>
        <p:nvSpPr>
          <p:cNvPr id="3" name="Title 1"/>
          <p:cNvSpPr>
            <a:spLocks noGrp="1"/>
          </p:cNvSpPr>
          <p:nvPr>
            <p:ph type="title"/>
          </p:nvPr>
        </p:nvSpPr>
        <p:spPr>
          <a:xfrm>
            <a:off x="237065" y="231423"/>
            <a:ext cx="11582401" cy="880533"/>
          </a:xfrm>
        </p:spPr>
        <p:txBody>
          <a:bodyPr>
            <a:normAutofit/>
          </a:bodyPr>
          <a:lstStyle/>
          <a:p>
            <a:pPr algn="l"/>
            <a:r>
              <a:rPr lang="en-US" b="1"/>
              <a:t>What the BOE cannot do?</a:t>
            </a:r>
          </a:p>
        </p:txBody>
      </p:sp>
    </p:spTree>
    <p:extLst>
      <p:ext uri="{BB962C8B-B14F-4D97-AF65-F5344CB8AC3E}">
        <p14:creationId xmlns:p14="http://schemas.microsoft.com/office/powerpoint/2010/main" val="21858817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591B-A3DB-F8BE-FF67-07A5AFD602A4}"/>
              </a:ext>
            </a:extLst>
          </p:cNvPr>
          <p:cNvSpPr>
            <a:spLocks noGrp="1"/>
          </p:cNvSpPr>
          <p:nvPr>
            <p:ph type="title"/>
          </p:nvPr>
        </p:nvSpPr>
        <p:spPr>
          <a:xfrm>
            <a:off x="157656" y="299462"/>
            <a:ext cx="9606455" cy="1320800"/>
          </a:xfrm>
        </p:spPr>
        <p:txBody>
          <a:bodyPr>
            <a:normAutofit fontScale="90000"/>
          </a:bodyPr>
          <a:lstStyle/>
          <a:p>
            <a:r>
              <a:rPr lang="en-US" dirty="0"/>
              <a:t>Q: Why can’t BOE hear these issues?</a:t>
            </a:r>
            <a:br>
              <a:rPr lang="en-US" dirty="0"/>
            </a:br>
            <a:r>
              <a:rPr lang="en-US" dirty="0"/>
              <a:t>A: They are resolved by other levels and/or branches of government</a:t>
            </a:r>
          </a:p>
        </p:txBody>
      </p:sp>
      <p:sp>
        <p:nvSpPr>
          <p:cNvPr id="3" name="Content Placeholder 2">
            <a:extLst>
              <a:ext uri="{FF2B5EF4-FFF2-40B4-BE49-F238E27FC236}">
                <a16:creationId xmlns:a16="http://schemas.microsoft.com/office/drawing/2014/main" id="{69C5E53D-88E9-7406-787B-A3B1218FFFE2}"/>
              </a:ext>
            </a:extLst>
          </p:cNvPr>
          <p:cNvSpPr>
            <a:spLocks noGrp="1"/>
          </p:cNvSpPr>
          <p:nvPr>
            <p:ph idx="1"/>
          </p:nvPr>
        </p:nvSpPr>
        <p:spPr>
          <a:xfrm>
            <a:off x="662548" y="1977614"/>
            <a:ext cx="9377923" cy="4444207"/>
          </a:xfrm>
        </p:spPr>
        <p:txBody>
          <a:bodyPr>
            <a:normAutofit fontScale="25000" lnSpcReduction="20000"/>
          </a:bodyPr>
          <a:lstStyle/>
          <a:p>
            <a:r>
              <a:rPr lang="en-US" sz="6400" b="1" dirty="0"/>
              <a:t>Whether the Assessor is doing their job right</a:t>
            </a:r>
          </a:p>
          <a:p>
            <a:pPr lvl="1" indent="-342900">
              <a:buFont typeface="Arial" panose="020B0604020202020204" pitchFamily="34" charset="0"/>
              <a:buChar char="•"/>
            </a:pPr>
            <a:r>
              <a:rPr lang="en-US" sz="6400" dirty="0"/>
              <a:t>Assessors are independently elected; they can be voted out at the next election if voters don’t approve</a:t>
            </a:r>
          </a:p>
          <a:p>
            <a:pPr lvl="1" indent="-342900">
              <a:buFont typeface="Arial" panose="020B0604020202020204" pitchFamily="34" charset="0"/>
              <a:buChar char="•"/>
            </a:pPr>
            <a:r>
              <a:rPr lang="en-US" sz="6400" dirty="0"/>
              <a:t>OR if the Assessor breaks the law, the courts would resolve such an issue</a:t>
            </a:r>
          </a:p>
          <a:p>
            <a:pPr marL="342900" indent="-342900">
              <a:buFont typeface="Arial" panose="020B0604020202020204" pitchFamily="34" charset="0"/>
              <a:buChar char="•"/>
            </a:pPr>
            <a:r>
              <a:rPr lang="en-US" sz="6400" b="1" dirty="0"/>
              <a:t>Whether a county official has trespassed on a taxpayer’s property</a:t>
            </a:r>
          </a:p>
          <a:p>
            <a:pPr lvl="1"/>
            <a:r>
              <a:rPr lang="en-US" sz="6400" dirty="0"/>
              <a:t>Courts decide</a:t>
            </a:r>
          </a:p>
          <a:p>
            <a:pPr marL="342900" indent="-342900">
              <a:buFont typeface="Arial" panose="020B0604020202020204" pitchFamily="34" charset="0"/>
              <a:buChar char="•"/>
            </a:pPr>
            <a:r>
              <a:rPr lang="en-US" sz="6400" b="1" dirty="0"/>
              <a:t>Whether property taxes are unconstitutional; whether Assessor violated due process</a:t>
            </a:r>
          </a:p>
          <a:p>
            <a:pPr lvl="1" indent="-342900">
              <a:buFont typeface="Arial" panose="020B0604020202020204" pitchFamily="34" charset="0"/>
              <a:buChar char="•"/>
            </a:pPr>
            <a:r>
              <a:rPr lang="en-US" sz="6400" dirty="0"/>
              <a:t>Courts decide whether the Legislature’s tax statutes are unconstitutional and whether there has been a due process violation</a:t>
            </a:r>
          </a:p>
          <a:p>
            <a:pPr marL="342900" indent="-342900">
              <a:buFont typeface="Arial" panose="020B0604020202020204" pitchFamily="34" charset="0"/>
              <a:buChar char="•"/>
            </a:pPr>
            <a:r>
              <a:rPr lang="en-US" sz="6400" b="1" dirty="0"/>
              <a:t>Whether one of the parties should pay the other’s attorney’s fees or costs</a:t>
            </a:r>
          </a:p>
          <a:p>
            <a:pPr lvl="1" indent="-342900">
              <a:buFont typeface="Arial" panose="020B0604020202020204" pitchFamily="34" charset="0"/>
              <a:buChar char="•"/>
            </a:pPr>
            <a:r>
              <a:rPr lang="en-US" sz="6400" dirty="0"/>
              <a:t>Some statutes authorize courts to award attorney fees, depending on the case</a:t>
            </a:r>
          </a:p>
          <a:p>
            <a:pPr marL="342900" indent="-342900">
              <a:buFont typeface="Arial" panose="020B0604020202020204" pitchFamily="34" charset="0"/>
              <a:buChar char="•"/>
            </a:pPr>
            <a:r>
              <a:rPr lang="en-US" sz="6400" b="1" dirty="0"/>
              <a:t>Waiver of deadlines for appealing to the Board except as expressly authorized by statute</a:t>
            </a:r>
          </a:p>
          <a:p>
            <a:pPr lvl="1" indent="-342900">
              <a:buFont typeface="Arial" panose="020B0604020202020204" pitchFamily="34" charset="0"/>
              <a:buChar char="•"/>
            </a:pPr>
            <a:r>
              <a:rPr lang="en-US" sz="6400" dirty="0"/>
              <a:t>BOE cannot waive deadlines set by the Legislature</a:t>
            </a:r>
          </a:p>
          <a:p>
            <a:pPr marL="342900" indent="-342900">
              <a:buFont typeface="Arial" panose="020B0604020202020204" pitchFamily="34" charset="0"/>
              <a:buChar char="•"/>
            </a:pPr>
            <a:r>
              <a:rPr lang="en-US" sz="6400" b="1" dirty="0"/>
              <a:t>Equity issues (“fairness” “justice”)  </a:t>
            </a:r>
          </a:p>
          <a:p>
            <a:pPr lvl="1"/>
            <a:r>
              <a:rPr lang="en-US" sz="6400" dirty="0"/>
              <a:t>Courts have authority to order certain remedies</a:t>
            </a:r>
          </a:p>
          <a:p>
            <a:endParaRPr lang="en-US" dirty="0"/>
          </a:p>
          <a:p>
            <a:endParaRPr lang="en-US" dirty="0"/>
          </a:p>
        </p:txBody>
      </p:sp>
    </p:spTree>
    <p:extLst>
      <p:ext uri="{BB962C8B-B14F-4D97-AF65-F5344CB8AC3E}">
        <p14:creationId xmlns:p14="http://schemas.microsoft.com/office/powerpoint/2010/main" val="426101263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Doing the Job </a:t>
            </a:r>
          </a:p>
        </p:txBody>
      </p:sp>
      <p:pic>
        <p:nvPicPr>
          <p:cNvPr id="6146" name="Picture 2" descr="Gardener Landscaper Digging Shovel Retro Digital Art by Aloysius Patrimonio  - Fine Art America"/>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313763" y="1124341"/>
            <a:ext cx="3465650" cy="346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76949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1298"/>
            <a:ext cx="11988799" cy="794855"/>
          </a:xfrm>
        </p:spPr>
        <p:txBody>
          <a:bodyPr>
            <a:normAutofit/>
          </a:bodyPr>
          <a:lstStyle/>
          <a:p>
            <a:pPr algn="l"/>
            <a:r>
              <a:rPr lang="en-US" sz="4000"/>
              <a:t>Key questions</a:t>
            </a:r>
          </a:p>
        </p:txBody>
      </p:sp>
      <p:sp>
        <p:nvSpPr>
          <p:cNvPr id="5" name="TextBox 4"/>
          <p:cNvSpPr txBox="1"/>
          <p:nvPr/>
        </p:nvSpPr>
        <p:spPr>
          <a:xfrm>
            <a:off x="341882" y="1058376"/>
            <a:ext cx="9382221" cy="5632311"/>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cs typeface="Arial"/>
              </a:rPr>
              <a:t>What am I deciding?  </a:t>
            </a:r>
            <a:r>
              <a:rPr kumimoji="0" lang="en-US" sz="24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What is the “relief” requested?  Do I have the authority to decide the issue/grant the relief?</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a:t>
            </a:r>
            <a:r>
              <a:rPr kumimoji="0" lang="en-US" sz="24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What is the disagreement? </a:t>
            </a: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cs typeface="Arial"/>
              </a:rPr>
              <a:t>Who is responsible for providing persuasive evidence and arguments (“burden of proof”)?  </a:t>
            </a:r>
            <a:r>
              <a:rPr kumimoji="0" lang="en-US" sz="24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What evidence (kind, degree) is necessary?  What facts are relevant? </a:t>
            </a: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cs typeface="Arial"/>
              </a:rPr>
              <a:t>What legal “standard” must be met for me to decide the issue/grant the relief?</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a:t>
            </a:r>
            <a:r>
              <a:rPr kumimoji="0" lang="en-US" sz="24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What level of certainty is necessary to decide the issue/grant the relief?</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a:t>
            </a:r>
            <a:br>
              <a:rPr kumimoji="0" lang="en-US" sz="2400" b="1" i="0" u="none" strike="noStrike" kern="1200" cap="none" spc="0" normalizeH="0" baseline="0" noProof="0" dirty="0">
                <a:ln>
                  <a:noFill/>
                </a:ln>
                <a:solidFill>
                  <a:prstClr val="black"/>
                </a:solidFill>
                <a:effectLst/>
                <a:uLnTx/>
                <a:uFillTx/>
                <a:latin typeface="Trebuchet MS" panose="020B0603020202020204"/>
                <a:cs typeface="Arial"/>
              </a:rPr>
            </a:b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cs typeface="Arial"/>
              </a:rPr>
              <a:t>How do I weigh the evidence?  </a:t>
            </a:r>
            <a:r>
              <a:rPr kumimoji="0" lang="en-US" sz="24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What makes evidence credible?  Is evidence a “fact?” What facts are necessary to decide an issue? </a:t>
            </a:r>
          </a:p>
        </p:txBody>
      </p:sp>
    </p:spTree>
    <p:extLst>
      <p:ext uri="{BB962C8B-B14F-4D97-AF65-F5344CB8AC3E}">
        <p14:creationId xmlns:p14="http://schemas.microsoft.com/office/powerpoint/2010/main" val="262873769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127605"/>
            <a:ext cx="11988799" cy="794855"/>
          </a:xfrm>
        </p:spPr>
        <p:txBody>
          <a:bodyPr>
            <a:normAutofit/>
          </a:bodyPr>
          <a:lstStyle/>
          <a:p>
            <a:pPr algn="l"/>
            <a:r>
              <a:rPr lang="en-US" sz="4000"/>
              <a:t>What am I deciding? </a:t>
            </a:r>
          </a:p>
        </p:txBody>
      </p:sp>
      <p:sp>
        <p:nvSpPr>
          <p:cNvPr id="5" name="TextBox 4"/>
          <p:cNvSpPr txBox="1"/>
          <p:nvPr/>
        </p:nvSpPr>
        <p:spPr>
          <a:xfrm>
            <a:off x="93307" y="1102765"/>
            <a:ext cx="10095102" cy="617092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What’s the “relief” requested? </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What does appellant/petitioner want? </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Sometimes it’s hard to figure out.  You can ask, “what will solve the petitioner’s problem (or make it better for them)?” </a:t>
            </a:r>
          </a:p>
          <a:p>
            <a:pPr marL="1257300"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Did they </a:t>
            </a:r>
            <a:r>
              <a:rPr kumimoji="0" lang="en-US" sz="2200" b="0" i="0" u="sng" strike="noStrike" kern="1200" cap="none" spc="0" normalizeH="0" baseline="0" noProof="0" dirty="0">
                <a:ln>
                  <a:noFill/>
                </a:ln>
                <a:solidFill>
                  <a:prstClr val="black"/>
                </a:solidFill>
                <a:effectLst/>
                <a:uLnTx/>
                <a:uFillTx/>
                <a:latin typeface="Trebuchet MS" panose="020B0603020202020204"/>
                <a:cs typeface="Arial"/>
              </a:rPr>
              <a:t>ask</a:t>
            </a: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 for that (or get close?) </a:t>
            </a:r>
          </a:p>
          <a:p>
            <a:pPr marL="1257300" marR="0" lvl="2"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Do you have the authority to do it?  </a:t>
            </a:r>
            <a:endParaRPr kumimoji="0" lang="en-US" sz="1800" b="0" i="0" u="none" strike="noStrike" kern="1200" cap="none" spc="0" normalizeH="0" baseline="0" noProof="0" dirty="0">
              <a:ln>
                <a:noFill/>
              </a:ln>
              <a:solidFill>
                <a:prstClr val="black"/>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What are the issues that need resolution/what is the disagreement? </a:t>
            </a:r>
          </a:p>
          <a:p>
            <a:pPr marL="1257300" marR="0" lvl="2" indent="-342900" algn="l" defTabSz="4572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Is it about the facts (</a:t>
            </a:r>
            <a:r>
              <a:rPr kumimoji="0" lang="en-US" sz="2000" b="0" i="1" u="none" strike="noStrike" kern="1200" cap="none" spc="0" normalizeH="0" baseline="0" noProof="0" dirty="0">
                <a:ln>
                  <a:noFill/>
                </a:ln>
                <a:solidFill>
                  <a:prstClr val="black"/>
                </a:solidFill>
                <a:effectLst/>
                <a:uLnTx/>
                <a:uFillTx/>
                <a:latin typeface="Trebuchet MS" panose="020B0603020202020204"/>
                <a:cs typeface="Arial"/>
              </a:rPr>
              <a:t>e.g., </a:t>
            </a: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What was the color of the stoplight?) </a:t>
            </a:r>
          </a:p>
          <a:p>
            <a:pPr marL="1257300" marR="0" lvl="2" indent="-342900" algn="l" defTabSz="4572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Is it about the meaning of the facts (</a:t>
            </a:r>
            <a:r>
              <a:rPr kumimoji="0" lang="en-US" sz="2000" b="0" i="1" u="none" strike="noStrike" kern="1200" cap="none" spc="0" normalizeH="0" baseline="0" noProof="0" dirty="0">
                <a:ln>
                  <a:noFill/>
                </a:ln>
                <a:solidFill>
                  <a:prstClr val="black"/>
                </a:solidFill>
                <a:effectLst/>
                <a:uLnTx/>
                <a:uFillTx/>
                <a:latin typeface="Trebuchet MS" panose="020B0603020202020204"/>
                <a:cs typeface="Arial"/>
              </a:rPr>
              <a:t>e.g., </a:t>
            </a: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Did the yellow light provide the driver a warning?)</a:t>
            </a:r>
          </a:p>
          <a:p>
            <a:pPr marL="1257300" marR="0" lvl="2" indent="-342900" algn="l" defTabSz="457200" rtl="0" eaLnBrk="1" fontAlgn="auto" latinLnBrk="0" hangingPunct="1">
              <a:lnSpc>
                <a:spcPct val="100000"/>
              </a:lnSpc>
              <a:spcBef>
                <a:spcPts val="0"/>
              </a:spcBef>
              <a:spcAft>
                <a:spcPts val="10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Is it about the law  (</a:t>
            </a:r>
            <a:r>
              <a:rPr kumimoji="0" lang="en-US" sz="2000" b="0" i="1" u="none" strike="noStrike" kern="1200" cap="none" spc="0" normalizeH="0" baseline="0" noProof="0" dirty="0">
                <a:ln>
                  <a:noFill/>
                </a:ln>
                <a:solidFill>
                  <a:prstClr val="black"/>
                </a:solidFill>
                <a:effectLst/>
                <a:uLnTx/>
                <a:uFillTx/>
                <a:latin typeface="Trebuchet MS" panose="020B0603020202020204"/>
                <a:cs typeface="Arial"/>
              </a:rPr>
              <a:t>e.g., </a:t>
            </a: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Is a driver is required to stop for a yellow light if it’s possible to do so?)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p:txBody>
      </p:sp>
    </p:spTree>
    <p:extLst>
      <p:ext uri="{BB962C8B-B14F-4D97-AF65-F5344CB8AC3E}">
        <p14:creationId xmlns:p14="http://schemas.microsoft.com/office/powerpoint/2010/main" val="177645102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184361"/>
            <a:ext cx="11988799" cy="794855"/>
          </a:xfrm>
        </p:spPr>
        <p:txBody>
          <a:bodyPr>
            <a:normAutofit/>
          </a:bodyPr>
          <a:lstStyle/>
          <a:p>
            <a:pPr algn="l"/>
            <a:r>
              <a:rPr lang="en-US" sz="4000"/>
              <a:t>Who has the “burden of proof”? </a:t>
            </a:r>
          </a:p>
        </p:txBody>
      </p:sp>
      <p:sp>
        <p:nvSpPr>
          <p:cNvPr id="4" name="TextBox 3"/>
          <p:cNvSpPr txBox="1"/>
          <p:nvPr/>
        </p:nvSpPr>
        <p:spPr>
          <a:xfrm>
            <a:off x="459067" y="1127990"/>
            <a:ext cx="9148634" cy="579120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The party seeking relief has the </a:t>
            </a:r>
            <a:r>
              <a:rPr kumimoji="0" lang="en-US" sz="2400" b="0" i="0" u="sng" strike="noStrike" kern="1200" cap="none" spc="0" normalizeH="0" baseline="0" noProof="0" dirty="0">
                <a:ln>
                  <a:noFill/>
                </a:ln>
                <a:solidFill>
                  <a:prstClr val="black"/>
                </a:solidFill>
                <a:effectLst/>
                <a:uLnTx/>
                <a:uFillTx/>
                <a:latin typeface="Trebuchet MS" panose="020B0603020202020204"/>
                <a:cs typeface="Arial"/>
              </a:rPr>
              <a:t>burden of proof</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It’s almost always the </a:t>
            </a:r>
            <a:r>
              <a:rPr kumimoji="0" lang="en-US" sz="2400" b="0" i="0" u="sng" strike="noStrike" kern="1200" cap="none" spc="0" normalizeH="0" baseline="0" noProof="0" dirty="0">
                <a:ln>
                  <a:noFill/>
                </a:ln>
                <a:solidFill>
                  <a:prstClr val="black"/>
                </a:solidFill>
                <a:effectLst/>
                <a:uLnTx/>
                <a:uFillTx/>
                <a:latin typeface="Trebuchet MS" panose="020B0603020202020204"/>
                <a:cs typeface="Arial"/>
              </a:rPr>
              <a:t>taxpayer</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with rare exceptions:     </a:t>
            </a:r>
          </a:p>
          <a:p>
            <a:pPr marL="1714500" marR="0" lvl="3"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Assessor reconvene</a:t>
            </a:r>
          </a:p>
          <a:p>
            <a:pPr marL="1714500" marR="0" lvl="3"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Equalization </a:t>
            </a:r>
          </a:p>
          <a:p>
            <a:pPr marL="1714500" marR="0" lvl="3"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Burden of proof has two elements:</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Burden of Production </a:t>
            </a: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 Someone has to go through effort of rounding up and presenting evidence.  No evidence, no relief.  </a:t>
            </a:r>
          </a:p>
          <a:p>
            <a:pPr marL="1257300"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The evidence must be </a:t>
            </a:r>
            <a:r>
              <a:rPr kumimoji="0" lang="en-US" sz="20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relevant</a:t>
            </a: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 – that is, it must tend to make the item at issue more or less likely to be true/accurate.  </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6B91E">
                    <a:lumMod val="75000"/>
                  </a:srgbClr>
                </a:solidFill>
                <a:effectLst/>
                <a:uLnTx/>
                <a:uFillTx/>
                <a:latin typeface="Trebuchet MS" panose="020B0603020202020204"/>
                <a:cs typeface="Arial"/>
              </a:rPr>
              <a:t>Burden of Persuasion </a:t>
            </a: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 The evidence must tell a story that is sufficiently convincing.  </a:t>
            </a:r>
          </a:p>
          <a:p>
            <a:pPr marL="1257300"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How convincing depends on the applicable “standard of proof.”   </a:t>
            </a:r>
            <a:b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br>
            <a:r>
              <a:rPr kumimoji="0" lang="en-US" sz="2000" b="0" i="0" u="none" strike="noStrike" kern="1200" cap="none" spc="0" normalizeH="0" baseline="0" noProof="0" dirty="0">
                <a:ln>
                  <a:noFill/>
                </a:ln>
                <a:solidFill>
                  <a:prstClr val="black"/>
                </a:solidFill>
                <a:effectLst/>
                <a:uLnTx/>
                <a:uFillTx/>
                <a:latin typeface="Trebuchet MS" panose="020B0603020202020204"/>
                <a:cs typeface="Arial"/>
              </a:rPr>
              <a:t>                            </a:t>
            </a:r>
            <a:b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b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p:txBody>
      </p:sp>
    </p:spTree>
    <p:extLst>
      <p:ext uri="{BB962C8B-B14F-4D97-AF65-F5344CB8AC3E}">
        <p14:creationId xmlns:p14="http://schemas.microsoft.com/office/powerpoint/2010/main" val="362182717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707" y="396663"/>
            <a:ext cx="5084950" cy="1325563"/>
          </a:xfrm>
        </p:spPr>
        <p:txBody>
          <a:bodyPr>
            <a:normAutofit/>
          </a:bodyPr>
          <a:lstStyle/>
          <a:p>
            <a:r>
              <a:rPr lang="en-US" sz="4000">
                <a:solidFill>
                  <a:schemeClr val="accent2">
                    <a:lumMod val="60000"/>
                    <a:lumOff val="40000"/>
                  </a:schemeClr>
                </a:solidFill>
              </a:rPr>
              <a:t>Standards of Proof</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193" y="3486874"/>
            <a:ext cx="366567" cy="3665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223" y="3256455"/>
            <a:ext cx="827407" cy="82740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276973" y="3546362"/>
            <a:ext cx="528734" cy="35036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2594" y="3578409"/>
            <a:ext cx="267023" cy="25748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2163" y="1147729"/>
            <a:ext cx="5044862" cy="5044862"/>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3150" y="2606126"/>
            <a:ext cx="3299104" cy="2389650"/>
          </a:xfrm>
          <a:prstGeom prst="rect">
            <a:avLst/>
          </a:prstGeom>
        </p:spPr>
      </p:pic>
    </p:spTree>
    <p:extLst>
      <p:ext uri="{BB962C8B-B14F-4D97-AF65-F5344CB8AC3E}">
        <p14:creationId xmlns:p14="http://schemas.microsoft.com/office/powerpoint/2010/main" val="157392910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660BA-66F5-6556-4E82-7C409CB2BFB4}"/>
              </a:ext>
            </a:extLst>
          </p:cNvPr>
          <p:cNvSpPr>
            <a:spLocks noGrp="1"/>
          </p:cNvSpPr>
          <p:nvPr>
            <p:ph type="title"/>
          </p:nvPr>
        </p:nvSpPr>
        <p:spPr/>
        <p:txBody>
          <a:bodyPr/>
          <a:lstStyle/>
          <a:p>
            <a:r>
              <a:rPr lang="en-US" dirty="0"/>
              <a:t>Key Concepts</a:t>
            </a:r>
          </a:p>
        </p:txBody>
      </p:sp>
      <p:sp>
        <p:nvSpPr>
          <p:cNvPr id="9" name="Content Placeholder 8">
            <a:extLst>
              <a:ext uri="{FF2B5EF4-FFF2-40B4-BE49-F238E27FC236}">
                <a16:creationId xmlns:a16="http://schemas.microsoft.com/office/drawing/2014/main" id="{757379FB-583B-24C2-10C6-382016D3C472}"/>
              </a:ext>
            </a:extLst>
          </p:cNvPr>
          <p:cNvSpPr>
            <a:spLocks noGrp="1"/>
          </p:cNvSpPr>
          <p:nvPr>
            <p:ph idx="17"/>
          </p:nvPr>
        </p:nvSpPr>
        <p:spPr/>
        <p:txBody>
          <a:bodyPr>
            <a:normAutofit lnSpcReduction="10000"/>
          </a:bodyPr>
          <a:lstStyle/>
          <a:p>
            <a:r>
              <a:rPr lang="en-US" sz="1800" dirty="0"/>
              <a:t>Tax</a:t>
            </a:r>
          </a:p>
          <a:p>
            <a:pPr lvl="1"/>
            <a:r>
              <a:rPr lang="en-US" dirty="0"/>
              <a:t>Administered locally</a:t>
            </a:r>
          </a:p>
          <a:p>
            <a:pPr lvl="1"/>
            <a:r>
              <a:rPr lang="en-US" dirty="0"/>
              <a:t>All property is taxable, unless specifically exempted by law under RCW 84.40.020.</a:t>
            </a:r>
          </a:p>
          <a:p>
            <a:pPr lvl="1"/>
            <a:r>
              <a:rPr lang="en-US" dirty="0"/>
              <a:t>Assessed value is determined prior to tax calculations.</a:t>
            </a:r>
          </a:p>
          <a:p>
            <a:pPr marL="0" indent="0">
              <a:buNone/>
            </a:pPr>
            <a:endParaRPr lang="en-US" sz="1800" dirty="0"/>
          </a:p>
        </p:txBody>
      </p:sp>
      <p:sp>
        <p:nvSpPr>
          <p:cNvPr id="8" name="Content Placeholder 7">
            <a:extLst>
              <a:ext uri="{FF2B5EF4-FFF2-40B4-BE49-F238E27FC236}">
                <a16:creationId xmlns:a16="http://schemas.microsoft.com/office/drawing/2014/main" id="{8770FB3F-DAFA-185A-A1B0-A25C41B5C81D}"/>
              </a:ext>
            </a:extLst>
          </p:cNvPr>
          <p:cNvSpPr>
            <a:spLocks noGrp="1"/>
          </p:cNvSpPr>
          <p:nvPr>
            <p:ph idx="16"/>
          </p:nvPr>
        </p:nvSpPr>
        <p:spPr/>
        <p:txBody>
          <a:bodyPr>
            <a:noAutofit/>
          </a:bodyPr>
          <a:lstStyle/>
          <a:p>
            <a:r>
              <a:rPr lang="en-US" sz="1800" dirty="0"/>
              <a:t>Uniformity</a:t>
            </a:r>
          </a:p>
          <a:p>
            <a:pPr marL="742950" lvl="1" indent="-285750">
              <a:buFont typeface="Arial" panose="020B0604020202020204" pitchFamily="34" charset="0"/>
              <a:buChar char="•"/>
            </a:pPr>
            <a:r>
              <a:rPr lang="en-US" dirty="0"/>
              <a:t>All property is to be assessed at </a:t>
            </a:r>
            <a:r>
              <a:rPr lang="en-US" b="1" dirty="0"/>
              <a:t>100% of its true and fair market value</a:t>
            </a:r>
            <a:r>
              <a:rPr lang="en-US" dirty="0"/>
              <a:t>.</a:t>
            </a:r>
          </a:p>
          <a:p>
            <a:pPr marL="742950" lvl="1" indent="-285750">
              <a:buFont typeface="Arial" panose="020B0604020202020204" pitchFamily="34" charset="0"/>
              <a:buChar char="•"/>
            </a:pPr>
            <a:r>
              <a:rPr lang="en-US" b="1" dirty="0"/>
              <a:t>Tax rates must be uniform</a:t>
            </a:r>
            <a:r>
              <a:rPr lang="en-US" dirty="0"/>
              <a:t> within each taxing district.</a:t>
            </a:r>
          </a:p>
          <a:p>
            <a:pPr marL="742950" lvl="1" indent="-285750">
              <a:buFont typeface="Arial" panose="020B0604020202020204" pitchFamily="34" charset="0"/>
              <a:buChar char="•"/>
            </a:pPr>
            <a:r>
              <a:rPr lang="en-US" dirty="0"/>
              <a:t>Rates apply equally to all property types.</a:t>
            </a:r>
          </a:p>
        </p:txBody>
      </p:sp>
      <p:sp>
        <p:nvSpPr>
          <p:cNvPr id="6" name="Content Placeholder 5">
            <a:extLst>
              <a:ext uri="{FF2B5EF4-FFF2-40B4-BE49-F238E27FC236}">
                <a16:creationId xmlns:a16="http://schemas.microsoft.com/office/drawing/2014/main" id="{BC565DF1-4F79-9783-2E03-CC434F87DAD7}"/>
              </a:ext>
            </a:extLst>
          </p:cNvPr>
          <p:cNvSpPr>
            <a:spLocks noGrp="1"/>
          </p:cNvSpPr>
          <p:nvPr>
            <p:ph idx="1"/>
          </p:nvPr>
        </p:nvSpPr>
        <p:spPr/>
        <p:txBody>
          <a:bodyPr>
            <a:normAutofit/>
          </a:bodyPr>
          <a:lstStyle/>
          <a:p>
            <a:r>
              <a:rPr lang="en-US" sz="1800" dirty="0"/>
              <a:t>Proportionate Burden</a:t>
            </a:r>
          </a:p>
          <a:p>
            <a:pPr marL="742950" lvl="1" indent="-285750">
              <a:buFont typeface="Arial" panose="020B0604020202020204" pitchFamily="34" charset="0"/>
              <a:buChar char="•"/>
            </a:pPr>
            <a:r>
              <a:rPr lang="en-US" dirty="0"/>
              <a:t>The tax is based on the value of the property (ad valorem).</a:t>
            </a:r>
          </a:p>
          <a:p>
            <a:pPr marL="742950" lvl="1" indent="-285750">
              <a:buFont typeface="Arial" panose="020B0604020202020204" pitchFamily="34" charset="0"/>
              <a:buChar char="•"/>
            </a:pPr>
            <a:r>
              <a:rPr lang="en-US" dirty="0"/>
              <a:t>Higher-value properties pay proportionally more in taxes.</a:t>
            </a:r>
          </a:p>
        </p:txBody>
      </p:sp>
    </p:spTree>
    <p:extLst>
      <p:ext uri="{BB962C8B-B14F-4D97-AF65-F5344CB8AC3E}">
        <p14:creationId xmlns:p14="http://schemas.microsoft.com/office/powerpoint/2010/main" val="1736724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2">
                    <a:lumMod val="60000"/>
                    <a:lumOff val="40000"/>
                  </a:schemeClr>
                </a:solidFill>
              </a:rPr>
              <a:t>Scintilla</a:t>
            </a:r>
          </a:p>
        </p:txBody>
      </p:sp>
      <p:sp>
        <p:nvSpPr>
          <p:cNvPr id="3" name="Content Placeholder 2"/>
          <p:cNvSpPr>
            <a:spLocks noGrp="1"/>
          </p:cNvSpPr>
          <p:nvPr>
            <p:ph idx="1"/>
          </p:nvPr>
        </p:nvSpPr>
        <p:spPr>
          <a:xfrm>
            <a:off x="81116" y="1789010"/>
            <a:ext cx="10515600" cy="4784757"/>
          </a:xfrm>
        </p:spPr>
        <p:txBody>
          <a:bodyPr>
            <a:normAutofit/>
          </a:bodyPr>
          <a:lstStyle/>
          <a:p>
            <a:r>
              <a:rPr lang="en-US" sz="2200" dirty="0">
                <a:solidFill>
                  <a:schemeClr val="bg1"/>
                </a:solidFill>
              </a:rPr>
              <a:t>Any evidence at all. Even the smallest measurable amount of evidence. </a:t>
            </a:r>
          </a:p>
          <a:p>
            <a:r>
              <a:rPr lang="en-US" sz="2200" dirty="0">
                <a:solidFill>
                  <a:schemeClr val="bg1"/>
                </a:solidFill>
              </a:rPr>
              <a:t>A mere spark, gleam, glimmer. </a:t>
            </a:r>
          </a:p>
          <a:p>
            <a:r>
              <a:rPr lang="en-US" sz="2200" dirty="0">
                <a:solidFill>
                  <a:schemeClr val="bg1"/>
                </a:solidFill>
              </a:rPr>
              <a:t>The burden is met by a very insignificant or trifling item of evidence.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583903" y="3564232"/>
            <a:ext cx="2099732" cy="1391389"/>
          </a:xfrm>
          <a:prstGeom prst="rect">
            <a:avLst/>
          </a:prstGeom>
        </p:spPr>
      </p:pic>
    </p:spTree>
    <p:extLst>
      <p:ext uri="{BB962C8B-B14F-4D97-AF65-F5344CB8AC3E}">
        <p14:creationId xmlns:p14="http://schemas.microsoft.com/office/powerpoint/2010/main" val="187052193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2">
                    <a:lumMod val="60000"/>
                    <a:lumOff val="40000"/>
                  </a:schemeClr>
                </a:solidFill>
              </a:rPr>
              <a:t>Reasonable Suspicion</a:t>
            </a:r>
          </a:p>
        </p:txBody>
      </p:sp>
      <p:sp>
        <p:nvSpPr>
          <p:cNvPr id="3" name="Content Placeholder 2"/>
          <p:cNvSpPr>
            <a:spLocks noGrp="1"/>
          </p:cNvSpPr>
          <p:nvPr>
            <p:ph idx="1"/>
          </p:nvPr>
        </p:nvSpPr>
        <p:spPr>
          <a:xfrm>
            <a:off x="677334" y="1754599"/>
            <a:ext cx="9023686" cy="3411185"/>
          </a:xfrm>
        </p:spPr>
        <p:txBody>
          <a:bodyPr>
            <a:normAutofit/>
          </a:bodyPr>
          <a:lstStyle/>
          <a:p>
            <a:r>
              <a:rPr lang="en-US" sz="2400" dirty="0">
                <a:solidFill>
                  <a:schemeClr val="bg1"/>
                </a:solidFill>
              </a:rPr>
              <a:t>A claim or assertion based on specific or particular articulable facts or reasons. Not based on a hunch or guess. </a:t>
            </a:r>
          </a:p>
          <a:p>
            <a:r>
              <a:rPr lang="en-US" sz="2400" dirty="0">
                <a:solidFill>
                  <a:schemeClr val="bg1"/>
                </a:solidFill>
              </a:rPr>
              <a:t>The level of certainty/degree of evidence needed for an officer to “stop and frisk” someone.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442" y="3633134"/>
            <a:ext cx="932374" cy="899077"/>
          </a:xfrm>
          <a:prstGeom prst="rect">
            <a:avLst/>
          </a:prstGeom>
        </p:spPr>
      </p:pic>
    </p:spTree>
    <p:extLst>
      <p:ext uri="{BB962C8B-B14F-4D97-AF65-F5344CB8AC3E}">
        <p14:creationId xmlns:p14="http://schemas.microsoft.com/office/powerpoint/2010/main" val="421263836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2">
                    <a:lumMod val="60000"/>
                    <a:lumOff val="40000"/>
                  </a:schemeClr>
                </a:solidFill>
              </a:rPr>
              <a:t>Probable Cause</a:t>
            </a:r>
          </a:p>
        </p:txBody>
      </p:sp>
      <p:sp>
        <p:nvSpPr>
          <p:cNvPr id="3" name="Content Placeholder 2"/>
          <p:cNvSpPr>
            <a:spLocks noGrp="1"/>
          </p:cNvSpPr>
          <p:nvPr>
            <p:ph idx="1"/>
          </p:nvPr>
        </p:nvSpPr>
        <p:spPr>
          <a:xfrm>
            <a:off x="520198" y="1765387"/>
            <a:ext cx="10213623" cy="2318341"/>
          </a:xfrm>
        </p:spPr>
        <p:txBody>
          <a:bodyPr>
            <a:normAutofit/>
          </a:bodyPr>
          <a:lstStyle/>
          <a:p>
            <a:r>
              <a:rPr lang="en-US" sz="2400" dirty="0">
                <a:solidFill>
                  <a:schemeClr val="bg1"/>
                </a:solidFill>
              </a:rPr>
              <a:t>A reasonable and trustworthy basis for a prudent and </a:t>
            </a:r>
            <a:br>
              <a:rPr lang="en-US" sz="2400" dirty="0">
                <a:solidFill>
                  <a:schemeClr val="bg1"/>
                </a:solidFill>
              </a:rPr>
            </a:br>
            <a:r>
              <a:rPr lang="en-US" sz="2400" dirty="0">
                <a:solidFill>
                  <a:schemeClr val="bg1"/>
                </a:solidFill>
              </a:rPr>
              <a:t>ordinary person to believe that something has occurred.</a:t>
            </a:r>
          </a:p>
          <a:p>
            <a:r>
              <a:rPr lang="en-US" sz="2400" dirty="0">
                <a:solidFill>
                  <a:schemeClr val="bg1"/>
                </a:solidFill>
              </a:rPr>
              <a:t>The level of certainty/degree of evidence needed for an officer </a:t>
            </a:r>
            <a:br>
              <a:rPr lang="en-US" sz="2400" dirty="0">
                <a:solidFill>
                  <a:schemeClr val="bg1"/>
                </a:solidFill>
              </a:rPr>
            </a:br>
            <a:r>
              <a:rPr lang="en-US" sz="2400" dirty="0">
                <a:solidFill>
                  <a:schemeClr val="bg1"/>
                </a:solidFill>
              </a:rPr>
              <a:t>to arrest someone or obtain a search warrant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41" y="3904591"/>
            <a:ext cx="1645718" cy="1645718"/>
          </a:xfrm>
          <a:prstGeom prst="rect">
            <a:avLst/>
          </a:prstGeom>
        </p:spPr>
      </p:pic>
    </p:spTree>
    <p:extLst>
      <p:ext uri="{BB962C8B-B14F-4D97-AF65-F5344CB8AC3E}">
        <p14:creationId xmlns:p14="http://schemas.microsoft.com/office/powerpoint/2010/main" val="33268529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2">
                    <a:lumMod val="60000"/>
                    <a:lumOff val="40000"/>
                  </a:schemeClr>
                </a:solidFill>
              </a:rPr>
              <a:t>Preponderance of Evidence</a:t>
            </a:r>
          </a:p>
        </p:txBody>
      </p:sp>
      <p:sp>
        <p:nvSpPr>
          <p:cNvPr id="3" name="Content Placeholder 2"/>
          <p:cNvSpPr>
            <a:spLocks noGrp="1"/>
          </p:cNvSpPr>
          <p:nvPr>
            <p:ph idx="1"/>
          </p:nvPr>
        </p:nvSpPr>
        <p:spPr>
          <a:xfrm>
            <a:off x="546373" y="1728456"/>
            <a:ext cx="9158056" cy="4351338"/>
          </a:xfrm>
        </p:spPr>
        <p:txBody>
          <a:bodyPr/>
          <a:lstStyle/>
          <a:p>
            <a:r>
              <a:rPr lang="en-US">
                <a:solidFill>
                  <a:schemeClr val="bg1"/>
                </a:solidFill>
              </a:rPr>
              <a:t>The greater weight or amount of evidence, more likely than not that the person is correct about claim or assertion (i.e., 50% + 1 scintilla)</a:t>
            </a:r>
          </a:p>
          <a:p>
            <a:r>
              <a:rPr lang="en-US">
                <a:solidFill>
                  <a:schemeClr val="bg1"/>
                </a:solidFill>
              </a:rPr>
              <a:t>The level of certainty or degree of evidence </a:t>
            </a:r>
            <a:br>
              <a:rPr lang="en-US">
                <a:solidFill>
                  <a:schemeClr val="bg1"/>
                </a:solidFill>
              </a:rPr>
            </a:br>
            <a:r>
              <a:rPr lang="en-US">
                <a:solidFill>
                  <a:schemeClr val="bg1"/>
                </a:solidFill>
              </a:rPr>
              <a:t>needed to win an automobile collision case </a:t>
            </a:r>
            <a:br>
              <a:rPr lang="en-US">
                <a:solidFill>
                  <a:schemeClr val="bg1"/>
                </a:solidFill>
              </a:rPr>
            </a:br>
            <a:r>
              <a:rPr lang="en-US">
                <a:solidFill>
                  <a:schemeClr val="bg1"/>
                </a:solidFill>
              </a:rPr>
              <a:t>(and most other civil cases).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2878" y="2456442"/>
            <a:ext cx="3194479" cy="31944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526822" y="5054488"/>
            <a:ext cx="1197158" cy="793296"/>
          </a:xfrm>
          <a:prstGeom prst="rect">
            <a:avLst/>
          </a:prstGeom>
        </p:spPr>
      </p:pic>
      <p:sp>
        <p:nvSpPr>
          <p:cNvPr id="8" name="Plus 7"/>
          <p:cNvSpPr/>
          <p:nvPr/>
        </p:nvSpPr>
        <p:spPr>
          <a:xfrm>
            <a:off x="3909527" y="5108938"/>
            <a:ext cx="522514" cy="57783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9" name="TextBox 8"/>
          <p:cNvSpPr txBox="1"/>
          <p:nvPr/>
        </p:nvSpPr>
        <p:spPr>
          <a:xfrm>
            <a:off x="1856792" y="6311900"/>
            <a:ext cx="1959429" cy="3688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603020202020204"/>
                <a:cs typeface="Arial"/>
              </a:rPr>
              <a:t>50/50</a:t>
            </a:r>
          </a:p>
        </p:txBody>
      </p:sp>
      <p:sp>
        <p:nvSpPr>
          <p:cNvPr id="11" name="TextBox 10"/>
          <p:cNvSpPr txBox="1"/>
          <p:nvPr/>
        </p:nvSpPr>
        <p:spPr>
          <a:xfrm>
            <a:off x="3961738" y="6311997"/>
            <a:ext cx="21864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rebuchet MS" panose="020B0603020202020204"/>
                <a:cs typeface="Arial"/>
              </a:rPr>
              <a:t>+ 	1 scintilla</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388" y="4963123"/>
            <a:ext cx="2570484" cy="1213840"/>
          </a:xfrm>
          <a:prstGeom prst="rect">
            <a:avLst/>
          </a:prstGeom>
        </p:spPr>
      </p:pic>
    </p:spTree>
    <p:extLst>
      <p:ext uri="{BB962C8B-B14F-4D97-AF65-F5344CB8AC3E}">
        <p14:creationId xmlns:p14="http://schemas.microsoft.com/office/powerpoint/2010/main" val="386912012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2">
                    <a:lumMod val="60000"/>
                    <a:lumOff val="40000"/>
                  </a:schemeClr>
                </a:solidFill>
              </a:rPr>
              <a:t>Clear, Cogent and Convincing</a:t>
            </a:r>
          </a:p>
        </p:txBody>
      </p:sp>
      <p:sp>
        <p:nvSpPr>
          <p:cNvPr id="3" name="Content Placeholder 2"/>
          <p:cNvSpPr>
            <a:spLocks noGrp="1"/>
          </p:cNvSpPr>
          <p:nvPr>
            <p:ph idx="1"/>
          </p:nvPr>
        </p:nvSpPr>
        <p:spPr>
          <a:xfrm>
            <a:off x="4723015" y="2116398"/>
            <a:ext cx="5427133" cy="4351338"/>
          </a:xfrm>
        </p:spPr>
        <p:txBody>
          <a:bodyPr>
            <a:normAutofit/>
          </a:bodyPr>
          <a:lstStyle/>
          <a:p>
            <a:r>
              <a:rPr lang="en-US" sz="2200" dirty="0">
                <a:solidFill>
                  <a:schemeClr val="bg1"/>
                </a:solidFill>
              </a:rPr>
              <a:t>A firm belief or conviction that the allegation or claim is true. </a:t>
            </a:r>
          </a:p>
          <a:p>
            <a:r>
              <a:rPr lang="en-US" sz="2200" dirty="0">
                <a:solidFill>
                  <a:schemeClr val="bg1"/>
                </a:solidFill>
              </a:rPr>
              <a:t>the level of certainty or degree of evidence for letting the State take a child away from a parent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l="33463" t="3139" r="6775" b="17617"/>
          <a:stretch>
            <a:fillRect/>
          </a:stretch>
        </p:blipFill>
        <p:spPr>
          <a:xfrm>
            <a:off x="22579" y="2192594"/>
            <a:ext cx="4700436" cy="4648474"/>
          </a:xfrm>
          <a:prstGeom prst="rect">
            <a:avLst/>
          </a:prstGeom>
        </p:spPr>
      </p:pic>
    </p:spTree>
    <p:extLst>
      <p:ext uri="{BB962C8B-B14F-4D97-AF65-F5344CB8AC3E}">
        <p14:creationId xmlns:p14="http://schemas.microsoft.com/office/powerpoint/2010/main" val="421762698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9540" y="648368"/>
            <a:ext cx="3086100" cy="2530475"/>
          </a:xfrm>
        </p:spPr>
        <p:txBody>
          <a:bodyPr>
            <a:normAutofit/>
          </a:bodyPr>
          <a:lstStyle/>
          <a:p>
            <a:r>
              <a:rPr lang="en-US">
                <a:solidFill>
                  <a:schemeClr val="accent2">
                    <a:lumMod val="60000"/>
                    <a:lumOff val="40000"/>
                  </a:schemeClr>
                </a:solidFill>
              </a:rPr>
              <a:t>Beyond a Reasonable Doubt</a:t>
            </a:r>
          </a:p>
        </p:txBody>
      </p:sp>
      <p:sp>
        <p:nvSpPr>
          <p:cNvPr id="3" name="Content Placeholder 2"/>
          <p:cNvSpPr>
            <a:spLocks noGrp="1"/>
          </p:cNvSpPr>
          <p:nvPr>
            <p:ph idx="1"/>
          </p:nvPr>
        </p:nvSpPr>
        <p:spPr>
          <a:xfrm>
            <a:off x="495300" y="4411499"/>
            <a:ext cx="9138402" cy="1987640"/>
          </a:xfrm>
        </p:spPr>
        <p:txBody>
          <a:bodyPr>
            <a:normAutofit/>
          </a:bodyPr>
          <a:lstStyle/>
          <a:p>
            <a:r>
              <a:rPr lang="en-US" sz="2200" dirty="0">
                <a:solidFill>
                  <a:schemeClr val="bg1"/>
                </a:solidFill>
              </a:rPr>
              <a:t>No other logical explanation can be derived from the facts except that the claim or assertion is true. Requires elimination of every reasonable doubt.</a:t>
            </a:r>
          </a:p>
          <a:p>
            <a:r>
              <a:rPr lang="en-US" sz="2200" dirty="0">
                <a:solidFill>
                  <a:schemeClr val="bg1"/>
                </a:solidFill>
              </a:rPr>
              <a:t>the level of certainty or degree of evidence needed for the State to convict someone of a crime.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l="16160" t="48457" r="19296" b="18558"/>
          <a:stretch>
            <a:fillRect/>
          </a:stretch>
        </p:blipFill>
        <p:spPr>
          <a:xfrm>
            <a:off x="4168970" y="1"/>
            <a:ext cx="8023029" cy="4411498"/>
          </a:xfrm>
          <a:prstGeom prst="rect">
            <a:avLst/>
          </a:prstGeom>
        </p:spPr>
      </p:pic>
    </p:spTree>
    <p:extLst>
      <p:ext uri="{BB962C8B-B14F-4D97-AF65-F5344CB8AC3E}">
        <p14:creationId xmlns:p14="http://schemas.microsoft.com/office/powerpoint/2010/main" val="67772847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grpSp>
        <p:nvGrpSpPr>
          <p:cNvPr id="10"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3"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4"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5"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6"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7"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8"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sp>
          <p:nvSpPr>
            <p:cNvPr id="19"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grpSp>
      <p:sp>
        <p:nvSpPr>
          <p:cNvPr id="21"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cs typeface="Arial"/>
            </a:endParaRPr>
          </a:p>
        </p:txBody>
      </p:sp>
      <p:pic>
        <p:nvPicPr>
          <p:cNvPr id="3" name="Picture 2">
            <a:extLst>
              <a:ext uri="{FF2B5EF4-FFF2-40B4-BE49-F238E27FC236}">
                <a16:creationId xmlns:a16="http://schemas.microsoft.com/office/drawing/2014/main" id="{2E0F767C-0D4D-37DF-7CF8-0606BFEAE94B}"/>
              </a:ext>
            </a:extLst>
          </p:cNvPr>
          <p:cNvPicPr>
            <a:picLocks noChangeAspect="1"/>
          </p:cNvPicPr>
          <p:nvPr/>
        </p:nvPicPr>
        <p:blipFill>
          <a:blip r:embed="rId3"/>
          <a:srcRect t="1061" r="1" b="1"/>
          <a:stretch/>
        </p:blipFill>
        <p:spPr>
          <a:xfrm>
            <a:off x="568452" y="571500"/>
            <a:ext cx="11055096" cy="5715000"/>
          </a:xfrm>
          <a:prstGeom prst="rect">
            <a:avLst/>
          </a:prstGeom>
        </p:spPr>
      </p:pic>
    </p:spTree>
    <p:extLst>
      <p:ext uri="{BB962C8B-B14F-4D97-AF65-F5344CB8AC3E}">
        <p14:creationId xmlns:p14="http://schemas.microsoft.com/office/powerpoint/2010/main" val="190681509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184361"/>
            <a:ext cx="11988799" cy="794855"/>
          </a:xfrm>
        </p:spPr>
        <p:txBody>
          <a:bodyPr>
            <a:normAutofit/>
          </a:bodyPr>
          <a:lstStyle/>
          <a:p>
            <a:pPr algn="l"/>
            <a:r>
              <a:rPr lang="en-US" sz="4000" dirty="0"/>
              <a:t>Standards of Proof – The BOE’s Two</a:t>
            </a:r>
          </a:p>
        </p:txBody>
      </p:sp>
      <p:sp>
        <p:nvSpPr>
          <p:cNvPr id="5" name="TextBox 4"/>
          <p:cNvSpPr txBox="1"/>
          <p:nvPr/>
        </p:nvSpPr>
        <p:spPr>
          <a:xfrm>
            <a:off x="311722" y="1023982"/>
            <a:ext cx="9451990" cy="582168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lumMod val="50000"/>
                  </a:srgbClr>
                </a:solidFill>
                <a:effectLst/>
                <a:uLnTx/>
                <a:uFillTx/>
                <a:latin typeface="Trebuchet MS" panose="020B0603020202020204"/>
                <a:cs typeface="Arial"/>
              </a:rPr>
              <a:t>Clear, Cogent, and Convincing </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The totality of the evidence must leave you with the </a:t>
            </a: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firm belief or conviction </a:t>
            </a:r>
            <a:r>
              <a:rPr kumimoji="0" lang="en-US" sz="22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that the claim is correct. </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Valuation cases - </a:t>
            </a:r>
            <a:r>
              <a:rPr kumimoji="0" lang="en-US" sz="1800" b="0" i="0" u="none" strike="noStrike" kern="1200" cap="none" spc="0" normalizeH="0" baseline="0" noProof="0" dirty="0">
                <a:ln>
                  <a:noFill/>
                </a:ln>
                <a:solidFill>
                  <a:srgbClr val="54A021">
                    <a:lumMod val="75000"/>
                  </a:srgbClr>
                </a:solidFill>
                <a:effectLst/>
                <a:uLnTx/>
                <a:uFillTx/>
                <a:latin typeface="Trebuchet MS" panose="020B0603020202020204"/>
                <a:cs typeface="Arial"/>
              </a:rPr>
              <a:t>The law </a:t>
            </a:r>
            <a:r>
              <a:rPr kumimoji="0" lang="en-US" sz="1800" b="0" i="0" u="sng" strike="noStrike" kern="1200" cap="none" spc="0" normalizeH="0" baseline="0" noProof="0" dirty="0">
                <a:ln>
                  <a:noFill/>
                </a:ln>
                <a:solidFill>
                  <a:srgbClr val="54A021">
                    <a:lumMod val="75000"/>
                  </a:srgbClr>
                </a:solidFill>
                <a:effectLst/>
                <a:uLnTx/>
                <a:uFillTx/>
                <a:latin typeface="Trebuchet MS" panose="020B0603020202020204"/>
                <a:cs typeface="Arial"/>
              </a:rPr>
              <a:t>presumes</a:t>
            </a:r>
            <a:r>
              <a:rPr kumimoji="0" lang="en-US" sz="1800" b="0" i="0" u="none" strike="noStrike" kern="1200" cap="none" spc="0" normalizeH="0" baseline="0" noProof="0" dirty="0">
                <a:ln>
                  <a:noFill/>
                </a:ln>
                <a:solidFill>
                  <a:srgbClr val="54A021">
                    <a:lumMod val="75000"/>
                  </a:srgbClr>
                </a:solidFill>
                <a:effectLst/>
                <a:uLnTx/>
                <a:uFillTx/>
                <a:latin typeface="Trebuchet MS" panose="020B0603020202020204"/>
                <a:cs typeface="Arial"/>
              </a:rPr>
              <a:t> that an assessor’s valuation is correct.  </a:t>
            </a:r>
          </a:p>
          <a:p>
            <a:pPr marL="1257300" marR="0" lvl="3"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It is not enough for the taxpayer to provide evidence to show that another value is </a:t>
            </a:r>
            <a:r>
              <a:rPr kumimoji="0" lang="en-US" sz="1800" b="0" i="0" u="sng"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possible</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  </a:t>
            </a:r>
          </a:p>
          <a:p>
            <a:pPr marL="1257300" marR="0" lvl="3"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It is not enough for the evidence to suggest that the assessor </a:t>
            </a:r>
            <a:r>
              <a:rPr kumimoji="0" lang="en-US" sz="1800" b="0" i="0" u="sng"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could be</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 wrong.  </a:t>
            </a:r>
          </a:p>
          <a:p>
            <a:pPr marL="1257300" marR="0" lvl="3"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The taxpayer has to convince you that the assessor’s value is wrong </a:t>
            </a:r>
            <a:r>
              <a:rPr kumimoji="0" lang="en-US" sz="1800" b="0" i="0" u="sng"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AND that the taxpayer’s alternative value is right.</a:t>
            </a: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  </a:t>
            </a:r>
          </a:p>
          <a:p>
            <a:pPr marL="1257300" marR="0" lvl="3"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rebuchet MS" panose="020B0603020202020204"/>
                <a:cs typeface="Arial"/>
              </a:rPr>
              <a:t>Usually, the same evidence does both at the same time.  </a:t>
            </a:r>
            <a:endParaRPr kumimoji="0" lang="en-US" sz="1800" b="0" i="0" u="none" strike="noStrike" kern="1200" cap="none" spc="0" normalizeH="0" baseline="0" noProof="0" dirty="0">
              <a:ln>
                <a:noFill/>
              </a:ln>
              <a:solidFill>
                <a:prstClr val="black"/>
              </a:solidFill>
              <a:effectLst/>
              <a:uLnTx/>
              <a:uFillTx/>
              <a:latin typeface="Trebuchet MS" panose="020B0603020202020204"/>
              <a:cs typeface="Arial"/>
            </a:endParaRP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E6B91E">
                    <a:lumMod val="50000"/>
                  </a:srgbClr>
                </a:solidFill>
                <a:effectLst/>
                <a:uLnTx/>
                <a:uFillTx/>
                <a:latin typeface="Trebuchet MS" panose="020B0603020202020204"/>
                <a:cs typeface="Arial"/>
              </a:rPr>
              <a:t>Preponderance of the Evidence </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BEBEB">
                    <a:lumMod val="25000"/>
                  </a:srgbClr>
                </a:solidFill>
                <a:effectLst/>
                <a:uLnTx/>
                <a:uFillTx/>
                <a:latin typeface="Trebuchet MS" panose="020B0603020202020204"/>
                <a:cs typeface="Arial"/>
              </a:rPr>
              <a:t>The totality of the evidence suggests that the claim is more probably true than not true.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p:txBody>
      </p:sp>
    </p:spTree>
    <p:extLst>
      <p:ext uri="{BB962C8B-B14F-4D97-AF65-F5344CB8AC3E}">
        <p14:creationId xmlns:p14="http://schemas.microsoft.com/office/powerpoint/2010/main" val="277323181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184361"/>
            <a:ext cx="11988799" cy="794855"/>
          </a:xfrm>
        </p:spPr>
        <p:txBody>
          <a:bodyPr>
            <a:normAutofit/>
          </a:bodyPr>
          <a:lstStyle/>
          <a:p>
            <a:pPr algn="l"/>
            <a:r>
              <a:rPr lang="en-US" sz="4000"/>
              <a:t>Weighing the Evidence </a:t>
            </a:r>
          </a:p>
        </p:txBody>
      </p:sp>
      <p:sp>
        <p:nvSpPr>
          <p:cNvPr id="5" name="TextBox 4"/>
          <p:cNvSpPr txBox="1"/>
          <p:nvPr/>
        </p:nvSpPr>
        <p:spPr>
          <a:xfrm>
            <a:off x="459066" y="1127990"/>
            <a:ext cx="9187637" cy="373948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What is evidence? </a:t>
            </a:r>
          </a:p>
          <a:p>
            <a:pPr marL="800100" marR="0" lvl="1"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76618">
                    <a:lumMod val="75000"/>
                  </a:srgbClr>
                </a:solidFill>
                <a:effectLst/>
                <a:uLnTx/>
                <a:uFillTx/>
                <a:latin typeface="Trebuchet MS" panose="020B0603020202020204"/>
                <a:cs typeface="Arial"/>
              </a:rPr>
              <a:t>Testimony</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 statements by a person</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In person testimony</a:t>
            </a:r>
          </a:p>
          <a:p>
            <a:pPr marL="1257300" marR="0" lvl="2"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Testimony by affidavit or declaration</a:t>
            </a:r>
          </a:p>
          <a:p>
            <a:pPr marL="914400" marR="0" lvl="2" indent="0" algn="l" defTabSz="4572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a:cs typeface="Arial"/>
            </a:endParaRP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76618">
                    <a:lumMod val="75000"/>
                  </a:srgbClr>
                </a:solidFill>
                <a:effectLst/>
                <a:uLnTx/>
                <a:uFillTx/>
                <a:latin typeface="Trebuchet MS" panose="020B0603020202020204"/>
                <a:cs typeface="Arial"/>
              </a:rPr>
              <a:t>“Documents”</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a:t>
            </a:r>
          </a:p>
          <a:p>
            <a:pPr marL="1257300"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For example, word documents, pictures, spreadsheets, emails, deposition excerpts, sound recordings </a:t>
            </a:r>
          </a:p>
        </p:txBody>
      </p:sp>
    </p:spTree>
    <p:extLst>
      <p:ext uri="{BB962C8B-B14F-4D97-AF65-F5344CB8AC3E}">
        <p14:creationId xmlns:p14="http://schemas.microsoft.com/office/powerpoint/2010/main" val="424840651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1" y="241116"/>
            <a:ext cx="11988799" cy="794855"/>
          </a:xfrm>
        </p:spPr>
        <p:txBody>
          <a:bodyPr>
            <a:normAutofit/>
          </a:bodyPr>
          <a:lstStyle/>
          <a:p>
            <a:pPr algn="l"/>
            <a:r>
              <a:rPr lang="en-US" sz="4000"/>
              <a:t>Weighing the Evidence, continued </a:t>
            </a:r>
          </a:p>
        </p:txBody>
      </p:sp>
      <p:sp>
        <p:nvSpPr>
          <p:cNvPr id="5" name="TextBox 4"/>
          <p:cNvSpPr txBox="1"/>
          <p:nvPr/>
        </p:nvSpPr>
        <p:spPr>
          <a:xfrm>
            <a:off x="359454" y="1216277"/>
            <a:ext cx="9497148" cy="5170646"/>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E76618">
                    <a:lumMod val="75000"/>
                  </a:srgbClr>
                </a:solidFill>
                <a:effectLst/>
                <a:uLnTx/>
                <a:uFillTx/>
                <a:latin typeface="Trebuchet MS" panose="020B0603020202020204"/>
                <a:cs typeface="Arial"/>
              </a:rPr>
              <a:t>Hearsay</a:t>
            </a:r>
            <a:r>
              <a:rPr kumimoji="0" lang="en-US" sz="2400" b="0" i="0" u="none" strike="noStrike" kern="1200" cap="none" spc="0" normalizeH="0" baseline="0" noProof="0" dirty="0">
                <a:ln>
                  <a:noFill/>
                </a:ln>
                <a:solidFill>
                  <a:prstClr val="black"/>
                </a:solidFill>
                <a:effectLst/>
                <a:uLnTx/>
                <a:uFillTx/>
                <a:latin typeface="Trebuchet MS" panose="020B0603020202020204"/>
                <a:cs typeface="Arial"/>
              </a:rPr>
              <a:t>  </a:t>
            </a:r>
          </a:p>
          <a:p>
            <a:pPr marL="744538"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An out-of-court statement offered to prove the truth of the matter asserted of a statement made by a person who is not present.  </a:t>
            </a:r>
          </a:p>
          <a:p>
            <a:pPr marL="744538"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Problem with hearsay is that we can’t be sure that’s what was really said.  It was said out of court and the speaker isn’t here to verify it.  </a:t>
            </a:r>
          </a:p>
          <a:p>
            <a:pPr marL="744538"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You don’t need to worry about hearsay and all its exceptions because you are an administrative tribunal.  You may consider testimony or documents that include an out-of-court statement.  </a:t>
            </a:r>
          </a:p>
          <a:p>
            <a:pPr marL="744538"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For example, the BTA uses this standard:</a:t>
            </a:r>
          </a:p>
          <a:p>
            <a:pPr marL="401638" marR="0" lvl="2" indent="0" algn="l" defTabSz="457200" rtl="0" eaLnBrk="1" fontAlgn="auto" latinLnBrk="0" hangingPunct="1">
              <a:lnSpc>
                <a:spcPct val="100000"/>
              </a:lnSpc>
              <a:spcBef>
                <a:spcPts val="0"/>
              </a:spcBef>
              <a:spcAft>
                <a:spcPts val="12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rebuchet MS" panose="020B0603020202020204"/>
                <a:cs typeface="Arial"/>
              </a:rPr>
              <a:t>“</a:t>
            </a: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All relevant evidence, including hearsay, is admissible if, in the opinion of the board, it is the kind of evidence that a reasonably prudent person is accustomed to relying on his or her business affairs.”   WAC 456-09-755</a:t>
            </a: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p:txBody>
      </p:sp>
    </p:spTree>
    <p:extLst>
      <p:ext uri="{BB962C8B-B14F-4D97-AF65-F5344CB8AC3E}">
        <p14:creationId xmlns:p14="http://schemas.microsoft.com/office/powerpoint/2010/main" val="35117109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C8DBDD-59BB-47CE-027F-6D0BD9191694}"/>
              </a:ext>
            </a:extLst>
          </p:cNvPr>
          <p:cNvSpPr>
            <a:spLocks noGrp="1"/>
          </p:cNvSpPr>
          <p:nvPr>
            <p:ph type="title"/>
          </p:nvPr>
        </p:nvSpPr>
        <p:spPr/>
        <p:txBody>
          <a:bodyPr/>
          <a:lstStyle/>
          <a:p>
            <a:r>
              <a:rPr lang="en-US" dirty="0"/>
              <a:t>Key Concepts</a:t>
            </a:r>
          </a:p>
        </p:txBody>
      </p:sp>
      <p:sp>
        <p:nvSpPr>
          <p:cNvPr id="11" name="Content Placeholder 10">
            <a:extLst>
              <a:ext uri="{FF2B5EF4-FFF2-40B4-BE49-F238E27FC236}">
                <a16:creationId xmlns:a16="http://schemas.microsoft.com/office/drawing/2014/main" id="{5216A17C-118F-E0D1-3589-71537CD5F745}"/>
              </a:ext>
            </a:extLst>
          </p:cNvPr>
          <p:cNvSpPr>
            <a:spLocks noGrp="1"/>
          </p:cNvSpPr>
          <p:nvPr>
            <p:ph idx="17"/>
          </p:nvPr>
        </p:nvSpPr>
        <p:spPr/>
        <p:txBody>
          <a:bodyPr>
            <a:normAutofit/>
          </a:bodyPr>
          <a:lstStyle/>
          <a:p>
            <a:r>
              <a:rPr lang="en-US" sz="1800" dirty="0"/>
              <a:t>Assessment Dates</a:t>
            </a:r>
          </a:p>
          <a:p>
            <a:pPr lvl="1"/>
            <a:r>
              <a:rPr lang="en-US" dirty="0"/>
              <a:t>All real property must be listed and assessed </a:t>
            </a:r>
            <a:r>
              <a:rPr lang="en-US" b="1" dirty="0"/>
              <a:t>as of January 1st</a:t>
            </a:r>
            <a:r>
              <a:rPr lang="en-US" dirty="0"/>
              <a:t> each year.</a:t>
            </a:r>
          </a:p>
          <a:p>
            <a:pPr lvl="1"/>
            <a:r>
              <a:rPr lang="en-US" dirty="0"/>
              <a:t>Increases in value due to </a:t>
            </a:r>
            <a:r>
              <a:rPr lang="en-US" b="1" dirty="0"/>
              <a:t>new construction or permitted alterations</a:t>
            </a:r>
            <a:r>
              <a:rPr lang="en-US" dirty="0"/>
              <a:t> are added to the rolls by </a:t>
            </a:r>
            <a:r>
              <a:rPr lang="en-US" b="1" dirty="0"/>
              <a:t>August 31st</a:t>
            </a:r>
            <a:r>
              <a:rPr lang="en-US" dirty="0"/>
              <a:t>.</a:t>
            </a:r>
          </a:p>
        </p:txBody>
      </p:sp>
      <p:sp>
        <p:nvSpPr>
          <p:cNvPr id="10" name="Content Placeholder 9">
            <a:extLst>
              <a:ext uri="{FF2B5EF4-FFF2-40B4-BE49-F238E27FC236}">
                <a16:creationId xmlns:a16="http://schemas.microsoft.com/office/drawing/2014/main" id="{54D0307D-2F69-A994-885B-3FF30CE986DE}"/>
              </a:ext>
            </a:extLst>
          </p:cNvPr>
          <p:cNvSpPr>
            <a:spLocks noGrp="1"/>
          </p:cNvSpPr>
          <p:nvPr>
            <p:ph idx="16"/>
          </p:nvPr>
        </p:nvSpPr>
        <p:spPr/>
        <p:txBody>
          <a:bodyPr>
            <a:normAutofit/>
          </a:bodyPr>
          <a:lstStyle/>
          <a:p>
            <a:r>
              <a:rPr lang="en-US" sz="1800" dirty="0"/>
              <a:t>Property Types</a:t>
            </a:r>
          </a:p>
          <a:p>
            <a:pPr lvl="1"/>
            <a:r>
              <a:rPr lang="en-US" dirty="0">
                <a:cs typeface="Times New Roman" panose="02020603050405020304" pitchFamily="18" charset="0"/>
              </a:rPr>
              <a:t>Real: Includes the land itself, buildings, and structures or improvements.</a:t>
            </a:r>
          </a:p>
          <a:p>
            <a:pPr lvl="1"/>
            <a:r>
              <a:rPr lang="en-US" dirty="0">
                <a:cs typeface="Times New Roman" panose="02020603050405020304" pitchFamily="18" charset="0"/>
              </a:rPr>
              <a:t>Personal: Property used for the purpose of doing business and is not </a:t>
            </a:r>
            <a:r>
              <a:rPr lang="en-US" b="1" dirty="0">
                <a:cs typeface="Times New Roman" panose="02020603050405020304" pitchFamily="18" charset="0"/>
              </a:rPr>
              <a:t>affixed</a:t>
            </a:r>
            <a:r>
              <a:rPr lang="en-US" dirty="0">
                <a:cs typeface="Times New Roman" panose="02020603050405020304" pitchFamily="18" charset="0"/>
              </a:rPr>
              <a:t> to land</a:t>
            </a:r>
            <a:endParaRPr lang="en-US" dirty="0"/>
          </a:p>
          <a:p>
            <a:pPr lvl="1"/>
            <a:endParaRPr lang="en-US" dirty="0">
              <a:cs typeface="Times New Roman" panose="02020603050405020304" pitchFamily="18" charset="0"/>
            </a:endParaRPr>
          </a:p>
        </p:txBody>
      </p:sp>
      <p:sp>
        <p:nvSpPr>
          <p:cNvPr id="8" name="Content Placeholder 7">
            <a:extLst>
              <a:ext uri="{FF2B5EF4-FFF2-40B4-BE49-F238E27FC236}">
                <a16:creationId xmlns:a16="http://schemas.microsoft.com/office/drawing/2014/main" id="{48BFF3F0-B01B-7635-BED7-BB9FE787FB42}"/>
              </a:ext>
            </a:extLst>
          </p:cNvPr>
          <p:cNvSpPr>
            <a:spLocks noGrp="1"/>
          </p:cNvSpPr>
          <p:nvPr>
            <p:ph idx="1"/>
          </p:nvPr>
        </p:nvSpPr>
        <p:spPr/>
        <p:txBody>
          <a:bodyPr>
            <a:normAutofit/>
          </a:bodyPr>
          <a:lstStyle/>
          <a:p>
            <a:r>
              <a:rPr lang="en-US" sz="1800" dirty="0"/>
              <a:t>Valuation Notice &amp; Other Determinations</a:t>
            </a:r>
          </a:p>
          <a:p>
            <a:pPr lvl="1"/>
            <a:r>
              <a:rPr lang="en-US" b="1" dirty="0"/>
              <a:t>Must be sent</a:t>
            </a:r>
            <a:r>
              <a:rPr lang="en-US" dirty="0"/>
              <a:t> when a property's </a:t>
            </a:r>
            <a:r>
              <a:rPr lang="en-US" u="sng" dirty="0"/>
              <a:t>total</a:t>
            </a:r>
            <a:r>
              <a:rPr lang="en-US" dirty="0"/>
              <a:t> assessed value changes from the prior year</a:t>
            </a:r>
          </a:p>
          <a:p>
            <a:pPr lvl="1"/>
            <a:r>
              <a:rPr lang="en-US" dirty="0"/>
              <a:t>Must be sent when an appealable decision is made.</a:t>
            </a:r>
          </a:p>
        </p:txBody>
      </p:sp>
    </p:spTree>
    <p:extLst>
      <p:ext uri="{BB962C8B-B14F-4D97-AF65-F5344CB8AC3E}">
        <p14:creationId xmlns:p14="http://schemas.microsoft.com/office/powerpoint/2010/main" val="6227005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184361"/>
            <a:ext cx="11988799" cy="794855"/>
          </a:xfrm>
        </p:spPr>
        <p:txBody>
          <a:bodyPr>
            <a:normAutofit/>
          </a:bodyPr>
          <a:lstStyle/>
          <a:p>
            <a:pPr algn="l"/>
            <a:r>
              <a:rPr lang="en-US" sz="4000"/>
              <a:t>Weighing the Evidence, continued</a:t>
            </a:r>
          </a:p>
        </p:txBody>
      </p:sp>
      <p:sp>
        <p:nvSpPr>
          <p:cNvPr id="5" name="TextBox 4"/>
          <p:cNvSpPr txBox="1"/>
          <p:nvPr/>
        </p:nvSpPr>
        <p:spPr>
          <a:xfrm>
            <a:off x="459066" y="1127990"/>
            <a:ext cx="9187637" cy="5139869"/>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B91E">
                    <a:lumMod val="50000"/>
                  </a:srgbClr>
                </a:solidFill>
                <a:effectLst/>
                <a:uLnTx/>
                <a:uFillTx/>
                <a:latin typeface="Trebuchet MS" panose="020B0603020202020204"/>
                <a:cs typeface="Arial"/>
              </a:rPr>
              <a:t>Look at the </a:t>
            </a:r>
            <a:r>
              <a:rPr kumimoji="0" lang="en-US" sz="2400" b="0" i="0" u="sng" strike="noStrike" kern="1200" cap="none" spc="0" normalizeH="0" baseline="0" noProof="0" dirty="0">
                <a:ln>
                  <a:noFill/>
                </a:ln>
                <a:solidFill>
                  <a:srgbClr val="E6B91E">
                    <a:lumMod val="50000"/>
                  </a:srgbClr>
                </a:solidFill>
                <a:effectLst/>
                <a:uLnTx/>
                <a:uFillTx/>
                <a:latin typeface="Trebuchet MS" panose="020B0603020202020204"/>
                <a:cs typeface="Arial"/>
              </a:rPr>
              <a:t>Totality of the Evidence</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BEBEB">
                    <a:lumMod val="25000"/>
                  </a:srgbClr>
                </a:solidFill>
                <a:effectLst/>
                <a:uLnTx/>
                <a:uFillTx/>
                <a:latin typeface="Trebuchet MS" panose="020B0603020202020204"/>
                <a:cs typeface="Arial"/>
              </a:rPr>
              <a:t>The taxpayer has the burden of bringing forward evidence to prove their claim.</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BEBEB">
                    <a:lumMod val="25000"/>
                  </a:srgbClr>
                </a:solidFill>
                <a:effectLst/>
                <a:uLnTx/>
                <a:uFillTx/>
                <a:latin typeface="Trebuchet MS" panose="020B0603020202020204"/>
                <a:cs typeface="Arial"/>
              </a:rPr>
              <a:t>The Assessor is entitled to provide evidence to dispute the evidence presented by the taxpayer. </a:t>
            </a:r>
          </a:p>
          <a:p>
            <a:pPr marL="800100" marR="0" lvl="1" indent="-342900" algn="l" defTabSz="4572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BEBEB">
                    <a:lumMod val="25000"/>
                  </a:srgbClr>
                </a:solidFill>
                <a:effectLst/>
                <a:uLnTx/>
                <a:uFillTx/>
                <a:latin typeface="Trebuchet MS" panose="020B0603020202020204"/>
                <a:cs typeface="Arial"/>
              </a:rPr>
              <a:t>After reviewing the evidence of both parties, considering the assessor’s presumption of correctness (if applicable), has the standard of proof been met?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6B91E">
                    <a:lumMod val="50000"/>
                  </a:srgbClr>
                </a:solidFill>
                <a:effectLst/>
                <a:uLnTx/>
                <a:uFillTx/>
                <a:latin typeface="Trebuchet MS" panose="020B0603020202020204"/>
                <a:cs typeface="Arial"/>
              </a:rPr>
              <a:t>But Set Aside Evidence That is Not </a:t>
            </a:r>
            <a:r>
              <a:rPr kumimoji="0" lang="en-US" sz="2400" b="0" i="0" u="sng" strike="noStrike" kern="1200" cap="none" spc="0" normalizeH="0" baseline="0" noProof="0" dirty="0">
                <a:ln>
                  <a:noFill/>
                </a:ln>
                <a:solidFill>
                  <a:srgbClr val="E6B91E">
                    <a:lumMod val="50000"/>
                  </a:srgbClr>
                </a:solidFill>
                <a:effectLst/>
                <a:uLnTx/>
                <a:uFillTx/>
                <a:latin typeface="Trebuchet MS" panose="020B0603020202020204"/>
                <a:cs typeface="Arial"/>
              </a:rPr>
              <a:t>Relevant</a:t>
            </a:r>
            <a:endParaRPr kumimoji="0" lang="en-US" sz="400" b="0" i="0" u="sng" strike="noStrike" kern="1200" cap="none" spc="0" normalizeH="0" baseline="0" noProof="0" dirty="0">
              <a:ln>
                <a:noFill/>
              </a:ln>
              <a:solidFill>
                <a:srgbClr val="E6B91E">
                  <a:lumMod val="50000"/>
                </a:srgbClr>
              </a:solidFill>
              <a:effectLst/>
              <a:uLnTx/>
              <a:uFillTx/>
              <a:latin typeface="Trebuchet MS" panose="020B0603020202020204"/>
              <a:cs typeface="Arial"/>
            </a:endParaRP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EBEBEB">
                    <a:lumMod val="25000"/>
                  </a:srgbClr>
                </a:solidFill>
                <a:effectLst/>
                <a:uLnTx/>
                <a:uFillTx/>
                <a:latin typeface="Trebuchet MS" panose="020B0603020202020204"/>
                <a:cs typeface="Arial"/>
              </a:rPr>
              <a:t>Relevant evidence is that which tends to prove or disprove the issue(s) you’ve identified for resolution. If it is not related, it does not play a part in the decision.  </a:t>
            </a:r>
            <a:endParaRPr kumimoji="0" lang="en-US" sz="2200" b="0" i="0" u="none" strike="noStrike" kern="1200" cap="none" spc="0" normalizeH="0" baseline="0" noProof="0" dirty="0">
              <a:ln>
                <a:noFill/>
              </a:ln>
              <a:solidFill>
                <a:prstClr val="black"/>
              </a:solidFill>
              <a:effectLst/>
              <a:uLnTx/>
              <a:uFillTx/>
              <a:latin typeface="Trebuchet MS" panose="020B0603020202020204"/>
              <a:cs typeface="Arial"/>
            </a:endParaRPr>
          </a:p>
        </p:txBody>
      </p:sp>
    </p:spTree>
    <p:extLst>
      <p:ext uri="{BB962C8B-B14F-4D97-AF65-F5344CB8AC3E}">
        <p14:creationId xmlns:p14="http://schemas.microsoft.com/office/powerpoint/2010/main" val="347526034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1" y="241116"/>
            <a:ext cx="11988799" cy="794855"/>
          </a:xfrm>
        </p:spPr>
        <p:txBody>
          <a:bodyPr>
            <a:normAutofit/>
          </a:bodyPr>
          <a:lstStyle/>
          <a:p>
            <a:pPr algn="l"/>
            <a:r>
              <a:rPr lang="en-US" sz="4000"/>
              <a:t>Convincing Evidence</a:t>
            </a:r>
          </a:p>
        </p:txBody>
      </p:sp>
      <p:sp>
        <p:nvSpPr>
          <p:cNvPr id="5" name="TextBox 4"/>
          <p:cNvSpPr txBox="1"/>
          <p:nvPr/>
        </p:nvSpPr>
        <p:spPr>
          <a:xfrm>
            <a:off x="136643" y="1104469"/>
            <a:ext cx="10181775" cy="542544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6B91E">
                    <a:lumMod val="50000"/>
                  </a:srgbClr>
                </a:solidFill>
                <a:effectLst/>
                <a:uLnTx/>
                <a:uFillTx/>
                <a:latin typeface="Trebuchet MS" panose="020B0603020202020204"/>
                <a:cs typeface="Arial"/>
              </a:rPr>
              <a:t>Give Weight to </a:t>
            </a:r>
            <a:r>
              <a:rPr kumimoji="0" lang="en-US" sz="2400" b="0" i="0" u="sng" strike="noStrike" kern="1200" cap="none" spc="0" normalizeH="0" baseline="0" noProof="0">
                <a:ln>
                  <a:noFill/>
                </a:ln>
                <a:solidFill>
                  <a:srgbClr val="E6B91E">
                    <a:lumMod val="50000"/>
                  </a:srgbClr>
                </a:solidFill>
                <a:effectLst/>
                <a:uLnTx/>
                <a:uFillTx/>
                <a:latin typeface="Trebuchet MS" panose="020B0603020202020204"/>
                <a:cs typeface="Arial"/>
              </a:rPr>
              <a:t>Factual</a:t>
            </a:r>
            <a:r>
              <a:rPr kumimoji="0" lang="en-US" sz="2400" b="0" i="0" u="none" strike="noStrike" kern="1200" cap="none" spc="0" normalizeH="0" baseline="0" noProof="0">
                <a:ln>
                  <a:noFill/>
                </a:ln>
                <a:solidFill>
                  <a:srgbClr val="E6B91E">
                    <a:lumMod val="50000"/>
                  </a:srgbClr>
                </a:solidFill>
                <a:effectLst/>
                <a:uLnTx/>
                <a:uFillTx/>
                <a:latin typeface="Trebuchet MS" panose="020B0603020202020204"/>
                <a:cs typeface="Arial"/>
              </a:rPr>
              <a:t> Evidence  </a:t>
            </a:r>
          </a:p>
          <a:p>
            <a:pPr marL="1257300"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Trebuchet MS" panose="020B0603020202020204"/>
                <a:cs typeface="Arial"/>
              </a:rPr>
              <a:t>Does the evidence tend to prove or disprove a fact, or is it a disguised (or not-so-disguised) opinion, assumption, or inference?</a:t>
            </a:r>
          </a:p>
          <a:p>
            <a:pPr marL="1714500" marR="0" lvl="3"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rebuchet MS" panose="020B0603020202020204"/>
                <a:cs typeface="Arial"/>
              </a:rPr>
              <a:t>Opinions are (generally) not evidence and not facts. YOU might (or might not) reach the same conclusions as the person opining, but you must base your conclusions on the evidence provided and the facts proved by that evidence.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6B91E">
                    <a:lumMod val="50000"/>
                  </a:srgbClr>
                </a:solidFill>
                <a:effectLst/>
                <a:uLnTx/>
                <a:uFillTx/>
                <a:latin typeface="Trebuchet MS" panose="020B0603020202020204"/>
                <a:cs typeface="Arial"/>
              </a:rPr>
              <a:t>Give Weight to </a:t>
            </a:r>
            <a:r>
              <a:rPr kumimoji="0" lang="en-US" sz="2400" b="0" i="0" u="sng" strike="noStrike" kern="1200" cap="none" spc="0" normalizeH="0" baseline="0" noProof="0">
                <a:ln>
                  <a:noFill/>
                </a:ln>
                <a:solidFill>
                  <a:srgbClr val="E6B91E">
                    <a:lumMod val="50000"/>
                  </a:srgbClr>
                </a:solidFill>
                <a:effectLst/>
                <a:uLnTx/>
                <a:uFillTx/>
                <a:latin typeface="Trebuchet MS" panose="020B0603020202020204"/>
                <a:cs typeface="Arial"/>
              </a:rPr>
              <a:t>Reliable</a:t>
            </a:r>
            <a:r>
              <a:rPr kumimoji="0" lang="en-US" sz="2400" b="0" i="0" u="none" strike="noStrike" kern="1200" cap="none" spc="0" normalizeH="0" baseline="0" noProof="0">
                <a:ln>
                  <a:noFill/>
                </a:ln>
                <a:solidFill>
                  <a:srgbClr val="E6B91E">
                    <a:lumMod val="50000"/>
                  </a:srgbClr>
                </a:solidFill>
                <a:effectLst/>
                <a:uLnTx/>
                <a:uFillTx/>
                <a:latin typeface="Trebuchet MS" panose="020B0603020202020204"/>
                <a:cs typeface="Arial"/>
              </a:rPr>
              <a:t> Evidence </a:t>
            </a:r>
          </a:p>
          <a:p>
            <a:pPr marL="1257300"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Trebuchet MS" panose="020B0603020202020204"/>
                <a:cs typeface="Arial"/>
              </a:rPr>
              <a:t>Evidence that due to its type, source, etc. is likely to be accurate and/or true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E6B91E">
                    <a:lumMod val="50000"/>
                  </a:srgbClr>
                </a:solidFill>
                <a:effectLst/>
                <a:uLnTx/>
                <a:uFillTx/>
                <a:latin typeface="Trebuchet MS" panose="020B0603020202020204"/>
                <a:cs typeface="Arial"/>
              </a:rPr>
              <a:t>Give Weight to </a:t>
            </a:r>
            <a:r>
              <a:rPr kumimoji="0" lang="en-US" sz="2400" b="0" i="0" u="sng" strike="noStrike" kern="1200" cap="none" spc="0" normalizeH="0" baseline="0" noProof="0">
                <a:ln>
                  <a:noFill/>
                </a:ln>
                <a:solidFill>
                  <a:srgbClr val="E6B91E">
                    <a:lumMod val="50000"/>
                  </a:srgbClr>
                </a:solidFill>
                <a:effectLst/>
                <a:uLnTx/>
                <a:uFillTx/>
                <a:latin typeface="Trebuchet MS" panose="020B0603020202020204"/>
                <a:cs typeface="Arial"/>
              </a:rPr>
              <a:t>Credible</a:t>
            </a:r>
            <a:r>
              <a:rPr kumimoji="0" lang="en-US" sz="2400" b="0" i="0" u="none" strike="noStrike" kern="1200" cap="none" spc="0" normalizeH="0" baseline="0" noProof="0">
                <a:ln>
                  <a:noFill/>
                </a:ln>
                <a:solidFill>
                  <a:srgbClr val="E6B91E">
                    <a:lumMod val="50000"/>
                  </a:srgbClr>
                </a:solidFill>
                <a:effectLst/>
                <a:uLnTx/>
                <a:uFillTx/>
                <a:latin typeface="Trebuchet MS" panose="020B0603020202020204"/>
                <a:cs typeface="Arial"/>
              </a:rPr>
              <a:t> Evidence </a:t>
            </a:r>
            <a:endParaRPr kumimoji="0" lang="en-US" sz="2200" b="0" i="0" u="none" strike="noStrike" kern="1200" cap="none" spc="0" normalizeH="0" baseline="0" noProof="0">
              <a:ln>
                <a:noFill/>
              </a:ln>
              <a:solidFill>
                <a:prstClr val="black"/>
              </a:solidFill>
              <a:effectLst/>
              <a:uLnTx/>
              <a:uFillTx/>
              <a:latin typeface="Trebuchet MS" panose="020B0603020202020204"/>
              <a:cs typeface="Arial"/>
            </a:endParaRPr>
          </a:p>
          <a:p>
            <a:pPr marL="12573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E76618">
                    <a:lumMod val="75000"/>
                  </a:srgbClr>
                </a:solidFill>
                <a:effectLst/>
                <a:uLnTx/>
                <a:uFillTx/>
                <a:latin typeface="Trebuchet MS" panose="020B0603020202020204"/>
                <a:cs typeface="Arial"/>
              </a:rPr>
              <a:t>Believable testimony - </a:t>
            </a:r>
            <a:r>
              <a:rPr kumimoji="0" lang="en-US" sz="2200" b="0" i="0" u="none" strike="noStrike" kern="1200" cap="none" spc="0" normalizeH="0" baseline="0" noProof="0">
                <a:ln>
                  <a:noFill/>
                </a:ln>
                <a:solidFill>
                  <a:prstClr val="black"/>
                </a:solidFill>
                <a:effectLst/>
                <a:uLnTx/>
                <a:uFillTx/>
                <a:latin typeface="Trebuchet MS" panose="020B0603020202020204"/>
                <a:cs typeface="Arial"/>
              </a:rPr>
              <a:t>Consistent with established facts or other credible evidence?  Apparent falsity? </a:t>
            </a:r>
          </a:p>
          <a:p>
            <a:pPr marL="12573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E76618">
                    <a:lumMod val="75000"/>
                  </a:srgbClr>
                </a:solidFill>
                <a:effectLst/>
                <a:uLnTx/>
                <a:uFillTx/>
                <a:latin typeface="Trebuchet MS" panose="020B0603020202020204"/>
                <a:cs typeface="Arial"/>
              </a:rPr>
              <a:t>Believable documents – </a:t>
            </a:r>
            <a:r>
              <a:rPr kumimoji="0" lang="en-US" sz="2200" b="0" i="0" u="none" strike="noStrike" kern="1200" cap="none" spc="0" normalizeH="0" baseline="0" noProof="0">
                <a:ln>
                  <a:noFill/>
                </a:ln>
                <a:solidFill>
                  <a:prstClr val="black"/>
                </a:solidFill>
                <a:effectLst/>
                <a:uLnTx/>
                <a:uFillTx/>
                <a:latin typeface="Trebuchet MS" panose="020B0603020202020204"/>
                <a:cs typeface="Arial"/>
              </a:rPr>
              <a:t>The document is what it purports to be  </a:t>
            </a:r>
          </a:p>
        </p:txBody>
      </p:sp>
    </p:spTree>
    <p:extLst>
      <p:ext uri="{BB962C8B-B14F-4D97-AF65-F5344CB8AC3E}">
        <p14:creationId xmlns:p14="http://schemas.microsoft.com/office/powerpoint/2010/main" val="177989725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08" y="238350"/>
            <a:ext cx="10515600" cy="1325563"/>
          </a:xfrm>
        </p:spPr>
        <p:txBody>
          <a:bodyPr/>
          <a:lstStyle/>
          <a:p>
            <a:r>
              <a:rPr lang="en-US"/>
              <a:t>Evidence of Value – Admissibility and Weight</a:t>
            </a:r>
          </a:p>
        </p:txBody>
      </p:sp>
      <p:sp>
        <p:nvSpPr>
          <p:cNvPr id="3" name="Content Placeholder 2"/>
          <p:cNvSpPr>
            <a:spLocks noGrp="1"/>
          </p:cNvSpPr>
          <p:nvPr>
            <p:ph idx="1"/>
          </p:nvPr>
        </p:nvSpPr>
        <p:spPr>
          <a:xfrm>
            <a:off x="443089" y="1190096"/>
            <a:ext cx="8783250" cy="4835278"/>
          </a:xfrm>
        </p:spPr>
        <p:txBody>
          <a:bodyPr>
            <a:noAutofit/>
          </a:bodyPr>
          <a:lstStyle/>
          <a:p>
            <a:pPr marL="0" indent="0">
              <a:buNone/>
            </a:pPr>
            <a:r>
              <a:rPr lang="en-US" sz="1800" dirty="0"/>
              <a:t>(</a:t>
            </a:r>
            <a:r>
              <a:rPr lang="en-US" sz="1800" cap="none" dirty="0"/>
              <a:t>1) In making its decision with respect to the value of property, the board shall use the criteria set forth in RCW </a:t>
            </a:r>
            <a:r>
              <a:rPr lang="en-US" sz="1800" cap="none" dirty="0">
                <a:hlinkClick r:id="rId3"/>
              </a:rPr>
              <a:t>84.40.030</a:t>
            </a:r>
            <a:r>
              <a:rPr lang="en-US" sz="1800" cap="none" dirty="0"/>
              <a:t>.</a:t>
            </a:r>
          </a:p>
          <a:p>
            <a:pPr marL="0" indent="0">
              <a:buNone/>
            </a:pPr>
            <a:r>
              <a:rPr lang="en-US" sz="1800" cap="none" dirty="0"/>
              <a:t>(2) Parties may submit and boards may consider any sales of the subject property or similar properties which occurred prior to the hearing date so long as the requirements of RCW </a:t>
            </a:r>
            <a:r>
              <a:rPr lang="en-US" sz="1800" cap="none" dirty="0">
                <a:hlinkClick r:id="rId3"/>
              </a:rPr>
              <a:t>84.40.030</a:t>
            </a:r>
            <a:r>
              <a:rPr lang="en-US" sz="1800" cap="none" dirty="0"/>
              <a:t>, </a:t>
            </a:r>
            <a:r>
              <a:rPr lang="en-US" sz="1800" cap="none" dirty="0">
                <a:hlinkClick r:id="rId4"/>
              </a:rPr>
              <a:t>84.48.150</a:t>
            </a:r>
            <a:r>
              <a:rPr lang="en-US" sz="1800" cap="none" dirty="0"/>
              <a:t>, and WAC </a:t>
            </a:r>
            <a:r>
              <a:rPr lang="en-US" sz="1800" cap="none" dirty="0">
                <a:hlinkClick r:id="rId5"/>
              </a:rPr>
              <a:t>458-14-066</a:t>
            </a:r>
            <a:r>
              <a:rPr lang="en-US" sz="1800" cap="none" dirty="0"/>
              <a:t> are complied with. Only sales made within five years of the date of the petition shall be considered.</a:t>
            </a:r>
          </a:p>
          <a:p>
            <a:pPr marL="0" indent="0" algn="ctr">
              <a:buNone/>
            </a:pPr>
            <a:r>
              <a:rPr lang="en-US" sz="1800" cap="none" dirty="0"/>
              <a:t>***</a:t>
            </a:r>
          </a:p>
          <a:p>
            <a:pPr marL="0" indent="0">
              <a:buNone/>
            </a:pPr>
            <a:r>
              <a:rPr lang="en-US" sz="1800" cap="none" dirty="0"/>
              <a:t>(4) More weight shall be given to similar sales occurring closest to the</a:t>
            </a:r>
            <a:br>
              <a:rPr lang="en-US" sz="1800" cap="none" dirty="0"/>
            </a:br>
            <a:r>
              <a:rPr lang="en-US" sz="1800" cap="none" dirty="0"/>
              <a:t> assessment date which require the fewest adjustments for characteristics.</a:t>
            </a:r>
          </a:p>
        </p:txBody>
      </p:sp>
      <p:sp>
        <p:nvSpPr>
          <p:cNvPr id="4" name="TextBox 3"/>
          <p:cNvSpPr txBox="1"/>
          <p:nvPr/>
        </p:nvSpPr>
        <p:spPr>
          <a:xfrm>
            <a:off x="3551497" y="6025374"/>
            <a:ext cx="5548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hlinkClick r:id="rId6"/>
              </a:rPr>
              <a:t>WAC 458-14-087</a:t>
            </a: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 </a:t>
            </a:r>
            <a:r>
              <a:rPr kumimoji="0" lang="en-US" sz="1800" b="0" i="1" u="none" strike="noStrike" kern="1200" cap="none" spc="0" normalizeH="0" baseline="0" noProof="0" dirty="0">
                <a:ln>
                  <a:noFill/>
                </a:ln>
                <a:solidFill>
                  <a:prstClr val="black"/>
                </a:solidFill>
                <a:effectLst/>
                <a:uLnTx/>
                <a:uFillTx/>
                <a:latin typeface="Trebuchet MS" panose="020B0603020202020204"/>
                <a:cs typeface="Arial"/>
              </a:rPr>
              <a:t>see also </a:t>
            </a:r>
            <a:r>
              <a:rPr kumimoji="0" lang="en-US" sz="1800" b="0" i="0" u="none" strike="noStrike" kern="1200" cap="none" spc="0" normalizeH="0" baseline="0" noProof="0" dirty="0">
                <a:ln>
                  <a:noFill/>
                </a:ln>
                <a:solidFill>
                  <a:prstClr val="black"/>
                </a:solidFill>
                <a:effectLst/>
                <a:uLnTx/>
                <a:uFillTx/>
                <a:latin typeface="Trebuchet MS" panose="020B0603020202020204"/>
                <a:cs typeface="Arial"/>
              </a:rPr>
              <a:t>RCW 84.40.030 </a:t>
            </a:r>
          </a:p>
        </p:txBody>
      </p:sp>
      <p:pic>
        <p:nvPicPr>
          <p:cNvPr id="5" name="Picture 4"/>
          <p:cNvPicPr>
            <a:picLocks noChangeAspect="1"/>
          </p:cNvPicPr>
          <p:nvPr/>
        </p:nvPicPr>
        <p:blipFill>
          <a:blip r:embed="rId7"/>
          <a:stretch>
            <a:fillRect/>
          </a:stretch>
        </p:blipFill>
        <p:spPr>
          <a:xfrm>
            <a:off x="486506" y="4772798"/>
            <a:ext cx="2938638" cy="1710190"/>
          </a:xfrm>
          <a:prstGeom prst="rect">
            <a:avLst/>
          </a:prstGeom>
        </p:spPr>
      </p:pic>
    </p:spTree>
    <p:extLst>
      <p:ext uri="{BB962C8B-B14F-4D97-AF65-F5344CB8AC3E}">
        <p14:creationId xmlns:p14="http://schemas.microsoft.com/office/powerpoint/2010/main" val="1419193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813" y="349250"/>
            <a:ext cx="8596668" cy="1320800"/>
          </a:xfrm>
        </p:spPr>
        <p:txBody>
          <a:bodyPr>
            <a:normAutofit/>
          </a:bodyPr>
          <a:lstStyle/>
          <a:p>
            <a:r>
              <a:rPr lang="en-US" sz="5000" dirty="0"/>
              <a:t>Ethics</a:t>
            </a:r>
          </a:p>
        </p:txBody>
      </p:sp>
      <p:pic>
        <p:nvPicPr>
          <p:cNvPr id="4" name="Content Placeholder 3"/>
          <p:cNvPicPr>
            <a:picLocks noGrp="1" noChangeAspect="1"/>
          </p:cNvPicPr>
          <p:nvPr>
            <p:ph idx="1"/>
          </p:nvPr>
        </p:nvPicPr>
        <p:blipFill>
          <a:blip r:embed="rId3"/>
          <a:stretch>
            <a:fillRect/>
          </a:stretch>
        </p:blipFill>
        <p:spPr>
          <a:xfrm>
            <a:off x="3726426" y="1670050"/>
            <a:ext cx="4767437" cy="4733785"/>
          </a:xfrm>
          <a:prstGeom prst="rect">
            <a:avLst/>
          </a:prstGeom>
        </p:spPr>
      </p:pic>
    </p:spTree>
    <p:extLst>
      <p:ext uri="{BB962C8B-B14F-4D97-AF65-F5344CB8AC3E}">
        <p14:creationId xmlns:p14="http://schemas.microsoft.com/office/powerpoint/2010/main" val="168317530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87" y="248093"/>
            <a:ext cx="8596668" cy="1320800"/>
          </a:xfrm>
        </p:spPr>
        <p:txBody>
          <a:bodyPr/>
          <a:lstStyle/>
          <a:p>
            <a:r>
              <a:rPr lang="en-US" sz="4000"/>
              <a:t>Good Guide for Ethics </a:t>
            </a:r>
            <a:br>
              <a:rPr lang="en-US"/>
            </a:br>
            <a:endParaRPr lang="en-US"/>
          </a:p>
        </p:txBody>
      </p:sp>
      <p:sp>
        <p:nvSpPr>
          <p:cNvPr id="3" name="Content Placeholder 2"/>
          <p:cNvSpPr>
            <a:spLocks noGrp="1"/>
          </p:cNvSpPr>
          <p:nvPr>
            <p:ph idx="1"/>
          </p:nvPr>
        </p:nvSpPr>
        <p:spPr>
          <a:xfrm>
            <a:off x="252032" y="1216839"/>
            <a:ext cx="9173731" cy="3727302"/>
          </a:xfrm>
        </p:spPr>
        <p:txBody>
          <a:bodyPr>
            <a:noAutofit/>
          </a:bodyPr>
          <a:lstStyle/>
          <a:p>
            <a:pPr marL="627063" lvl="1" indent="-339725"/>
            <a:r>
              <a:rPr lang="en-US" sz="2400"/>
              <a:t>Uphold the independence, integrity and impartiality of the Board, and avoid impropriety and the appearance of impropriety.</a:t>
            </a:r>
          </a:p>
          <a:p>
            <a:pPr marL="627063" lvl="1" indent="-339725"/>
            <a:endParaRPr lang="en-US" sz="1000"/>
          </a:p>
          <a:p>
            <a:pPr marL="627063" lvl="1" indent="-339725"/>
            <a:r>
              <a:rPr lang="en-US" sz="2400"/>
              <a:t>Perform the duties of the Board, impartially, competently, and diligently; and</a:t>
            </a:r>
          </a:p>
          <a:p>
            <a:pPr marL="627063" lvl="1" indent="-339725"/>
            <a:endParaRPr lang="en-US" sz="1000"/>
          </a:p>
          <a:p>
            <a:pPr marL="627063" lvl="1" indent="-339725"/>
            <a:r>
              <a:rPr lang="en-US" sz="2400"/>
              <a:t>Conduct the personal/business activities in a way which minimizes the risk of conflict with the Board obligations</a:t>
            </a:r>
          </a:p>
        </p:txBody>
      </p:sp>
      <p:sp>
        <p:nvSpPr>
          <p:cNvPr id="4" name="Rectangle 3"/>
          <p:cNvSpPr/>
          <p:nvPr/>
        </p:nvSpPr>
        <p:spPr>
          <a:xfrm>
            <a:off x="1150088" y="5296197"/>
            <a:ext cx="10205483" cy="1249680"/>
          </a:xfrm>
          <a:prstGeom prst="rect">
            <a:avLst/>
          </a:prstGeom>
        </p:spPr>
        <p:txBody>
          <a:bodyPr wrap="square">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cs typeface="Arial"/>
              </a:rPr>
              <a:t>Adapted from the Office of Administrative Hearings – </a:t>
            </a: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rebuchet MS" panose="020B0603020202020204"/>
                <a:cs typeface="Arial"/>
              </a:rPr>
              <a:t>Code of Ethics for Administrative Law Judges</a:t>
            </a:r>
            <a:endParaRPr kumimoji="0" lang="en-US" sz="1800" b="0" i="0" u="none" strike="noStrike" kern="1200" cap="none" spc="0" normalizeH="0" baseline="0" noProof="0">
              <a:ln>
                <a:noFill/>
              </a:ln>
              <a:solidFill>
                <a:prstClr val="black"/>
              </a:solidFill>
              <a:effectLst/>
              <a:uLnTx/>
              <a:uFillTx/>
              <a:latin typeface="Trebuchet MS" panose="020B0603020202020204"/>
              <a:cs typeface="Arial"/>
              <a:hlinkClick r:id="rId3"/>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rebuchet MS" panose="020B0603020202020204"/>
              <a:cs typeface="Arial"/>
              <a:hlinkClick r:id="rId3"/>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Trebuchet MS" panose="020B0603020202020204"/>
                <a:cs typeface="Arial"/>
              </a:rPr>
              <a:t>https://oah.wa.gov/Portals/0/Content%20Area%20Documents/Code%20of%20Ethics.pdf</a:t>
            </a:r>
          </a:p>
        </p:txBody>
      </p:sp>
    </p:spTree>
    <p:extLst>
      <p:ext uri="{BB962C8B-B14F-4D97-AF65-F5344CB8AC3E}">
        <p14:creationId xmlns:p14="http://schemas.microsoft.com/office/powerpoint/2010/main" val="336439674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520" y="317204"/>
            <a:ext cx="8596668" cy="1320800"/>
          </a:xfrm>
        </p:spPr>
        <p:txBody>
          <a:bodyPr>
            <a:normAutofit/>
          </a:bodyPr>
          <a:lstStyle/>
          <a:p>
            <a:r>
              <a:rPr lang="en-US" sz="4000"/>
              <a:t>Prohibited Ex Parte Contact </a:t>
            </a:r>
          </a:p>
        </p:txBody>
      </p:sp>
      <p:sp>
        <p:nvSpPr>
          <p:cNvPr id="6" name="Content Placeholder 5"/>
          <p:cNvSpPr>
            <a:spLocks noGrp="1"/>
          </p:cNvSpPr>
          <p:nvPr>
            <p:ph idx="1"/>
          </p:nvPr>
        </p:nvSpPr>
        <p:spPr>
          <a:xfrm>
            <a:off x="677333" y="1214030"/>
            <a:ext cx="9444862" cy="5500429"/>
          </a:xfrm>
        </p:spPr>
        <p:txBody>
          <a:bodyPr>
            <a:normAutofit fontScale="92500" lnSpcReduction="20000"/>
          </a:bodyPr>
          <a:lstStyle/>
          <a:p>
            <a:pPr lvl="0"/>
            <a:r>
              <a:rPr lang="en-US" sz="2200" dirty="0"/>
              <a:t>Your job is to provide a </a:t>
            </a:r>
            <a:r>
              <a:rPr lang="en-US" sz="2200" b="1" dirty="0"/>
              <a:t>fair</a:t>
            </a:r>
            <a:r>
              <a:rPr lang="en-US" sz="2200" dirty="0"/>
              <a:t> hearing</a:t>
            </a:r>
          </a:p>
          <a:p>
            <a:pPr lvl="1">
              <a:buFont typeface="Courier New" panose="02070309020205020404" pitchFamily="49" charset="0"/>
              <a:buChar char="o"/>
            </a:pPr>
            <a:r>
              <a:rPr lang="en-US" sz="2000" dirty="0"/>
              <a:t>You must not take actions that favor one party over another. In fact, you should avoid any action that </a:t>
            </a:r>
            <a:r>
              <a:rPr lang="en-US" sz="2000" i="1" dirty="0"/>
              <a:t>could even appear </a:t>
            </a:r>
            <a:r>
              <a:rPr lang="en-US" sz="2000" dirty="0"/>
              <a:t>to be favoring a party. </a:t>
            </a:r>
          </a:p>
          <a:p>
            <a:pPr lvl="1">
              <a:buFont typeface="Courier New" panose="02070309020205020404" pitchFamily="49" charset="0"/>
              <a:buChar char="o"/>
            </a:pPr>
            <a:r>
              <a:rPr lang="en-US" sz="2000" b="1" dirty="0">
                <a:solidFill>
                  <a:schemeClr val="accent3">
                    <a:lumMod val="75000"/>
                  </a:schemeClr>
                </a:solidFill>
              </a:rPr>
              <a:t>Golden Rule:  </a:t>
            </a:r>
            <a:r>
              <a:rPr lang="en-US" sz="2000" dirty="0"/>
              <a:t>Don’t talk to the parties.  </a:t>
            </a:r>
          </a:p>
          <a:p>
            <a:endParaRPr lang="en-US" sz="500" dirty="0"/>
          </a:p>
          <a:p>
            <a:r>
              <a:rPr lang="en-US" sz="2200" dirty="0"/>
              <a:t>But parties ask you to talk to them, or give them favorable treatment, all the time! </a:t>
            </a:r>
          </a:p>
          <a:p>
            <a:pPr marL="855663" lvl="1" indent="0">
              <a:buNone/>
            </a:pPr>
            <a:r>
              <a:rPr lang="en-US" sz="2000" dirty="0">
                <a:solidFill>
                  <a:schemeClr val="accent1">
                    <a:lumMod val="75000"/>
                  </a:schemeClr>
                </a:solidFill>
              </a:rPr>
              <a:t>●  </a:t>
            </a:r>
            <a:r>
              <a:rPr lang="en-US" sz="1800" dirty="0"/>
              <a:t>Give me more time to file 		</a:t>
            </a:r>
            <a:r>
              <a:rPr lang="en-US" sz="1800" dirty="0">
                <a:solidFill>
                  <a:schemeClr val="accent1">
                    <a:lumMod val="75000"/>
                  </a:schemeClr>
                </a:solidFill>
              </a:rPr>
              <a:t>● </a:t>
            </a:r>
            <a:r>
              <a:rPr lang="en-US" sz="1800" dirty="0"/>
              <a:t>Look at this evidence</a:t>
            </a:r>
          </a:p>
          <a:p>
            <a:pPr marL="855663" lvl="1" indent="0">
              <a:buNone/>
            </a:pPr>
            <a:r>
              <a:rPr lang="en-US" sz="1800" dirty="0">
                <a:solidFill>
                  <a:schemeClr val="accent1">
                    <a:lumMod val="75000"/>
                  </a:schemeClr>
                </a:solidFill>
              </a:rPr>
              <a:t>● </a:t>
            </a:r>
            <a:r>
              <a:rPr lang="en-US" sz="1800" dirty="0"/>
              <a:t> Let me convince you	        		</a:t>
            </a:r>
            <a:r>
              <a:rPr lang="en-US" sz="1800" dirty="0">
                <a:solidFill>
                  <a:schemeClr val="accent1">
                    <a:lumMod val="75000"/>
                  </a:schemeClr>
                </a:solidFill>
              </a:rPr>
              <a:t>●</a:t>
            </a:r>
            <a:r>
              <a:rPr lang="en-US" sz="1800" dirty="0"/>
              <a:t> Please rule in my favor</a:t>
            </a:r>
          </a:p>
          <a:p>
            <a:pPr marL="0" indent="0">
              <a:buNone/>
            </a:pPr>
            <a:endParaRPr lang="en-US" sz="1200" b="1" i="1" dirty="0">
              <a:solidFill>
                <a:schemeClr val="accent5">
                  <a:lumMod val="75000"/>
                </a:schemeClr>
              </a:solidFill>
            </a:endParaRPr>
          </a:p>
          <a:p>
            <a:pPr marL="0" indent="0">
              <a:buNone/>
            </a:pPr>
            <a:r>
              <a:rPr lang="en-US" sz="2400" b="1" i="1" dirty="0">
                <a:solidFill>
                  <a:schemeClr val="accent5">
                    <a:lumMod val="75000"/>
                  </a:schemeClr>
                </a:solidFill>
              </a:rPr>
              <a:t>Solved</a:t>
            </a:r>
            <a:r>
              <a:rPr lang="en-US" sz="2000" dirty="0"/>
              <a:t> if the other party is present during the communication or has notice of, and an opportunity to be present at, the communication.  </a:t>
            </a:r>
          </a:p>
          <a:p>
            <a:pPr lvl="1">
              <a:buFont typeface="Courier New" panose="02070309020205020404" pitchFamily="49" charset="0"/>
              <a:buChar char="o"/>
            </a:pPr>
            <a:r>
              <a:rPr lang="en-US" sz="2000" dirty="0"/>
              <a:t>At the hearing; Letter or email to both parties (at the same time).  </a:t>
            </a:r>
          </a:p>
          <a:p>
            <a:pPr lvl="1">
              <a:buFont typeface="Courier New" panose="02070309020205020404" pitchFamily="49" charset="0"/>
              <a:buChar char="o"/>
            </a:pPr>
            <a:r>
              <a:rPr lang="en-US" sz="2000" dirty="0"/>
              <a:t>What if ex-parte communication occurs accidentally? </a:t>
            </a:r>
          </a:p>
          <a:p>
            <a:pPr lvl="1">
              <a:buFont typeface="Courier New" panose="02070309020205020404" pitchFamily="49" charset="0"/>
              <a:buChar char="o"/>
            </a:pPr>
            <a:r>
              <a:rPr lang="en-US" sz="2000" b="1" dirty="0">
                <a:solidFill>
                  <a:schemeClr val="accent3">
                    <a:lumMod val="75000"/>
                  </a:schemeClr>
                </a:solidFill>
              </a:rPr>
              <a:t>Golden Rule:  </a:t>
            </a:r>
            <a:r>
              <a:rPr lang="en-US" sz="2000" dirty="0"/>
              <a:t>Disclose the contact.</a:t>
            </a:r>
          </a:p>
          <a:p>
            <a:pPr lvl="2">
              <a:buFont typeface="Courier New" panose="02070309020205020404" pitchFamily="49" charset="0"/>
              <a:buChar char="o"/>
            </a:pPr>
            <a:r>
              <a:rPr lang="en-US" sz="1800" dirty="0"/>
              <a:t>Explain what happened.  Allow the other party to argue prejudice.  Evaluate prejudice.  Decide. </a:t>
            </a:r>
            <a:endParaRPr lang="en-US" dirty="0"/>
          </a:p>
        </p:txBody>
      </p:sp>
      <p:sp>
        <p:nvSpPr>
          <p:cNvPr id="5" name="Content Placeholder 2"/>
          <p:cNvSpPr txBox="1"/>
          <p:nvPr/>
        </p:nvSpPr>
        <p:spPr>
          <a:xfrm>
            <a:off x="6916689" y="741178"/>
            <a:ext cx="3696070" cy="47285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ct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r>
              <a:rPr kumimoji="0" lang="en-US" sz="2200" b="0" i="1" u="none" strike="noStrike" kern="1200" cap="none" spc="0" normalizeH="0" baseline="0" noProof="0">
                <a:ln>
                  <a:noFill/>
                </a:ln>
                <a:solidFill>
                  <a:prstClr val="black">
                    <a:lumMod val="75000"/>
                    <a:lumOff val="25000"/>
                  </a:prstClr>
                </a:solidFill>
                <a:effectLst/>
                <a:uLnTx/>
                <a:uFillTx/>
                <a:latin typeface="Trebuchet MS" panose="020B0603020202020204"/>
                <a:cs typeface="Arial"/>
              </a:rPr>
              <a:t>“From one Party” </a:t>
            </a:r>
          </a:p>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endParaRPr kumimoji="0" lang="en-US" sz="1800" b="1" i="0" u="none" strike="noStrike" kern="1200" cap="none" spc="0" normalizeH="0" baseline="0" noProof="0">
              <a:ln>
                <a:noFill/>
              </a:ln>
              <a:solidFill>
                <a:prstClr val="black">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cs typeface="Arial"/>
            </a:endParaRPr>
          </a:p>
          <a:p>
            <a:pPr marL="0" marR="0" lvl="0" indent="0" algn="l" defTabSz="457200" rtl="0" eaLnBrk="1" fontAlgn="auto" latinLnBrk="0" hangingPunct="1">
              <a:lnSpc>
                <a:spcPct val="100000"/>
              </a:lnSpc>
              <a:spcBef>
                <a:spcPts val="1000"/>
              </a:spcBef>
              <a:spcAft>
                <a:spcPct val="0"/>
              </a:spcAft>
              <a:buClr>
                <a:srgbClr val="90C226"/>
              </a:buClr>
              <a:buSzPct val="80000"/>
              <a:buFont typeface="Wingdings 3" charset="2"/>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rebuchet MS" panose="020B0603020202020204"/>
              <a:cs typeface="Arial"/>
            </a:endParaRPr>
          </a:p>
        </p:txBody>
      </p:sp>
    </p:spTree>
    <p:extLst>
      <p:ext uri="{BB962C8B-B14F-4D97-AF65-F5344CB8AC3E}">
        <p14:creationId xmlns:p14="http://schemas.microsoft.com/office/powerpoint/2010/main" val="106184394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83" y="333153"/>
            <a:ext cx="8596668" cy="1320800"/>
          </a:xfrm>
        </p:spPr>
        <p:txBody>
          <a:bodyPr>
            <a:normAutofit/>
          </a:bodyPr>
          <a:lstStyle/>
          <a:p>
            <a:r>
              <a:rPr lang="en-US" sz="4000"/>
              <a:t>Independent Research </a:t>
            </a:r>
          </a:p>
        </p:txBody>
      </p:sp>
      <p:sp>
        <p:nvSpPr>
          <p:cNvPr id="3" name="Content Placeholder 2"/>
          <p:cNvSpPr>
            <a:spLocks noGrp="1"/>
          </p:cNvSpPr>
          <p:nvPr>
            <p:ph idx="1"/>
          </p:nvPr>
        </p:nvSpPr>
        <p:spPr>
          <a:xfrm>
            <a:off x="677334" y="1451344"/>
            <a:ext cx="8812224" cy="5406655"/>
          </a:xfrm>
        </p:spPr>
        <p:txBody>
          <a:bodyPr>
            <a:normAutofit/>
          </a:bodyPr>
          <a:lstStyle/>
          <a:p>
            <a:r>
              <a:rPr lang="en-US" dirty="0"/>
              <a:t>General or educational information that is useful to provide the judge with a better understanding of a subject </a:t>
            </a:r>
            <a:r>
              <a:rPr lang="en-US" b="1" dirty="0"/>
              <a:t>unrelated</a:t>
            </a:r>
            <a:r>
              <a:rPr lang="en-US" dirty="0"/>
              <a:t> to a pending/impending case?</a:t>
            </a:r>
          </a:p>
          <a:p>
            <a:pPr marL="5486400" indent="0">
              <a:buNone/>
            </a:pPr>
            <a:r>
              <a:rPr lang="en-US" dirty="0">
                <a:solidFill>
                  <a:schemeClr val="accent5">
                    <a:lumMod val="75000"/>
                  </a:schemeClr>
                </a:solidFill>
              </a:rPr>
              <a:t>Appropriate                               </a:t>
            </a:r>
          </a:p>
          <a:p>
            <a:r>
              <a:rPr lang="en-US" dirty="0"/>
              <a:t>Background information the subject matter of a pending/impending case?   </a:t>
            </a:r>
          </a:p>
          <a:p>
            <a:pPr marL="3546475" indent="0" algn="r">
              <a:buNone/>
            </a:pPr>
            <a:r>
              <a:rPr lang="en-US" dirty="0">
                <a:solidFill>
                  <a:schemeClr val="accent5">
                    <a:lumMod val="75000"/>
                  </a:schemeClr>
                </a:solidFill>
              </a:rPr>
              <a:t>Not appropriate if the information is of factual consequence in determining the case. *** RISK*** </a:t>
            </a:r>
          </a:p>
          <a:p>
            <a:r>
              <a:rPr lang="en-US" dirty="0"/>
              <a:t>Is additional information necessary to decide the case? If so, this type of information generally must be provided by counsel or the parties, or must be subject to proper judicial notice. </a:t>
            </a:r>
          </a:p>
          <a:p>
            <a:pPr marL="5486400" indent="0">
              <a:buNone/>
            </a:pPr>
            <a:r>
              <a:rPr lang="en-US" dirty="0">
                <a:solidFill>
                  <a:schemeClr val="accent5">
                    <a:lumMod val="75000"/>
                  </a:schemeClr>
                </a:solidFill>
              </a:rPr>
              <a:t>Not Appropriate</a:t>
            </a:r>
          </a:p>
          <a:p>
            <a:r>
              <a:rPr lang="en-US" dirty="0"/>
              <a:t>Is the purpose of the judge's inquiry to corroborate facts, discredit facts, or fill a factual gap in the record? If the facts are adjudicative, it is improper for a judge to do so. </a:t>
            </a:r>
          </a:p>
          <a:p>
            <a:pPr marL="5486400" indent="0">
              <a:buNone/>
            </a:pPr>
            <a:r>
              <a:rPr lang="en-US" dirty="0">
                <a:solidFill>
                  <a:schemeClr val="accent5">
                    <a:lumMod val="75000"/>
                  </a:schemeClr>
                </a:solidFill>
              </a:rPr>
              <a:t>Not Appropriate </a:t>
            </a:r>
          </a:p>
          <a:p>
            <a:endParaRPr lang="en-US" dirty="0"/>
          </a:p>
        </p:txBody>
      </p:sp>
    </p:spTree>
    <p:extLst>
      <p:ext uri="{BB962C8B-B14F-4D97-AF65-F5344CB8AC3E}">
        <p14:creationId xmlns:p14="http://schemas.microsoft.com/office/powerpoint/2010/main" val="109879919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83" y="333153"/>
            <a:ext cx="8596668" cy="1320800"/>
          </a:xfrm>
        </p:spPr>
        <p:txBody>
          <a:bodyPr>
            <a:normAutofit/>
          </a:bodyPr>
          <a:lstStyle/>
          <a:p>
            <a:r>
              <a:rPr lang="en-US" sz="4000"/>
              <a:t>Judicial Notice </a:t>
            </a:r>
          </a:p>
        </p:txBody>
      </p:sp>
      <p:sp>
        <p:nvSpPr>
          <p:cNvPr id="3" name="Content Placeholder 2"/>
          <p:cNvSpPr>
            <a:spLocks noGrp="1"/>
          </p:cNvSpPr>
          <p:nvPr>
            <p:ph idx="1"/>
          </p:nvPr>
        </p:nvSpPr>
        <p:spPr>
          <a:xfrm>
            <a:off x="682650" y="850605"/>
            <a:ext cx="8812224" cy="6166884"/>
          </a:xfrm>
        </p:spPr>
        <p:txBody>
          <a:bodyPr>
            <a:normAutofit/>
          </a:bodyPr>
          <a:lstStyle/>
          <a:p>
            <a:pPr marL="0" indent="0">
              <a:buNone/>
            </a:pPr>
            <a:r>
              <a:rPr lang="en-US" dirty="0">
                <a:solidFill>
                  <a:schemeClr val="accent5">
                    <a:lumMod val="75000"/>
                  </a:schemeClr>
                </a:solidFill>
              </a:rPr>
              <a:t>                        </a:t>
            </a:r>
          </a:p>
          <a:p>
            <a:r>
              <a:rPr lang="en-US" sz="2200" dirty="0"/>
              <a:t>You may take official “notice” of </a:t>
            </a:r>
            <a:r>
              <a:rPr lang="en-US" sz="2200" i="1" dirty="0"/>
              <a:t>essentially indisputable </a:t>
            </a:r>
            <a:r>
              <a:rPr lang="en-US" sz="2200" dirty="0"/>
              <a:t>facts.  Such facts are either (1) generally known or (2) capable of accurate and ready determination by resort to sources whose accuracy cannot reasonably be questioned. </a:t>
            </a:r>
          </a:p>
          <a:p>
            <a:pPr marL="3546475" indent="0" algn="r">
              <a:buNone/>
            </a:pPr>
            <a:endParaRPr lang="en-US" sz="500" dirty="0">
              <a:solidFill>
                <a:schemeClr val="accent5">
                  <a:lumMod val="75000"/>
                </a:schemeClr>
              </a:solidFill>
            </a:endParaRPr>
          </a:p>
          <a:p>
            <a:pPr marL="1312863">
              <a:buFont typeface="Wingdings" panose="05000000000000000000" pitchFamily="2" charset="2"/>
              <a:buChar char="§"/>
            </a:pPr>
            <a:r>
              <a:rPr lang="en-US" sz="2200" dirty="0">
                <a:solidFill>
                  <a:schemeClr val="accent5">
                    <a:lumMod val="75000"/>
                  </a:schemeClr>
                </a:solidFill>
              </a:rPr>
              <a:t>The courthouse is across the street from Central Park </a:t>
            </a:r>
          </a:p>
          <a:p>
            <a:pPr marL="1312863">
              <a:buFont typeface="Wingdings" panose="05000000000000000000" pitchFamily="2" charset="2"/>
              <a:buChar char="§"/>
            </a:pPr>
            <a:r>
              <a:rPr lang="en-US" sz="2200" dirty="0">
                <a:solidFill>
                  <a:schemeClr val="accent5">
                    <a:lumMod val="75000"/>
                  </a:schemeClr>
                </a:solidFill>
              </a:rPr>
              <a:t>Ice melts in the sun</a:t>
            </a:r>
          </a:p>
          <a:p>
            <a:pPr marL="1312863">
              <a:buFont typeface="Wingdings" panose="05000000000000000000" pitchFamily="2" charset="2"/>
              <a:buChar char="§"/>
            </a:pPr>
            <a:r>
              <a:rPr lang="en-US" sz="2200" dirty="0">
                <a:solidFill>
                  <a:schemeClr val="accent5">
                    <a:lumMod val="75000"/>
                  </a:schemeClr>
                </a:solidFill>
              </a:rPr>
              <a:t>July 12, 2021 was a Monday </a:t>
            </a:r>
          </a:p>
          <a:p>
            <a:pPr marL="0" indent="0">
              <a:buNone/>
            </a:pPr>
            <a:endParaRPr lang="en-US" sz="1000" dirty="0">
              <a:solidFill>
                <a:schemeClr val="accent5">
                  <a:lumMod val="75000"/>
                </a:schemeClr>
              </a:solidFill>
            </a:endParaRPr>
          </a:p>
          <a:p>
            <a:r>
              <a:rPr lang="en-US" sz="2200" dirty="0"/>
              <a:t>BUT, you must allow the parties to challenge anything you take official notice of.  You never know, so don’t use it if it’s not really helpful to the decision.  </a:t>
            </a:r>
          </a:p>
          <a:p>
            <a:r>
              <a:rPr lang="en-US" sz="2200" dirty="0"/>
              <a:t>If in doubt, leave it out.   </a:t>
            </a:r>
          </a:p>
        </p:txBody>
      </p:sp>
    </p:spTree>
    <p:extLst>
      <p:ext uri="{BB962C8B-B14F-4D97-AF65-F5344CB8AC3E}">
        <p14:creationId xmlns:p14="http://schemas.microsoft.com/office/powerpoint/2010/main" val="24237255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237" y="322064"/>
            <a:ext cx="7791893" cy="1325563"/>
          </a:xfrm>
        </p:spPr>
        <p:txBody>
          <a:bodyPr>
            <a:normAutofit fontScale="90000"/>
          </a:bodyPr>
          <a:lstStyle/>
          <a:p>
            <a:pPr algn="ctr"/>
            <a:r>
              <a:rPr lang="en-US" sz="4400"/>
              <a:t>Hearing Tips </a:t>
            </a:r>
            <a:br>
              <a:rPr lang="en-US" sz="4400">
                <a:solidFill>
                  <a:schemeClr val="accent1">
                    <a:lumMod val="75000"/>
                  </a:schemeClr>
                </a:solidFill>
              </a:rPr>
            </a:br>
            <a:endParaRPr lang="en-US" sz="4400">
              <a:solidFill>
                <a:schemeClr val="accent1">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172" y="1370856"/>
            <a:ext cx="5742968" cy="4979150"/>
          </a:xfrm>
          <a:prstGeom prst="rect">
            <a:avLst/>
          </a:prstGeom>
        </p:spPr>
      </p:pic>
    </p:spTree>
    <p:extLst>
      <p:ext uri="{BB962C8B-B14F-4D97-AF65-F5344CB8AC3E}">
        <p14:creationId xmlns:p14="http://schemas.microsoft.com/office/powerpoint/2010/main" val="74834899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1125-3ABB-F919-8370-08B8F5E96F83}"/>
              </a:ext>
            </a:extLst>
          </p:cNvPr>
          <p:cNvSpPr>
            <a:spLocks noGrp="1"/>
          </p:cNvSpPr>
          <p:nvPr>
            <p:ph type="title"/>
          </p:nvPr>
        </p:nvSpPr>
        <p:spPr/>
        <p:txBody>
          <a:bodyPr/>
          <a:lstStyle/>
          <a:p>
            <a:r>
              <a:rPr lang="en-US" dirty="0"/>
              <a:t>How the laws, delegated power, and due process influence your role</a:t>
            </a:r>
          </a:p>
        </p:txBody>
      </p:sp>
      <p:sp>
        <p:nvSpPr>
          <p:cNvPr id="3" name="Content Placeholder 2">
            <a:extLst>
              <a:ext uri="{FF2B5EF4-FFF2-40B4-BE49-F238E27FC236}">
                <a16:creationId xmlns:a16="http://schemas.microsoft.com/office/drawing/2014/main" id="{2C901E1F-08C3-1095-C59C-22AA0121EF88}"/>
              </a:ext>
            </a:extLst>
          </p:cNvPr>
          <p:cNvSpPr>
            <a:spLocks noGrp="1"/>
          </p:cNvSpPr>
          <p:nvPr>
            <p:ph idx="1"/>
          </p:nvPr>
        </p:nvSpPr>
        <p:spPr/>
        <p:txBody>
          <a:bodyPr/>
          <a:lstStyle/>
          <a:p>
            <a:r>
              <a:rPr lang="en-US" dirty="0"/>
              <a:t>Constitutional separation of power – each branch has a role to play</a:t>
            </a:r>
          </a:p>
          <a:p>
            <a:r>
              <a:rPr lang="en-US" dirty="0"/>
              <a:t>Statutes – provide for the type of issues the BOE can resolve</a:t>
            </a:r>
          </a:p>
          <a:p>
            <a:r>
              <a:rPr lang="en-US" dirty="0"/>
              <a:t>Due process – requires the opportunity to be heard by a fair tribunal</a:t>
            </a:r>
          </a:p>
        </p:txBody>
      </p:sp>
    </p:spTree>
    <p:extLst>
      <p:ext uri="{BB962C8B-B14F-4D97-AF65-F5344CB8AC3E}">
        <p14:creationId xmlns:p14="http://schemas.microsoft.com/office/powerpoint/2010/main" val="321704398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Washington State Department of Revenue">
      <a:dk1>
        <a:srgbClr val="2D3338"/>
      </a:dk1>
      <a:lt1>
        <a:sysClr val="window" lastClr="FFFFFF"/>
      </a:lt1>
      <a:dk2>
        <a:srgbClr val="174A7C"/>
      </a:dk2>
      <a:lt2>
        <a:srgbClr val="FFFFFF"/>
      </a:lt2>
      <a:accent1>
        <a:srgbClr val="2C86D9"/>
      </a:accent1>
      <a:accent2>
        <a:srgbClr val="DC6132"/>
      </a:accent2>
      <a:accent3>
        <a:srgbClr val="FAB932"/>
      </a:accent3>
      <a:accent4>
        <a:srgbClr val="168B4D"/>
      </a:accent4>
      <a:accent5>
        <a:srgbClr val="C9DFF6"/>
      </a:accent5>
      <a:accent6>
        <a:srgbClr val="5B6670"/>
      </a:accent6>
      <a:hlink>
        <a:srgbClr val="2C86D9"/>
      </a:hlink>
      <a:folHlink>
        <a:srgbClr val="C9DFF6"/>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Washington State Department of Revenue">
      <a:dk1>
        <a:srgbClr val="2D3338"/>
      </a:dk1>
      <a:lt1>
        <a:sysClr val="window" lastClr="FFFFFF"/>
      </a:lt1>
      <a:dk2>
        <a:srgbClr val="174A7C"/>
      </a:dk2>
      <a:lt2>
        <a:srgbClr val="FFFFFF"/>
      </a:lt2>
      <a:accent1>
        <a:srgbClr val="2C86D9"/>
      </a:accent1>
      <a:accent2>
        <a:srgbClr val="DC6132"/>
      </a:accent2>
      <a:accent3>
        <a:srgbClr val="FAB932"/>
      </a:accent3>
      <a:accent4>
        <a:srgbClr val="168B4D"/>
      </a:accent4>
      <a:accent5>
        <a:srgbClr val="C9DFF6"/>
      </a:accent5>
      <a:accent6>
        <a:srgbClr val="5B6670"/>
      </a:accent6>
      <a:hlink>
        <a:srgbClr val="2C86D9"/>
      </a:hlink>
      <a:folHlink>
        <a:srgbClr val="C9DFF6"/>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Washington State Department of Revenue">
      <a:dk1>
        <a:srgbClr val="2D3338"/>
      </a:dk1>
      <a:lt1>
        <a:sysClr val="window" lastClr="FFFFFF"/>
      </a:lt1>
      <a:dk2>
        <a:srgbClr val="174A7C"/>
      </a:dk2>
      <a:lt2>
        <a:srgbClr val="FFFFFF"/>
      </a:lt2>
      <a:accent1>
        <a:srgbClr val="2C86D9"/>
      </a:accent1>
      <a:accent2>
        <a:srgbClr val="DC6132"/>
      </a:accent2>
      <a:accent3>
        <a:srgbClr val="FAB932"/>
      </a:accent3>
      <a:accent4>
        <a:srgbClr val="168B4D"/>
      </a:accent4>
      <a:accent5>
        <a:srgbClr val="C9DFF6"/>
      </a:accent5>
      <a:accent6>
        <a:srgbClr val="5B6670"/>
      </a:accent6>
      <a:hlink>
        <a:srgbClr val="2C86D9"/>
      </a:hlink>
      <a:folHlink>
        <a:srgbClr val="C9DFF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Trebuchet MS" panose="020B0603020202020204"/>
        <a:cs typeface="Arial"/>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Trebuchet MS" panose="020B0603020202020204"/>
        <a:cs typeface="Arial"/>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D76745C251054ABD8A5E8C9BB235BD" ma:contentTypeVersion="18" ma:contentTypeDescription="Create a new document." ma:contentTypeScope="" ma:versionID="a7b458d9c02c2361afe4f51ccf38f1e0">
  <xsd:schema xmlns:xsd="http://www.w3.org/2001/XMLSchema" xmlns:xs="http://www.w3.org/2001/XMLSchema" xmlns:p="http://schemas.microsoft.com/office/2006/metadata/properties" xmlns:ns1="http://schemas.microsoft.com/sharepoint/v3" xmlns:ns2="60f912e7-dccb-44bd-8e6d-f814aa99b7ea" xmlns:ns3="70d3efe9-84ce-4bc0-b5e6-bfce77b991b4" targetNamespace="http://schemas.microsoft.com/office/2006/metadata/properties" ma:root="true" ma:fieldsID="8ad1318a37805546f68edc288c39188b" ns1:_="" ns2:_="" ns3:_="">
    <xsd:import namespace="http://schemas.microsoft.com/sharepoint/v3"/>
    <xsd:import namespace="60f912e7-dccb-44bd-8e6d-f814aa99b7ea"/>
    <xsd:import namespace="70d3efe9-84ce-4bc0-b5e6-bfce77b991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f912e7-dccb-44bd-8e6d-f814aa99b7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Date" ma:index="24"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0d3efe9-84ce-4bc0-b5e6-bfce77b991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e xmlns="60f912e7-dccb-44bd-8e6d-f814aa99b7ea" xsi:nil="true"/>
    <_ip_UnifiedCompliancePolicyProperties xmlns="http://schemas.microsoft.com/sharepoint/v3" xsi:nil="true"/>
    <lcf76f155ced4ddcb4097134ff3c332f xmlns="60f912e7-dccb-44bd-8e6d-f814aa99b7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0D1895-A9D9-4D82-8E85-F5D9A64E5091}">
  <ds:schemaRefs>
    <ds:schemaRef ds:uri="http://schemas.microsoft.com/sharepoint/v3/contenttype/forms"/>
  </ds:schemaRefs>
</ds:datastoreItem>
</file>

<file path=customXml/itemProps2.xml><?xml version="1.0" encoding="utf-8"?>
<ds:datastoreItem xmlns:ds="http://schemas.openxmlformats.org/officeDocument/2006/customXml" ds:itemID="{E3FB5C33-4C85-46C1-949B-17CDD22C62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0f912e7-dccb-44bd-8e6d-f814aa99b7ea"/>
    <ds:schemaRef ds:uri="70d3efe9-84ce-4bc0-b5e6-bfce77b991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FAF01A-B7DC-48FA-AB26-C3935540C172}">
  <ds:schemaRefs>
    <ds:schemaRef ds:uri="http://purl.org/dc/terms/"/>
    <ds:schemaRef ds:uri="60f912e7-dccb-44bd-8e6d-f814aa99b7ea"/>
    <ds:schemaRef ds:uri="http://schemas.microsoft.com/sharepoint/v3"/>
    <ds:schemaRef ds:uri="http://purl.org/dc/dcmitype/"/>
    <ds:schemaRef ds:uri="http://www.w3.org/XML/1998/namespace"/>
    <ds:schemaRef ds:uri="http://schemas.microsoft.com/office/2006/metadata/properties"/>
    <ds:schemaRef ds:uri="70d3efe9-84ce-4bc0-b5e6-bfce77b991b4"/>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1882</TotalTime>
  <Words>15575</Words>
  <Application>Microsoft Office PowerPoint</Application>
  <PresentationFormat>Widescreen</PresentationFormat>
  <Paragraphs>1685</Paragraphs>
  <Slides>119</Slides>
  <Notes>119</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119</vt:i4>
      </vt:variant>
    </vt:vector>
  </HeadingPairs>
  <TitlesOfParts>
    <vt:vector size="135" baseType="lpstr">
      <vt:lpstr>Aptos</vt:lpstr>
      <vt:lpstr>Aptos Display</vt:lpstr>
      <vt:lpstr>Arial</vt:lpstr>
      <vt:lpstr>Calibri</vt:lpstr>
      <vt:lpstr>Calibri Light</vt:lpstr>
      <vt:lpstr>Courier New</vt:lpstr>
      <vt:lpstr>Open Sans</vt:lpstr>
      <vt:lpstr>Times New Roman</vt:lpstr>
      <vt:lpstr>Trebuchet MS</vt:lpstr>
      <vt:lpstr>Wingdings</vt:lpstr>
      <vt:lpstr>Wingdings 3</vt:lpstr>
      <vt:lpstr>Office Theme</vt:lpstr>
      <vt:lpstr>1_Office Theme</vt:lpstr>
      <vt:lpstr>2_Office Theme</vt:lpstr>
      <vt:lpstr>4_Office Theme</vt:lpstr>
      <vt:lpstr>Facet</vt:lpstr>
      <vt:lpstr>Board of Equalization Training</vt:lpstr>
      <vt:lpstr>Agenda &amp; Welcome</vt:lpstr>
      <vt:lpstr>Introductions</vt:lpstr>
      <vt:lpstr>Legislative Update</vt:lpstr>
      <vt:lpstr>PowerPoint Presentation</vt:lpstr>
      <vt:lpstr>PowerPoint Presentation</vt:lpstr>
      <vt:lpstr>Why Property Tax Matters</vt:lpstr>
      <vt:lpstr>Key Concepts</vt:lpstr>
      <vt:lpstr>Key Concepts</vt:lpstr>
      <vt:lpstr>PowerPoint Presentation</vt:lpstr>
      <vt:lpstr>Assessor</vt:lpstr>
      <vt:lpstr>Treasurer</vt:lpstr>
      <vt:lpstr>Board of Equalization</vt:lpstr>
      <vt:lpstr>Department of Revenue</vt:lpstr>
      <vt:lpstr>PowerPoint Presentation</vt:lpstr>
      <vt:lpstr>The Simple Levy Process</vt:lpstr>
      <vt:lpstr>PowerPoint Presentation</vt:lpstr>
      <vt:lpstr>What happens when a value changes?</vt:lpstr>
      <vt:lpstr>What about our truck?</vt:lpstr>
      <vt:lpstr>Assessor Office Overview</vt:lpstr>
      <vt:lpstr>Responsibilities of the Assessor Office</vt:lpstr>
      <vt:lpstr>PowerPoint Presentation</vt:lpstr>
      <vt:lpstr>PowerPoint Presentation</vt:lpstr>
      <vt:lpstr>PowerPoint Presentation</vt:lpstr>
      <vt:lpstr>Appraisal Staff</vt:lpstr>
      <vt:lpstr>Revaluation/Inspection Cycle</vt:lpstr>
      <vt:lpstr>Neighborhoods</vt:lpstr>
      <vt:lpstr>What does a revaluation cycle look like?</vt:lpstr>
      <vt:lpstr>PowerPoint Presentation</vt:lpstr>
      <vt:lpstr>Data Entry</vt:lpstr>
      <vt:lpstr>Sales Analysis and Market Adjustments</vt:lpstr>
      <vt:lpstr>Testing</vt:lpstr>
      <vt:lpstr>New Construction</vt:lpstr>
      <vt:lpstr>Change of Value Notices and Appeal Period</vt:lpstr>
      <vt:lpstr>Appeals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Jurisdiction </vt:lpstr>
      <vt:lpstr>PowerPoint Presentation</vt:lpstr>
      <vt:lpstr>Board of Tax Appeals </vt:lpstr>
      <vt:lpstr>Direct Appeals…a group project.</vt:lpstr>
      <vt:lpstr>The Appeal Process – Step-by-Step</vt:lpstr>
      <vt:lpstr>Appealing to the BOE</vt:lpstr>
      <vt:lpstr>Essential Elements</vt:lpstr>
      <vt:lpstr>PowerPoint Presentation</vt:lpstr>
      <vt:lpstr>PowerPoint Presentation</vt:lpstr>
      <vt:lpstr>Stipulation &amp; Withdrawal</vt:lpstr>
      <vt:lpstr>Presumption of Correctness</vt:lpstr>
      <vt:lpstr>PowerPoint Presentation</vt:lpstr>
      <vt:lpstr>Evaluating Testimony &amp; Evidence</vt:lpstr>
      <vt:lpstr>Board Reviews</vt:lpstr>
      <vt:lpstr>Clerk</vt:lpstr>
      <vt:lpstr>Help is here!</vt:lpstr>
      <vt:lpstr>2025 Reviews </vt:lpstr>
      <vt:lpstr>Common Issues</vt:lpstr>
      <vt:lpstr>     Laws, Standards,  and Ethics  for BOE Members </vt:lpstr>
      <vt:lpstr>Agenda </vt:lpstr>
      <vt:lpstr>Boards of Equalization (BOE)   Who are you?  What authority do you have?  </vt:lpstr>
      <vt:lpstr>A quick civics refresher …</vt:lpstr>
      <vt:lpstr>PowerPoint Presentation</vt:lpstr>
      <vt:lpstr>PowerPoint Presentation</vt:lpstr>
      <vt:lpstr>BOE’s Legal Authority                     comes from the State Legislature  </vt:lpstr>
      <vt:lpstr>So what is the BOE? (in a nutshell)</vt:lpstr>
      <vt:lpstr>PowerPoint Presentation</vt:lpstr>
      <vt:lpstr>BOE’s Authority </vt:lpstr>
      <vt:lpstr>Jurisdiction is limited</vt:lpstr>
      <vt:lpstr>What can the BOE do?</vt:lpstr>
      <vt:lpstr>What the BOE cannot do?</vt:lpstr>
      <vt:lpstr>Q: Why can’t BOE hear these issues? A: They are resolved by other levels and/or branches of government</vt:lpstr>
      <vt:lpstr>Doing the Job </vt:lpstr>
      <vt:lpstr>Key questions</vt:lpstr>
      <vt:lpstr>What am I deciding? </vt:lpstr>
      <vt:lpstr>Who has the “burden of proof”? </vt:lpstr>
      <vt:lpstr>Standards of Proof</vt:lpstr>
      <vt:lpstr>Scintilla</vt:lpstr>
      <vt:lpstr>Reasonable Suspicion</vt:lpstr>
      <vt:lpstr>Probable Cause</vt:lpstr>
      <vt:lpstr>Preponderance of Evidence</vt:lpstr>
      <vt:lpstr>Clear, Cogent and Convincing</vt:lpstr>
      <vt:lpstr>Beyond a Reasonable Doubt</vt:lpstr>
      <vt:lpstr>PowerPoint Presentation</vt:lpstr>
      <vt:lpstr>Standards of Proof – The BOE’s Two</vt:lpstr>
      <vt:lpstr>Weighing the Evidence </vt:lpstr>
      <vt:lpstr>Weighing the Evidence, continued </vt:lpstr>
      <vt:lpstr>Weighing the Evidence, continued</vt:lpstr>
      <vt:lpstr>Convincing Evidence</vt:lpstr>
      <vt:lpstr>Evidence of Value – Admissibility and Weight</vt:lpstr>
      <vt:lpstr>Ethics</vt:lpstr>
      <vt:lpstr>Good Guide for Ethics  </vt:lpstr>
      <vt:lpstr>Prohibited Ex Parte Contact </vt:lpstr>
      <vt:lpstr>Independent Research </vt:lpstr>
      <vt:lpstr>Judicial Notice </vt:lpstr>
      <vt:lpstr>Hearing Tips  </vt:lpstr>
      <vt:lpstr>How the laws, delegated power, and due process influence your role</vt:lpstr>
      <vt:lpstr>Before the Hearing</vt:lpstr>
      <vt:lpstr>During the Hearing</vt:lpstr>
      <vt:lpstr>As the Hearing continues</vt:lpstr>
      <vt:lpstr>After the Hearing:</vt:lpstr>
      <vt:lpstr>Laws and Rules   </vt:lpstr>
      <vt:lpstr>Different types of law </vt:lpstr>
      <vt:lpstr>Statutory Law - Washington Statutes</vt:lpstr>
      <vt:lpstr>Relevant statutes for BOEs:</vt:lpstr>
      <vt:lpstr>Administrative Law – Washington Rules </vt:lpstr>
      <vt:lpstr>Relevant WACs for BOE</vt:lpstr>
      <vt:lpstr>Common Law, or Case Law </vt:lpstr>
      <vt:lpstr>To “cite” a case:</vt:lpstr>
      <vt:lpstr>Constitutional Law</vt:lpstr>
      <vt:lpstr>Constitutional Law</vt:lpstr>
      <vt:lpstr>PowerPoint Presentation</vt:lpstr>
      <vt:lpstr>When to use legal authority</vt:lpstr>
      <vt:lpstr>Where to find Legal Resources</vt:lpstr>
      <vt:lpstr>Where else to find Legal Resources </vt:lpstr>
      <vt:lpstr>PowerPoint Presentation</vt:lpstr>
      <vt:lpstr>Contact Us</vt:lpstr>
    </vt:vector>
  </TitlesOfParts>
  <Company>Washington State Department of Revenue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Bland, Rikki (DOR)</dc:creator>
  <cp:lastModifiedBy>Bland, Rikki (DOR)</cp:lastModifiedBy>
  <cp:revision>2</cp:revision>
  <dcterms:created xsi:type="dcterms:W3CDTF">2025-05-27T14:14:21Z</dcterms:created>
  <dcterms:modified xsi:type="dcterms:W3CDTF">2025-05-29T17:36:49Z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0x010100D8D76745C251054ABD8A5E8C9BB235BD</vt:lpwstr>
  </property>
  <property fmtid="{D5CDD505-2E9C-101B-9397-08002B2CF9AE}" pid="3" name="j6330e34b67c425bb11ea24c44febe90">
    <vt:lpwstr/>
  </property>
  <property fmtid="{D5CDD505-2E9C-101B-9397-08002B2CF9AE}" pid="4" name="f7de2eed8b264402a01219482b3ea987">
    <vt:lpwstr/>
  </property>
  <property fmtid="{D5CDD505-2E9C-101B-9397-08002B2CF9AE}" pid="5" name="kdc761e316ec48ffa635c780b19981b5">
    <vt:lpwstr/>
  </property>
  <property fmtid="{D5CDD505-2E9C-101B-9397-08002B2CF9AE}" pid="6" name="pfc3fe8bce534044bacce8d1af50f428">
    <vt:lpwstr/>
  </property>
  <property fmtid="{D5CDD505-2E9C-101B-9397-08002B2CF9AE}" pid="7" name="p4f4d42cc0344013afb7693660b59f85">
    <vt:lpwstr/>
  </property>
  <property fmtid="{D5CDD505-2E9C-101B-9397-08002B2CF9AE}" pid="8" name="dorDocumentType">
    <vt:lpwstr/>
  </property>
  <property fmtid="{D5CDD505-2E9C-101B-9397-08002B2CF9AE}" pid="9" name="d3b549b5739f495993677263bfa7dcdf">
    <vt:lpwstr/>
  </property>
  <property fmtid="{D5CDD505-2E9C-101B-9397-08002B2CF9AE}" pid="10" name="dorGroups">
    <vt:lpwstr/>
  </property>
  <property fmtid="{D5CDD505-2E9C-101B-9397-08002B2CF9AE}" pid="11" name="dorFunctions">
    <vt:lpwstr/>
  </property>
  <property fmtid="{D5CDD505-2E9C-101B-9397-08002B2CF9AE}" pid="12" name="dorCitationReference">
    <vt:lpwstr/>
  </property>
  <property fmtid="{D5CDD505-2E9C-101B-9397-08002B2CF9AE}" pid="13" name="MediaServiceImageTags">
    <vt:lpwstr/>
  </property>
  <property fmtid="{D5CDD505-2E9C-101B-9397-08002B2CF9AE}" pid="14" name="dorTags">
    <vt:lpwstr/>
  </property>
  <property fmtid="{D5CDD505-2E9C-101B-9397-08002B2CF9AE}" pid="15" name="ab15b19d7a064f5db32120557ec0b679">
    <vt:lpwstr/>
  </property>
  <property fmtid="{D5CDD505-2E9C-101B-9397-08002B2CF9AE}" pid="16" name="dorDivisions">
    <vt:lpwstr/>
  </property>
  <property fmtid="{D5CDD505-2E9C-101B-9397-08002B2CF9AE}" pid="17" name="dorRecordSeries">
    <vt:lpwstr/>
  </property>
  <property fmtid="{D5CDD505-2E9C-101B-9397-08002B2CF9AE}" pid="18" name="TaxCatchAll">
    <vt:lpwstr/>
  </property>
</Properties>
</file>