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2.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77" r:id="rId5"/>
    <p:sldMasterId id="2147483862" r:id="rId6"/>
  </p:sldMasterIdLst>
  <p:notesMasterIdLst>
    <p:notesMasterId r:id="rId98"/>
  </p:notesMasterIdLst>
  <p:sldIdLst>
    <p:sldId id="261" r:id="rId7"/>
    <p:sldId id="264" r:id="rId8"/>
    <p:sldId id="1480" r:id="rId9"/>
    <p:sldId id="268" r:id="rId10"/>
    <p:sldId id="1481" r:id="rId11"/>
    <p:sldId id="653" r:id="rId12"/>
    <p:sldId id="654" r:id="rId13"/>
    <p:sldId id="660" r:id="rId14"/>
    <p:sldId id="656" r:id="rId15"/>
    <p:sldId id="657" r:id="rId16"/>
    <p:sldId id="659" r:id="rId17"/>
    <p:sldId id="519" r:id="rId18"/>
    <p:sldId id="692" r:id="rId19"/>
    <p:sldId id="693" r:id="rId20"/>
    <p:sldId id="661" r:id="rId21"/>
    <p:sldId id="263" r:id="rId22"/>
    <p:sldId id="666" r:id="rId23"/>
    <p:sldId id="663" r:id="rId24"/>
    <p:sldId id="662" r:id="rId25"/>
    <p:sldId id="1482" r:id="rId26"/>
    <p:sldId id="667" r:id="rId27"/>
    <p:sldId id="668" r:id="rId28"/>
    <p:sldId id="671" r:id="rId29"/>
    <p:sldId id="670" r:id="rId30"/>
    <p:sldId id="669" r:id="rId31"/>
    <p:sldId id="673" r:id="rId32"/>
    <p:sldId id="678" r:id="rId33"/>
    <p:sldId id="675" r:id="rId34"/>
    <p:sldId id="672" r:id="rId35"/>
    <p:sldId id="674" r:id="rId36"/>
    <p:sldId id="676" r:id="rId37"/>
    <p:sldId id="677" r:id="rId38"/>
    <p:sldId id="680" r:id="rId39"/>
    <p:sldId id="679" r:id="rId40"/>
    <p:sldId id="681" r:id="rId41"/>
    <p:sldId id="682" r:id="rId42"/>
    <p:sldId id="684" r:id="rId43"/>
    <p:sldId id="683" r:id="rId44"/>
    <p:sldId id="686" r:id="rId45"/>
    <p:sldId id="687" r:id="rId46"/>
    <p:sldId id="688" r:id="rId47"/>
    <p:sldId id="691" r:id="rId48"/>
    <p:sldId id="488" r:id="rId49"/>
    <p:sldId id="690" r:id="rId50"/>
    <p:sldId id="658" r:id="rId51"/>
    <p:sldId id="664" r:id="rId52"/>
    <p:sldId id="485" r:id="rId53"/>
    <p:sldId id="689" r:id="rId54"/>
    <p:sldId id="495" r:id="rId55"/>
    <p:sldId id="527" r:id="rId56"/>
    <p:sldId id="694" r:id="rId57"/>
    <p:sldId id="695" r:id="rId58"/>
    <p:sldId id="593" r:id="rId59"/>
    <p:sldId id="696" r:id="rId60"/>
    <p:sldId id="507" r:id="rId61"/>
    <p:sldId id="697" r:id="rId62"/>
    <p:sldId id="698" r:id="rId63"/>
    <p:sldId id="699" r:id="rId64"/>
    <p:sldId id="700" r:id="rId65"/>
    <p:sldId id="1483" r:id="rId66"/>
    <p:sldId id="1454" r:id="rId67"/>
    <p:sldId id="262" r:id="rId68"/>
    <p:sldId id="277" r:id="rId69"/>
    <p:sldId id="1455" r:id="rId70"/>
    <p:sldId id="1456" r:id="rId71"/>
    <p:sldId id="1457" r:id="rId72"/>
    <p:sldId id="1458" r:id="rId73"/>
    <p:sldId id="1459" r:id="rId74"/>
    <p:sldId id="1460" r:id="rId75"/>
    <p:sldId id="1463" r:id="rId76"/>
    <p:sldId id="1467" r:id="rId77"/>
    <p:sldId id="1468" r:id="rId78"/>
    <p:sldId id="267" r:id="rId79"/>
    <p:sldId id="275" r:id="rId80"/>
    <p:sldId id="1462" r:id="rId81"/>
    <p:sldId id="270" r:id="rId82"/>
    <p:sldId id="1469" r:id="rId83"/>
    <p:sldId id="1461" r:id="rId84"/>
    <p:sldId id="1484" r:id="rId85"/>
    <p:sldId id="1485" r:id="rId86"/>
    <p:sldId id="1486" r:id="rId87"/>
    <p:sldId id="1487" r:id="rId88"/>
    <p:sldId id="1451" r:id="rId89"/>
    <p:sldId id="652" r:id="rId90"/>
    <p:sldId id="617" r:id="rId91"/>
    <p:sldId id="1452" r:id="rId92"/>
    <p:sldId id="432" r:id="rId93"/>
    <p:sldId id="542" r:id="rId94"/>
    <p:sldId id="1470" r:id="rId95"/>
    <p:sldId id="260" r:id="rId96"/>
    <p:sldId id="265" r:id="rId9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Welcome &amp; Agenda" id="{63B162AD-D56E-4312-943C-E42FEF8CCEDB}">
          <p14:sldIdLst>
            <p14:sldId id="261"/>
            <p14:sldId id="264"/>
          </p14:sldIdLst>
        </p14:section>
        <p14:section name="Real Property Valuation" id="{BE774C34-4929-41E4-BBCE-49B65E9EF7CD}">
          <p14:sldIdLst>
            <p14:sldId id="1480"/>
            <p14:sldId id="268"/>
            <p14:sldId id="1481"/>
            <p14:sldId id="653"/>
            <p14:sldId id="654"/>
            <p14:sldId id="660"/>
            <p14:sldId id="656"/>
            <p14:sldId id="657"/>
            <p14:sldId id="659"/>
            <p14:sldId id="519"/>
            <p14:sldId id="692"/>
            <p14:sldId id="693"/>
            <p14:sldId id="661"/>
            <p14:sldId id="263"/>
            <p14:sldId id="666"/>
            <p14:sldId id="663"/>
            <p14:sldId id="662"/>
            <p14:sldId id="1482"/>
            <p14:sldId id="667"/>
            <p14:sldId id="668"/>
            <p14:sldId id="671"/>
            <p14:sldId id="670"/>
            <p14:sldId id="669"/>
            <p14:sldId id="673"/>
            <p14:sldId id="678"/>
            <p14:sldId id="675"/>
            <p14:sldId id="672"/>
            <p14:sldId id="674"/>
            <p14:sldId id="676"/>
            <p14:sldId id="677"/>
            <p14:sldId id="680"/>
            <p14:sldId id="679"/>
            <p14:sldId id="681"/>
            <p14:sldId id="682"/>
            <p14:sldId id="684"/>
            <p14:sldId id="683"/>
            <p14:sldId id="686"/>
            <p14:sldId id="687"/>
            <p14:sldId id="688"/>
            <p14:sldId id="691"/>
            <p14:sldId id="488"/>
            <p14:sldId id="690"/>
            <p14:sldId id="658"/>
            <p14:sldId id="664"/>
            <p14:sldId id="485"/>
            <p14:sldId id="689"/>
            <p14:sldId id="495"/>
            <p14:sldId id="527"/>
            <p14:sldId id="694"/>
            <p14:sldId id="695"/>
            <p14:sldId id="593"/>
            <p14:sldId id="696"/>
            <p14:sldId id="507"/>
            <p14:sldId id="697"/>
            <p14:sldId id="698"/>
            <p14:sldId id="699"/>
            <p14:sldId id="700"/>
            <p14:sldId id="1483"/>
          </p14:sldIdLst>
        </p14:section>
        <p14:section name="Property Tax Relief Programs for Individuals" id="{9629CBE3-03D9-4298-B4B1-A8D2F80A0836}">
          <p14:sldIdLst/>
        </p14:section>
        <p14:section name="CU &amp; DFL" id="{3B3003EA-D0C3-4D97-A2EB-7C92A5A2EA37}">
          <p14:sldIdLst/>
        </p14:section>
        <p14:section name="Reconvenes &amp; Good Cause" id="{A3313177-5CC9-4B4A-A471-949CDECDDB44}">
          <p14:sldIdLst>
            <p14:sldId id="1454"/>
            <p14:sldId id="262"/>
            <p14:sldId id="277"/>
            <p14:sldId id="1455"/>
            <p14:sldId id="1456"/>
            <p14:sldId id="1457"/>
            <p14:sldId id="1458"/>
            <p14:sldId id="1459"/>
            <p14:sldId id="1460"/>
            <p14:sldId id="1463"/>
            <p14:sldId id="1467"/>
            <p14:sldId id="1468"/>
            <p14:sldId id="267"/>
            <p14:sldId id="275"/>
            <p14:sldId id="1462"/>
          </p14:sldIdLst>
        </p14:section>
        <p14:section name="Equalization" id="{104CB824-AEEE-44DA-8021-0D74281B6743}">
          <p14:sldIdLst>
            <p14:sldId id="270"/>
            <p14:sldId id="1469"/>
            <p14:sldId id="1461"/>
          </p14:sldIdLst>
        </p14:section>
        <p14:section name="Board Orders" id="{CE5F5C1F-FA98-4B78-8AC7-6E8205D20ED2}">
          <p14:sldIdLst>
            <p14:sldId id="1484"/>
            <p14:sldId id="1485"/>
            <p14:sldId id="1486"/>
            <p14:sldId id="1487"/>
            <p14:sldId id="1451"/>
            <p14:sldId id="652"/>
            <p14:sldId id="617"/>
            <p14:sldId id="1452"/>
            <p14:sldId id="432"/>
          </p14:sldIdLst>
        </p14:section>
        <p14:section name="Resources Review &amp; Discussion" id="{32E36407-ACAF-4AEE-AC14-EA5B36B13675}">
          <p14:sldIdLst>
            <p14:sldId id="542"/>
            <p14:sldId id="1470"/>
          </p14:sldIdLst>
        </p14:section>
        <p14:section name="End of Day" id="{E7C3EF5D-7D0C-4950-8EAC-C454AF8D6E0E}">
          <p14:sldIdLst>
            <p14:sldId id="260"/>
            <p14:sldId id="26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7A5AE28-177C-4C9E-B6F6-6EC2676CF876}" v="1" dt="2025-05-29T18:39:41.5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971" autoAdjust="0"/>
    <p:restoredTop sz="72561" autoAdjust="0"/>
  </p:normalViewPr>
  <p:slideViewPr>
    <p:cSldViewPr snapToGrid="0">
      <p:cViewPr varScale="1">
        <p:scale>
          <a:sx n="60" d="100"/>
          <a:sy n="60" d="100"/>
        </p:scale>
        <p:origin x="72" y="168"/>
      </p:cViewPr>
      <p:guideLst/>
    </p:cSldViewPr>
  </p:slideViewPr>
  <p:notesTextViewPr>
    <p:cViewPr>
      <p:scale>
        <a:sx n="1" d="1"/>
        <a:sy n="1" d="1"/>
      </p:scale>
      <p:origin x="0" y="-33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102" Type="http://schemas.openxmlformats.org/officeDocument/2006/relationships/tableStyles" Target="tableStyles.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slide" Target="slides/slide89.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103"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slide" Target="slides/slide90.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slide" Target="slides/slide88.xml"/><Relationship Id="rId99" Type="http://schemas.openxmlformats.org/officeDocument/2006/relationships/presProps" Target="presProps.xml"/><Relationship Id="rId10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slide" Target="slides/slide91.xml"/><Relationship Id="rId104" Type="http://schemas.microsoft.com/office/2015/10/relationships/revisionInfo" Target="revisionInfo.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98" Type="http://schemas.openxmlformats.org/officeDocument/2006/relationships/notesMaster" Target="notesMasters/notesMaster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land, Rikki (DOR)" userId="af159c17-f42e-4fbb-8cdb-9bd1cbf2ff29" providerId="ADAL" clId="{97A5AE28-177C-4C9E-B6F6-6EC2676CF876}"/>
    <pc:docChg chg="undo custSel delSld modSld delMainMaster modSection">
      <pc:chgData name="Bland, Rikki (DOR)" userId="af159c17-f42e-4fbb-8cdb-9bd1cbf2ff29" providerId="ADAL" clId="{97A5AE28-177C-4C9E-B6F6-6EC2676CF876}" dt="2025-05-29T18:43:06.111" v="104" actId="6549"/>
      <pc:docMkLst>
        <pc:docMk/>
      </pc:docMkLst>
      <pc:sldChg chg="modSp mod">
        <pc:chgData name="Bland, Rikki (DOR)" userId="af159c17-f42e-4fbb-8cdb-9bd1cbf2ff29" providerId="ADAL" clId="{97A5AE28-177C-4C9E-B6F6-6EC2676CF876}" dt="2025-05-29T18:39:36.229" v="78" actId="20577"/>
        <pc:sldMkLst>
          <pc:docMk/>
          <pc:sldMk cId="888705544" sldId="260"/>
        </pc:sldMkLst>
        <pc:spChg chg="mod">
          <ac:chgData name="Bland, Rikki (DOR)" userId="af159c17-f42e-4fbb-8cdb-9bd1cbf2ff29" providerId="ADAL" clId="{97A5AE28-177C-4C9E-B6F6-6EC2676CF876}" dt="2025-05-29T18:39:36.229" v="78" actId="20577"/>
          <ac:spMkLst>
            <pc:docMk/>
            <pc:sldMk cId="888705544" sldId="260"/>
            <ac:spMk id="9" creationId="{69CCC7F7-4CB2-8C63-9B29-D0FCDB0CD88F}"/>
          </ac:spMkLst>
        </pc:spChg>
      </pc:sldChg>
      <pc:sldChg chg="modNotesTx">
        <pc:chgData name="Bland, Rikki (DOR)" userId="af159c17-f42e-4fbb-8cdb-9bd1cbf2ff29" providerId="ADAL" clId="{97A5AE28-177C-4C9E-B6F6-6EC2676CF876}" dt="2025-05-29T18:27:38.406" v="0" actId="6549"/>
        <pc:sldMkLst>
          <pc:docMk/>
          <pc:sldMk cId="1672662076" sldId="264"/>
        </pc:sldMkLst>
      </pc:sldChg>
      <pc:sldChg chg="del">
        <pc:chgData name="Bland, Rikki (DOR)" userId="af159c17-f42e-4fbb-8cdb-9bd1cbf2ff29" providerId="ADAL" clId="{97A5AE28-177C-4C9E-B6F6-6EC2676CF876}" dt="2025-05-29T18:34:56.460" v="4" actId="47"/>
        <pc:sldMkLst>
          <pc:docMk/>
          <pc:sldMk cId="460445247" sldId="266"/>
        </pc:sldMkLst>
      </pc:sldChg>
      <pc:sldChg chg="del">
        <pc:chgData name="Bland, Rikki (DOR)" userId="af159c17-f42e-4fbb-8cdb-9bd1cbf2ff29" providerId="ADAL" clId="{97A5AE28-177C-4C9E-B6F6-6EC2676CF876}" dt="2025-05-29T18:34:47.318" v="3" actId="47"/>
        <pc:sldMkLst>
          <pc:docMk/>
          <pc:sldMk cId="1425609054" sldId="291"/>
        </pc:sldMkLst>
      </pc:sldChg>
      <pc:sldChg chg="del">
        <pc:chgData name="Bland, Rikki (DOR)" userId="af159c17-f42e-4fbb-8cdb-9bd1cbf2ff29" providerId="ADAL" clId="{97A5AE28-177C-4C9E-B6F6-6EC2676CF876}" dt="2025-05-29T18:34:47.318" v="3" actId="47"/>
        <pc:sldMkLst>
          <pc:docMk/>
          <pc:sldMk cId="3867398443" sldId="292"/>
        </pc:sldMkLst>
      </pc:sldChg>
      <pc:sldChg chg="del">
        <pc:chgData name="Bland, Rikki (DOR)" userId="af159c17-f42e-4fbb-8cdb-9bd1cbf2ff29" providerId="ADAL" clId="{97A5AE28-177C-4C9E-B6F6-6EC2676CF876}" dt="2025-05-29T18:34:47.318" v="3" actId="47"/>
        <pc:sldMkLst>
          <pc:docMk/>
          <pc:sldMk cId="3094827090" sldId="293"/>
        </pc:sldMkLst>
      </pc:sldChg>
      <pc:sldChg chg="del">
        <pc:chgData name="Bland, Rikki (DOR)" userId="af159c17-f42e-4fbb-8cdb-9bd1cbf2ff29" providerId="ADAL" clId="{97A5AE28-177C-4C9E-B6F6-6EC2676CF876}" dt="2025-05-29T18:34:47.318" v="3" actId="47"/>
        <pc:sldMkLst>
          <pc:docMk/>
          <pc:sldMk cId="2681889531" sldId="299"/>
        </pc:sldMkLst>
      </pc:sldChg>
      <pc:sldChg chg="del">
        <pc:chgData name="Bland, Rikki (DOR)" userId="af159c17-f42e-4fbb-8cdb-9bd1cbf2ff29" providerId="ADAL" clId="{97A5AE28-177C-4C9E-B6F6-6EC2676CF876}" dt="2025-05-29T18:34:47.318" v="3" actId="47"/>
        <pc:sldMkLst>
          <pc:docMk/>
          <pc:sldMk cId="477785407" sldId="300"/>
        </pc:sldMkLst>
      </pc:sldChg>
      <pc:sldChg chg="del">
        <pc:chgData name="Bland, Rikki (DOR)" userId="af159c17-f42e-4fbb-8cdb-9bd1cbf2ff29" providerId="ADAL" clId="{97A5AE28-177C-4C9E-B6F6-6EC2676CF876}" dt="2025-05-29T18:34:47.318" v="3" actId="47"/>
        <pc:sldMkLst>
          <pc:docMk/>
          <pc:sldMk cId="3962565491" sldId="301"/>
        </pc:sldMkLst>
      </pc:sldChg>
      <pc:sldChg chg="del">
        <pc:chgData name="Bland, Rikki (DOR)" userId="af159c17-f42e-4fbb-8cdb-9bd1cbf2ff29" providerId="ADAL" clId="{97A5AE28-177C-4C9E-B6F6-6EC2676CF876}" dt="2025-05-29T18:34:47.318" v="3" actId="47"/>
        <pc:sldMkLst>
          <pc:docMk/>
          <pc:sldMk cId="575355337" sldId="302"/>
        </pc:sldMkLst>
      </pc:sldChg>
      <pc:sldChg chg="del">
        <pc:chgData name="Bland, Rikki (DOR)" userId="af159c17-f42e-4fbb-8cdb-9bd1cbf2ff29" providerId="ADAL" clId="{97A5AE28-177C-4C9E-B6F6-6EC2676CF876}" dt="2025-05-29T18:34:47.318" v="3" actId="47"/>
        <pc:sldMkLst>
          <pc:docMk/>
          <pc:sldMk cId="1600135918" sldId="303"/>
        </pc:sldMkLst>
      </pc:sldChg>
      <pc:sldChg chg="del">
        <pc:chgData name="Bland, Rikki (DOR)" userId="af159c17-f42e-4fbb-8cdb-9bd1cbf2ff29" providerId="ADAL" clId="{97A5AE28-177C-4C9E-B6F6-6EC2676CF876}" dt="2025-05-29T18:34:47.318" v="3" actId="47"/>
        <pc:sldMkLst>
          <pc:docMk/>
          <pc:sldMk cId="3765266779" sldId="304"/>
        </pc:sldMkLst>
      </pc:sldChg>
      <pc:sldChg chg="del">
        <pc:chgData name="Bland, Rikki (DOR)" userId="af159c17-f42e-4fbb-8cdb-9bd1cbf2ff29" providerId="ADAL" clId="{97A5AE28-177C-4C9E-B6F6-6EC2676CF876}" dt="2025-05-29T18:34:47.318" v="3" actId="47"/>
        <pc:sldMkLst>
          <pc:docMk/>
          <pc:sldMk cId="813354578" sldId="306"/>
        </pc:sldMkLst>
      </pc:sldChg>
      <pc:sldChg chg="del">
        <pc:chgData name="Bland, Rikki (DOR)" userId="af159c17-f42e-4fbb-8cdb-9bd1cbf2ff29" providerId="ADAL" clId="{97A5AE28-177C-4C9E-B6F6-6EC2676CF876}" dt="2025-05-29T18:34:47.318" v="3" actId="47"/>
        <pc:sldMkLst>
          <pc:docMk/>
          <pc:sldMk cId="2143404474" sldId="309"/>
        </pc:sldMkLst>
      </pc:sldChg>
      <pc:sldChg chg="del">
        <pc:chgData name="Bland, Rikki (DOR)" userId="af159c17-f42e-4fbb-8cdb-9bd1cbf2ff29" providerId="ADAL" clId="{97A5AE28-177C-4C9E-B6F6-6EC2676CF876}" dt="2025-05-29T18:34:47.318" v="3" actId="47"/>
        <pc:sldMkLst>
          <pc:docMk/>
          <pc:sldMk cId="767285421" sldId="310"/>
        </pc:sldMkLst>
      </pc:sldChg>
      <pc:sldChg chg="del">
        <pc:chgData name="Bland, Rikki (DOR)" userId="af159c17-f42e-4fbb-8cdb-9bd1cbf2ff29" providerId="ADAL" clId="{97A5AE28-177C-4C9E-B6F6-6EC2676CF876}" dt="2025-05-29T18:34:47.318" v="3" actId="47"/>
        <pc:sldMkLst>
          <pc:docMk/>
          <pc:sldMk cId="798922707" sldId="311"/>
        </pc:sldMkLst>
      </pc:sldChg>
      <pc:sldChg chg="del">
        <pc:chgData name="Bland, Rikki (DOR)" userId="af159c17-f42e-4fbb-8cdb-9bd1cbf2ff29" providerId="ADAL" clId="{97A5AE28-177C-4C9E-B6F6-6EC2676CF876}" dt="2025-05-29T18:34:47.318" v="3" actId="47"/>
        <pc:sldMkLst>
          <pc:docMk/>
          <pc:sldMk cId="3642259668" sldId="312"/>
        </pc:sldMkLst>
      </pc:sldChg>
      <pc:sldChg chg="del">
        <pc:chgData name="Bland, Rikki (DOR)" userId="af159c17-f42e-4fbb-8cdb-9bd1cbf2ff29" providerId="ADAL" clId="{97A5AE28-177C-4C9E-B6F6-6EC2676CF876}" dt="2025-05-29T18:34:47.318" v="3" actId="47"/>
        <pc:sldMkLst>
          <pc:docMk/>
          <pc:sldMk cId="160089802" sldId="313"/>
        </pc:sldMkLst>
      </pc:sldChg>
      <pc:sldChg chg="del">
        <pc:chgData name="Bland, Rikki (DOR)" userId="af159c17-f42e-4fbb-8cdb-9bd1cbf2ff29" providerId="ADAL" clId="{97A5AE28-177C-4C9E-B6F6-6EC2676CF876}" dt="2025-05-29T18:34:56.460" v="4" actId="47"/>
        <pc:sldMkLst>
          <pc:docMk/>
          <pc:sldMk cId="1283797490" sldId="324"/>
        </pc:sldMkLst>
      </pc:sldChg>
      <pc:sldChg chg="del">
        <pc:chgData name="Bland, Rikki (DOR)" userId="af159c17-f42e-4fbb-8cdb-9bd1cbf2ff29" providerId="ADAL" clId="{97A5AE28-177C-4C9E-B6F6-6EC2676CF876}" dt="2025-05-29T18:34:56.460" v="4" actId="47"/>
        <pc:sldMkLst>
          <pc:docMk/>
          <pc:sldMk cId="1306093427" sldId="325"/>
        </pc:sldMkLst>
      </pc:sldChg>
      <pc:sldChg chg="del">
        <pc:chgData name="Bland, Rikki (DOR)" userId="af159c17-f42e-4fbb-8cdb-9bd1cbf2ff29" providerId="ADAL" clId="{97A5AE28-177C-4C9E-B6F6-6EC2676CF876}" dt="2025-05-29T18:34:56.460" v="4" actId="47"/>
        <pc:sldMkLst>
          <pc:docMk/>
          <pc:sldMk cId="3561665067" sldId="327"/>
        </pc:sldMkLst>
      </pc:sldChg>
      <pc:sldChg chg="del">
        <pc:chgData name="Bland, Rikki (DOR)" userId="af159c17-f42e-4fbb-8cdb-9bd1cbf2ff29" providerId="ADAL" clId="{97A5AE28-177C-4C9E-B6F6-6EC2676CF876}" dt="2025-05-29T18:34:56.460" v="4" actId="47"/>
        <pc:sldMkLst>
          <pc:docMk/>
          <pc:sldMk cId="3127581099" sldId="332"/>
        </pc:sldMkLst>
      </pc:sldChg>
      <pc:sldChg chg="del">
        <pc:chgData name="Bland, Rikki (DOR)" userId="af159c17-f42e-4fbb-8cdb-9bd1cbf2ff29" providerId="ADAL" clId="{97A5AE28-177C-4C9E-B6F6-6EC2676CF876}" dt="2025-05-29T18:34:56.460" v="4" actId="47"/>
        <pc:sldMkLst>
          <pc:docMk/>
          <pc:sldMk cId="3479324534" sldId="334"/>
        </pc:sldMkLst>
      </pc:sldChg>
      <pc:sldChg chg="del">
        <pc:chgData name="Bland, Rikki (DOR)" userId="af159c17-f42e-4fbb-8cdb-9bd1cbf2ff29" providerId="ADAL" clId="{97A5AE28-177C-4C9E-B6F6-6EC2676CF876}" dt="2025-05-29T18:34:56.460" v="4" actId="47"/>
        <pc:sldMkLst>
          <pc:docMk/>
          <pc:sldMk cId="922462715" sldId="336"/>
        </pc:sldMkLst>
      </pc:sldChg>
      <pc:sldChg chg="del">
        <pc:chgData name="Bland, Rikki (DOR)" userId="af159c17-f42e-4fbb-8cdb-9bd1cbf2ff29" providerId="ADAL" clId="{97A5AE28-177C-4C9E-B6F6-6EC2676CF876}" dt="2025-05-29T18:34:56.460" v="4" actId="47"/>
        <pc:sldMkLst>
          <pc:docMk/>
          <pc:sldMk cId="1800037658" sldId="344"/>
        </pc:sldMkLst>
      </pc:sldChg>
      <pc:sldChg chg="del">
        <pc:chgData name="Bland, Rikki (DOR)" userId="af159c17-f42e-4fbb-8cdb-9bd1cbf2ff29" providerId="ADAL" clId="{97A5AE28-177C-4C9E-B6F6-6EC2676CF876}" dt="2025-05-29T18:34:56.460" v="4" actId="47"/>
        <pc:sldMkLst>
          <pc:docMk/>
          <pc:sldMk cId="3590713173" sldId="345"/>
        </pc:sldMkLst>
      </pc:sldChg>
      <pc:sldChg chg="del">
        <pc:chgData name="Bland, Rikki (DOR)" userId="af159c17-f42e-4fbb-8cdb-9bd1cbf2ff29" providerId="ADAL" clId="{97A5AE28-177C-4C9E-B6F6-6EC2676CF876}" dt="2025-05-29T18:34:56.460" v="4" actId="47"/>
        <pc:sldMkLst>
          <pc:docMk/>
          <pc:sldMk cId="3657000465" sldId="346"/>
        </pc:sldMkLst>
      </pc:sldChg>
      <pc:sldChg chg="del">
        <pc:chgData name="Bland, Rikki (DOR)" userId="af159c17-f42e-4fbb-8cdb-9bd1cbf2ff29" providerId="ADAL" clId="{97A5AE28-177C-4C9E-B6F6-6EC2676CF876}" dt="2025-05-29T18:34:56.460" v="4" actId="47"/>
        <pc:sldMkLst>
          <pc:docMk/>
          <pc:sldMk cId="4279416271" sldId="347"/>
        </pc:sldMkLst>
      </pc:sldChg>
      <pc:sldChg chg="del">
        <pc:chgData name="Bland, Rikki (DOR)" userId="af159c17-f42e-4fbb-8cdb-9bd1cbf2ff29" providerId="ADAL" clId="{97A5AE28-177C-4C9E-B6F6-6EC2676CF876}" dt="2025-05-29T18:34:56.460" v="4" actId="47"/>
        <pc:sldMkLst>
          <pc:docMk/>
          <pc:sldMk cId="253371406" sldId="356"/>
        </pc:sldMkLst>
      </pc:sldChg>
      <pc:sldChg chg="del">
        <pc:chgData name="Bland, Rikki (DOR)" userId="af159c17-f42e-4fbb-8cdb-9bd1cbf2ff29" providerId="ADAL" clId="{97A5AE28-177C-4C9E-B6F6-6EC2676CF876}" dt="2025-05-29T18:34:56.460" v="4" actId="47"/>
        <pc:sldMkLst>
          <pc:docMk/>
          <pc:sldMk cId="3679125562" sldId="358"/>
        </pc:sldMkLst>
      </pc:sldChg>
      <pc:sldChg chg="del">
        <pc:chgData name="Bland, Rikki (DOR)" userId="af159c17-f42e-4fbb-8cdb-9bd1cbf2ff29" providerId="ADAL" clId="{97A5AE28-177C-4C9E-B6F6-6EC2676CF876}" dt="2025-05-29T18:34:56.460" v="4" actId="47"/>
        <pc:sldMkLst>
          <pc:docMk/>
          <pc:sldMk cId="2353927312" sldId="359"/>
        </pc:sldMkLst>
      </pc:sldChg>
      <pc:sldChg chg="del">
        <pc:chgData name="Bland, Rikki (DOR)" userId="af159c17-f42e-4fbb-8cdb-9bd1cbf2ff29" providerId="ADAL" clId="{97A5AE28-177C-4C9E-B6F6-6EC2676CF876}" dt="2025-05-29T18:34:47.318" v="3" actId="47"/>
        <pc:sldMkLst>
          <pc:docMk/>
          <pc:sldMk cId="874523166" sldId="391"/>
        </pc:sldMkLst>
      </pc:sldChg>
      <pc:sldChg chg="modNotesTx">
        <pc:chgData name="Bland, Rikki (DOR)" userId="af159c17-f42e-4fbb-8cdb-9bd1cbf2ff29" providerId="ADAL" clId="{97A5AE28-177C-4C9E-B6F6-6EC2676CF876}" dt="2025-05-29T18:43:06.111" v="104" actId="6549"/>
        <pc:sldMkLst>
          <pc:docMk/>
          <pc:sldMk cId="897850286" sldId="432"/>
        </pc:sldMkLst>
      </pc:sldChg>
      <pc:sldChg chg="modSp mod">
        <pc:chgData name="Bland, Rikki (DOR)" userId="af159c17-f42e-4fbb-8cdb-9bd1cbf2ff29" providerId="ADAL" clId="{97A5AE28-177C-4C9E-B6F6-6EC2676CF876}" dt="2025-05-29T18:28:44.078" v="2" actId="207"/>
        <pc:sldMkLst>
          <pc:docMk/>
          <pc:sldMk cId="2551017259" sldId="519"/>
        </pc:sldMkLst>
        <pc:spChg chg="mod">
          <ac:chgData name="Bland, Rikki (DOR)" userId="af159c17-f42e-4fbb-8cdb-9bd1cbf2ff29" providerId="ADAL" clId="{97A5AE28-177C-4C9E-B6F6-6EC2676CF876}" dt="2025-05-29T18:28:44.078" v="2" actId="207"/>
          <ac:spMkLst>
            <pc:docMk/>
            <pc:sldMk cId="2551017259" sldId="519"/>
            <ac:spMk id="2" creationId="{00000000-0000-0000-0000-000000000000}"/>
          </ac:spMkLst>
        </pc:spChg>
      </pc:sldChg>
      <pc:sldChg chg="del">
        <pc:chgData name="Bland, Rikki (DOR)" userId="af159c17-f42e-4fbb-8cdb-9bd1cbf2ff29" providerId="ADAL" clId="{97A5AE28-177C-4C9E-B6F6-6EC2676CF876}" dt="2025-05-29T18:34:47.318" v="3" actId="47"/>
        <pc:sldMkLst>
          <pc:docMk/>
          <pc:sldMk cId="1717829671" sldId="540"/>
        </pc:sldMkLst>
      </pc:sldChg>
      <pc:sldChg chg="del">
        <pc:chgData name="Bland, Rikki (DOR)" userId="af159c17-f42e-4fbb-8cdb-9bd1cbf2ff29" providerId="ADAL" clId="{97A5AE28-177C-4C9E-B6F6-6EC2676CF876}" dt="2025-05-29T18:34:47.318" v="3" actId="47"/>
        <pc:sldMkLst>
          <pc:docMk/>
          <pc:sldMk cId="2795723999" sldId="543"/>
        </pc:sldMkLst>
      </pc:sldChg>
      <pc:sldChg chg="del">
        <pc:chgData name="Bland, Rikki (DOR)" userId="af159c17-f42e-4fbb-8cdb-9bd1cbf2ff29" providerId="ADAL" clId="{97A5AE28-177C-4C9E-B6F6-6EC2676CF876}" dt="2025-05-29T18:34:47.318" v="3" actId="47"/>
        <pc:sldMkLst>
          <pc:docMk/>
          <pc:sldMk cId="280772773" sldId="544"/>
        </pc:sldMkLst>
      </pc:sldChg>
      <pc:sldChg chg="del">
        <pc:chgData name="Bland, Rikki (DOR)" userId="af159c17-f42e-4fbb-8cdb-9bd1cbf2ff29" providerId="ADAL" clId="{97A5AE28-177C-4C9E-B6F6-6EC2676CF876}" dt="2025-05-29T18:34:47.318" v="3" actId="47"/>
        <pc:sldMkLst>
          <pc:docMk/>
          <pc:sldMk cId="3375077934" sldId="546"/>
        </pc:sldMkLst>
      </pc:sldChg>
      <pc:sldChg chg="del">
        <pc:chgData name="Bland, Rikki (DOR)" userId="af159c17-f42e-4fbb-8cdb-9bd1cbf2ff29" providerId="ADAL" clId="{97A5AE28-177C-4C9E-B6F6-6EC2676CF876}" dt="2025-05-29T18:34:47.318" v="3" actId="47"/>
        <pc:sldMkLst>
          <pc:docMk/>
          <pc:sldMk cId="1448730407" sldId="548"/>
        </pc:sldMkLst>
      </pc:sldChg>
      <pc:sldChg chg="del">
        <pc:chgData name="Bland, Rikki (DOR)" userId="af159c17-f42e-4fbb-8cdb-9bd1cbf2ff29" providerId="ADAL" clId="{97A5AE28-177C-4C9E-B6F6-6EC2676CF876}" dt="2025-05-29T18:34:47.318" v="3" actId="47"/>
        <pc:sldMkLst>
          <pc:docMk/>
          <pc:sldMk cId="750238538" sldId="549"/>
        </pc:sldMkLst>
      </pc:sldChg>
      <pc:sldChg chg="del">
        <pc:chgData name="Bland, Rikki (DOR)" userId="af159c17-f42e-4fbb-8cdb-9bd1cbf2ff29" providerId="ADAL" clId="{97A5AE28-177C-4C9E-B6F6-6EC2676CF876}" dt="2025-05-29T18:34:47.318" v="3" actId="47"/>
        <pc:sldMkLst>
          <pc:docMk/>
          <pc:sldMk cId="659117932" sldId="550"/>
        </pc:sldMkLst>
      </pc:sldChg>
      <pc:sldChg chg="del">
        <pc:chgData name="Bland, Rikki (DOR)" userId="af159c17-f42e-4fbb-8cdb-9bd1cbf2ff29" providerId="ADAL" clId="{97A5AE28-177C-4C9E-B6F6-6EC2676CF876}" dt="2025-05-29T18:34:47.318" v="3" actId="47"/>
        <pc:sldMkLst>
          <pc:docMk/>
          <pc:sldMk cId="3575050964" sldId="552"/>
        </pc:sldMkLst>
      </pc:sldChg>
      <pc:sldChg chg="del">
        <pc:chgData name="Bland, Rikki (DOR)" userId="af159c17-f42e-4fbb-8cdb-9bd1cbf2ff29" providerId="ADAL" clId="{97A5AE28-177C-4C9E-B6F6-6EC2676CF876}" dt="2025-05-29T18:34:47.318" v="3" actId="47"/>
        <pc:sldMkLst>
          <pc:docMk/>
          <pc:sldMk cId="2245731176" sldId="554"/>
        </pc:sldMkLst>
      </pc:sldChg>
      <pc:sldChg chg="del">
        <pc:chgData name="Bland, Rikki (DOR)" userId="af159c17-f42e-4fbb-8cdb-9bd1cbf2ff29" providerId="ADAL" clId="{97A5AE28-177C-4C9E-B6F6-6EC2676CF876}" dt="2025-05-29T18:34:47.318" v="3" actId="47"/>
        <pc:sldMkLst>
          <pc:docMk/>
          <pc:sldMk cId="1476174821" sldId="556"/>
        </pc:sldMkLst>
      </pc:sldChg>
      <pc:sldChg chg="del">
        <pc:chgData name="Bland, Rikki (DOR)" userId="af159c17-f42e-4fbb-8cdb-9bd1cbf2ff29" providerId="ADAL" clId="{97A5AE28-177C-4C9E-B6F6-6EC2676CF876}" dt="2025-05-29T18:34:47.318" v="3" actId="47"/>
        <pc:sldMkLst>
          <pc:docMk/>
          <pc:sldMk cId="765123768" sldId="558"/>
        </pc:sldMkLst>
      </pc:sldChg>
      <pc:sldChg chg="del">
        <pc:chgData name="Bland, Rikki (DOR)" userId="af159c17-f42e-4fbb-8cdb-9bd1cbf2ff29" providerId="ADAL" clId="{97A5AE28-177C-4C9E-B6F6-6EC2676CF876}" dt="2025-05-29T18:34:47.318" v="3" actId="47"/>
        <pc:sldMkLst>
          <pc:docMk/>
          <pc:sldMk cId="626039907" sldId="560"/>
        </pc:sldMkLst>
      </pc:sldChg>
      <pc:sldChg chg="del">
        <pc:chgData name="Bland, Rikki (DOR)" userId="af159c17-f42e-4fbb-8cdb-9bd1cbf2ff29" providerId="ADAL" clId="{97A5AE28-177C-4C9E-B6F6-6EC2676CF876}" dt="2025-05-29T18:34:47.318" v="3" actId="47"/>
        <pc:sldMkLst>
          <pc:docMk/>
          <pc:sldMk cId="2760012988" sldId="563"/>
        </pc:sldMkLst>
      </pc:sldChg>
      <pc:sldChg chg="del">
        <pc:chgData name="Bland, Rikki (DOR)" userId="af159c17-f42e-4fbb-8cdb-9bd1cbf2ff29" providerId="ADAL" clId="{97A5AE28-177C-4C9E-B6F6-6EC2676CF876}" dt="2025-05-29T18:34:47.318" v="3" actId="47"/>
        <pc:sldMkLst>
          <pc:docMk/>
          <pc:sldMk cId="3751855407" sldId="565"/>
        </pc:sldMkLst>
      </pc:sldChg>
      <pc:sldChg chg="del">
        <pc:chgData name="Bland, Rikki (DOR)" userId="af159c17-f42e-4fbb-8cdb-9bd1cbf2ff29" providerId="ADAL" clId="{97A5AE28-177C-4C9E-B6F6-6EC2676CF876}" dt="2025-05-29T18:34:47.318" v="3" actId="47"/>
        <pc:sldMkLst>
          <pc:docMk/>
          <pc:sldMk cId="1088803567" sldId="566"/>
        </pc:sldMkLst>
      </pc:sldChg>
      <pc:sldChg chg="modNotesTx">
        <pc:chgData name="Bland, Rikki (DOR)" userId="af159c17-f42e-4fbb-8cdb-9bd1cbf2ff29" providerId="ADAL" clId="{97A5AE28-177C-4C9E-B6F6-6EC2676CF876}" dt="2025-05-29T18:38:15.090" v="30" actId="6549"/>
        <pc:sldMkLst>
          <pc:docMk/>
          <pc:sldMk cId="3910833506" sldId="652"/>
        </pc:sldMkLst>
      </pc:sldChg>
      <pc:sldChg chg="del">
        <pc:chgData name="Bland, Rikki (DOR)" userId="af159c17-f42e-4fbb-8cdb-9bd1cbf2ff29" providerId="ADAL" clId="{97A5AE28-177C-4C9E-B6F6-6EC2676CF876}" dt="2025-05-29T18:41:16.500" v="79" actId="47"/>
        <pc:sldMkLst>
          <pc:docMk/>
          <pc:sldMk cId="1512077468" sldId="1406"/>
        </pc:sldMkLst>
      </pc:sldChg>
      <pc:sldChg chg="del">
        <pc:chgData name="Bland, Rikki (DOR)" userId="af159c17-f42e-4fbb-8cdb-9bd1cbf2ff29" providerId="ADAL" clId="{97A5AE28-177C-4C9E-B6F6-6EC2676CF876}" dt="2025-05-29T18:34:56.460" v="4" actId="47"/>
        <pc:sldMkLst>
          <pc:docMk/>
          <pc:sldMk cId="1219077421" sldId="1432"/>
        </pc:sldMkLst>
      </pc:sldChg>
      <pc:sldChg chg="del">
        <pc:chgData name="Bland, Rikki (DOR)" userId="af159c17-f42e-4fbb-8cdb-9bd1cbf2ff29" providerId="ADAL" clId="{97A5AE28-177C-4C9E-B6F6-6EC2676CF876}" dt="2025-05-29T18:34:56.460" v="4" actId="47"/>
        <pc:sldMkLst>
          <pc:docMk/>
          <pc:sldMk cId="1186240339" sldId="1433"/>
        </pc:sldMkLst>
      </pc:sldChg>
      <pc:sldChg chg="del">
        <pc:chgData name="Bland, Rikki (DOR)" userId="af159c17-f42e-4fbb-8cdb-9bd1cbf2ff29" providerId="ADAL" clId="{97A5AE28-177C-4C9E-B6F6-6EC2676CF876}" dt="2025-05-29T18:34:56.460" v="4" actId="47"/>
        <pc:sldMkLst>
          <pc:docMk/>
          <pc:sldMk cId="1321367657" sldId="1434"/>
        </pc:sldMkLst>
      </pc:sldChg>
      <pc:sldChg chg="del">
        <pc:chgData name="Bland, Rikki (DOR)" userId="af159c17-f42e-4fbb-8cdb-9bd1cbf2ff29" providerId="ADAL" clId="{97A5AE28-177C-4C9E-B6F6-6EC2676CF876}" dt="2025-05-29T18:34:56.460" v="4" actId="47"/>
        <pc:sldMkLst>
          <pc:docMk/>
          <pc:sldMk cId="935873386" sldId="1435"/>
        </pc:sldMkLst>
      </pc:sldChg>
      <pc:sldChg chg="del">
        <pc:chgData name="Bland, Rikki (DOR)" userId="af159c17-f42e-4fbb-8cdb-9bd1cbf2ff29" providerId="ADAL" clId="{97A5AE28-177C-4C9E-B6F6-6EC2676CF876}" dt="2025-05-29T18:34:56.460" v="4" actId="47"/>
        <pc:sldMkLst>
          <pc:docMk/>
          <pc:sldMk cId="4210858545" sldId="1436"/>
        </pc:sldMkLst>
      </pc:sldChg>
      <pc:sldChg chg="del">
        <pc:chgData name="Bland, Rikki (DOR)" userId="af159c17-f42e-4fbb-8cdb-9bd1cbf2ff29" providerId="ADAL" clId="{97A5AE28-177C-4C9E-B6F6-6EC2676CF876}" dt="2025-05-29T18:34:56.460" v="4" actId="47"/>
        <pc:sldMkLst>
          <pc:docMk/>
          <pc:sldMk cId="2980101465" sldId="1437"/>
        </pc:sldMkLst>
      </pc:sldChg>
      <pc:sldChg chg="del">
        <pc:chgData name="Bland, Rikki (DOR)" userId="af159c17-f42e-4fbb-8cdb-9bd1cbf2ff29" providerId="ADAL" clId="{97A5AE28-177C-4C9E-B6F6-6EC2676CF876}" dt="2025-05-29T18:34:56.460" v="4" actId="47"/>
        <pc:sldMkLst>
          <pc:docMk/>
          <pc:sldMk cId="2738721243" sldId="1438"/>
        </pc:sldMkLst>
      </pc:sldChg>
      <pc:sldChg chg="del">
        <pc:chgData name="Bland, Rikki (DOR)" userId="af159c17-f42e-4fbb-8cdb-9bd1cbf2ff29" providerId="ADAL" clId="{97A5AE28-177C-4C9E-B6F6-6EC2676CF876}" dt="2025-05-29T18:34:56.460" v="4" actId="47"/>
        <pc:sldMkLst>
          <pc:docMk/>
          <pc:sldMk cId="3166234403" sldId="1439"/>
        </pc:sldMkLst>
      </pc:sldChg>
      <pc:sldChg chg="del">
        <pc:chgData name="Bland, Rikki (DOR)" userId="af159c17-f42e-4fbb-8cdb-9bd1cbf2ff29" providerId="ADAL" clId="{97A5AE28-177C-4C9E-B6F6-6EC2676CF876}" dt="2025-05-29T18:34:56.460" v="4" actId="47"/>
        <pc:sldMkLst>
          <pc:docMk/>
          <pc:sldMk cId="2033470276" sldId="1440"/>
        </pc:sldMkLst>
      </pc:sldChg>
      <pc:sldChg chg="del">
        <pc:chgData name="Bland, Rikki (DOR)" userId="af159c17-f42e-4fbb-8cdb-9bd1cbf2ff29" providerId="ADAL" clId="{97A5AE28-177C-4C9E-B6F6-6EC2676CF876}" dt="2025-05-29T18:34:56.460" v="4" actId="47"/>
        <pc:sldMkLst>
          <pc:docMk/>
          <pc:sldMk cId="2088243006" sldId="1441"/>
        </pc:sldMkLst>
      </pc:sldChg>
      <pc:sldChg chg="del">
        <pc:chgData name="Bland, Rikki (DOR)" userId="af159c17-f42e-4fbb-8cdb-9bd1cbf2ff29" providerId="ADAL" clId="{97A5AE28-177C-4C9E-B6F6-6EC2676CF876}" dt="2025-05-29T18:34:56.460" v="4" actId="47"/>
        <pc:sldMkLst>
          <pc:docMk/>
          <pc:sldMk cId="3523890049" sldId="1442"/>
        </pc:sldMkLst>
      </pc:sldChg>
      <pc:sldChg chg="del">
        <pc:chgData name="Bland, Rikki (DOR)" userId="af159c17-f42e-4fbb-8cdb-9bd1cbf2ff29" providerId="ADAL" clId="{97A5AE28-177C-4C9E-B6F6-6EC2676CF876}" dt="2025-05-29T18:34:56.460" v="4" actId="47"/>
        <pc:sldMkLst>
          <pc:docMk/>
          <pc:sldMk cId="242001035" sldId="1443"/>
        </pc:sldMkLst>
      </pc:sldChg>
      <pc:sldChg chg="del">
        <pc:chgData name="Bland, Rikki (DOR)" userId="af159c17-f42e-4fbb-8cdb-9bd1cbf2ff29" providerId="ADAL" clId="{97A5AE28-177C-4C9E-B6F6-6EC2676CF876}" dt="2025-05-29T18:34:56.460" v="4" actId="47"/>
        <pc:sldMkLst>
          <pc:docMk/>
          <pc:sldMk cId="1531324396" sldId="1444"/>
        </pc:sldMkLst>
      </pc:sldChg>
      <pc:sldChg chg="del">
        <pc:chgData name="Bland, Rikki (DOR)" userId="af159c17-f42e-4fbb-8cdb-9bd1cbf2ff29" providerId="ADAL" clId="{97A5AE28-177C-4C9E-B6F6-6EC2676CF876}" dt="2025-05-29T18:34:56.460" v="4" actId="47"/>
        <pc:sldMkLst>
          <pc:docMk/>
          <pc:sldMk cId="2311868819" sldId="1445"/>
        </pc:sldMkLst>
      </pc:sldChg>
      <pc:sldChg chg="del">
        <pc:chgData name="Bland, Rikki (DOR)" userId="af159c17-f42e-4fbb-8cdb-9bd1cbf2ff29" providerId="ADAL" clId="{97A5AE28-177C-4C9E-B6F6-6EC2676CF876}" dt="2025-05-29T18:34:56.460" v="4" actId="47"/>
        <pc:sldMkLst>
          <pc:docMk/>
          <pc:sldMk cId="822467664" sldId="1446"/>
        </pc:sldMkLst>
      </pc:sldChg>
      <pc:sldChg chg="del">
        <pc:chgData name="Bland, Rikki (DOR)" userId="af159c17-f42e-4fbb-8cdb-9bd1cbf2ff29" providerId="ADAL" clId="{97A5AE28-177C-4C9E-B6F6-6EC2676CF876}" dt="2025-05-29T18:34:56.460" v="4" actId="47"/>
        <pc:sldMkLst>
          <pc:docMk/>
          <pc:sldMk cId="3638679340" sldId="1447"/>
        </pc:sldMkLst>
      </pc:sldChg>
      <pc:sldChg chg="del">
        <pc:chgData name="Bland, Rikki (DOR)" userId="af159c17-f42e-4fbb-8cdb-9bd1cbf2ff29" providerId="ADAL" clId="{97A5AE28-177C-4C9E-B6F6-6EC2676CF876}" dt="2025-05-29T18:41:20.964" v="80" actId="47"/>
        <pc:sldMkLst>
          <pc:docMk/>
          <pc:sldMk cId="557333336" sldId="1448"/>
        </pc:sldMkLst>
      </pc:sldChg>
      <pc:sldChg chg="del">
        <pc:chgData name="Bland, Rikki (DOR)" userId="af159c17-f42e-4fbb-8cdb-9bd1cbf2ff29" providerId="ADAL" clId="{97A5AE28-177C-4C9E-B6F6-6EC2676CF876}" dt="2025-05-29T18:41:23.484" v="81" actId="47"/>
        <pc:sldMkLst>
          <pc:docMk/>
          <pc:sldMk cId="430486110" sldId="1449"/>
        </pc:sldMkLst>
      </pc:sldChg>
      <pc:sldChg chg="modNotesTx">
        <pc:chgData name="Bland, Rikki (DOR)" userId="af159c17-f42e-4fbb-8cdb-9bd1cbf2ff29" providerId="ADAL" clId="{97A5AE28-177C-4C9E-B6F6-6EC2676CF876}" dt="2025-05-29T18:42:24.999" v="100" actId="6549"/>
        <pc:sldMkLst>
          <pc:docMk/>
          <pc:sldMk cId="3810232836" sldId="1451"/>
        </pc:sldMkLst>
      </pc:sldChg>
      <pc:sldChg chg="modNotesTx">
        <pc:chgData name="Bland, Rikki (DOR)" userId="af159c17-f42e-4fbb-8cdb-9bd1cbf2ff29" providerId="ADAL" clId="{97A5AE28-177C-4C9E-B6F6-6EC2676CF876}" dt="2025-05-29T18:39:03.168" v="74" actId="20577"/>
        <pc:sldMkLst>
          <pc:docMk/>
          <pc:sldMk cId="4135263469" sldId="1452"/>
        </pc:sldMkLst>
      </pc:sldChg>
      <pc:sldChg chg="modNotesTx">
        <pc:chgData name="Bland, Rikki (DOR)" userId="af159c17-f42e-4fbb-8cdb-9bd1cbf2ff29" providerId="ADAL" clId="{97A5AE28-177C-4C9E-B6F6-6EC2676CF876}" dt="2025-05-29T18:35:00.861" v="5" actId="6549"/>
        <pc:sldMkLst>
          <pc:docMk/>
          <pc:sldMk cId="1920441702" sldId="1454"/>
        </pc:sldMkLst>
      </pc:sldChg>
      <pc:sldChg chg="modSp mod">
        <pc:chgData name="Bland, Rikki (DOR)" userId="af159c17-f42e-4fbb-8cdb-9bd1cbf2ff29" providerId="ADAL" clId="{97A5AE28-177C-4C9E-B6F6-6EC2676CF876}" dt="2025-05-29T18:35:19.845" v="7" actId="1076"/>
        <pc:sldMkLst>
          <pc:docMk/>
          <pc:sldMk cId="3650156390" sldId="1458"/>
        </pc:sldMkLst>
        <pc:spChg chg="mod">
          <ac:chgData name="Bland, Rikki (DOR)" userId="af159c17-f42e-4fbb-8cdb-9bd1cbf2ff29" providerId="ADAL" clId="{97A5AE28-177C-4C9E-B6F6-6EC2676CF876}" dt="2025-05-29T18:35:16.533" v="6" actId="1076"/>
          <ac:spMkLst>
            <pc:docMk/>
            <pc:sldMk cId="3650156390" sldId="1458"/>
            <ac:spMk id="3" creationId="{7057AADE-9713-40F9-66A4-F1578CCAAB29}"/>
          </ac:spMkLst>
        </pc:spChg>
        <pc:spChg chg="mod">
          <ac:chgData name="Bland, Rikki (DOR)" userId="af159c17-f42e-4fbb-8cdb-9bd1cbf2ff29" providerId="ADAL" clId="{97A5AE28-177C-4C9E-B6F6-6EC2676CF876}" dt="2025-05-29T18:35:19.845" v="7" actId="1076"/>
          <ac:spMkLst>
            <pc:docMk/>
            <pc:sldMk cId="3650156390" sldId="1458"/>
            <ac:spMk id="4" creationId="{B9238C31-55FE-1C0F-55EA-078A3000FE08}"/>
          </ac:spMkLst>
        </pc:spChg>
      </pc:sldChg>
      <pc:sldChg chg="modNotesTx">
        <pc:chgData name="Bland, Rikki (DOR)" userId="af159c17-f42e-4fbb-8cdb-9bd1cbf2ff29" providerId="ADAL" clId="{97A5AE28-177C-4C9E-B6F6-6EC2676CF876}" dt="2025-05-29T18:36:45.848" v="14" actId="6549"/>
        <pc:sldMkLst>
          <pc:docMk/>
          <pc:sldMk cId="1017454590" sldId="1461"/>
        </pc:sldMkLst>
      </pc:sldChg>
      <pc:sldChg chg="modNotesTx">
        <pc:chgData name="Bland, Rikki (DOR)" userId="af159c17-f42e-4fbb-8cdb-9bd1cbf2ff29" providerId="ADAL" clId="{97A5AE28-177C-4C9E-B6F6-6EC2676CF876}" dt="2025-05-29T18:35:43.191" v="9" actId="6549"/>
        <pc:sldMkLst>
          <pc:docMk/>
          <pc:sldMk cId="1299126974" sldId="1463"/>
        </pc:sldMkLst>
      </pc:sldChg>
      <pc:sldChg chg="del">
        <pc:chgData name="Bland, Rikki (DOR)" userId="af159c17-f42e-4fbb-8cdb-9bd1cbf2ff29" providerId="ADAL" clId="{97A5AE28-177C-4C9E-B6F6-6EC2676CF876}" dt="2025-05-29T18:34:47.318" v="3" actId="47"/>
        <pc:sldMkLst>
          <pc:docMk/>
          <pc:sldMk cId="1699266373" sldId="1471"/>
        </pc:sldMkLst>
      </pc:sldChg>
      <pc:sldChg chg="del">
        <pc:chgData name="Bland, Rikki (DOR)" userId="af159c17-f42e-4fbb-8cdb-9bd1cbf2ff29" providerId="ADAL" clId="{97A5AE28-177C-4C9E-B6F6-6EC2676CF876}" dt="2025-05-29T18:34:47.318" v="3" actId="47"/>
        <pc:sldMkLst>
          <pc:docMk/>
          <pc:sldMk cId="4073663255" sldId="1472"/>
        </pc:sldMkLst>
      </pc:sldChg>
      <pc:sldChg chg="del">
        <pc:chgData name="Bland, Rikki (DOR)" userId="af159c17-f42e-4fbb-8cdb-9bd1cbf2ff29" providerId="ADAL" clId="{97A5AE28-177C-4C9E-B6F6-6EC2676CF876}" dt="2025-05-29T18:34:47.318" v="3" actId="47"/>
        <pc:sldMkLst>
          <pc:docMk/>
          <pc:sldMk cId="1296407164" sldId="1473"/>
        </pc:sldMkLst>
      </pc:sldChg>
      <pc:sldChg chg="del">
        <pc:chgData name="Bland, Rikki (DOR)" userId="af159c17-f42e-4fbb-8cdb-9bd1cbf2ff29" providerId="ADAL" clId="{97A5AE28-177C-4C9E-B6F6-6EC2676CF876}" dt="2025-05-29T18:34:47.318" v="3" actId="47"/>
        <pc:sldMkLst>
          <pc:docMk/>
          <pc:sldMk cId="373972783" sldId="1474"/>
        </pc:sldMkLst>
      </pc:sldChg>
      <pc:sldChg chg="del">
        <pc:chgData name="Bland, Rikki (DOR)" userId="af159c17-f42e-4fbb-8cdb-9bd1cbf2ff29" providerId="ADAL" clId="{97A5AE28-177C-4C9E-B6F6-6EC2676CF876}" dt="2025-05-29T18:34:47.318" v="3" actId="47"/>
        <pc:sldMkLst>
          <pc:docMk/>
          <pc:sldMk cId="786911145" sldId="1475"/>
        </pc:sldMkLst>
      </pc:sldChg>
      <pc:sldChg chg="del">
        <pc:chgData name="Bland, Rikki (DOR)" userId="af159c17-f42e-4fbb-8cdb-9bd1cbf2ff29" providerId="ADAL" clId="{97A5AE28-177C-4C9E-B6F6-6EC2676CF876}" dt="2025-05-29T18:34:47.318" v="3" actId="47"/>
        <pc:sldMkLst>
          <pc:docMk/>
          <pc:sldMk cId="3306348319" sldId="1476"/>
        </pc:sldMkLst>
      </pc:sldChg>
      <pc:sldChg chg="del">
        <pc:chgData name="Bland, Rikki (DOR)" userId="af159c17-f42e-4fbb-8cdb-9bd1cbf2ff29" providerId="ADAL" clId="{97A5AE28-177C-4C9E-B6F6-6EC2676CF876}" dt="2025-05-29T18:34:47.318" v="3" actId="47"/>
        <pc:sldMkLst>
          <pc:docMk/>
          <pc:sldMk cId="2443969911" sldId="1477"/>
        </pc:sldMkLst>
      </pc:sldChg>
      <pc:sldChg chg="del">
        <pc:chgData name="Bland, Rikki (DOR)" userId="af159c17-f42e-4fbb-8cdb-9bd1cbf2ff29" providerId="ADAL" clId="{97A5AE28-177C-4C9E-B6F6-6EC2676CF876}" dt="2025-05-29T18:34:47.318" v="3" actId="47"/>
        <pc:sldMkLst>
          <pc:docMk/>
          <pc:sldMk cId="2573666980" sldId="1478"/>
        </pc:sldMkLst>
      </pc:sldChg>
      <pc:sldChg chg="del">
        <pc:chgData name="Bland, Rikki (DOR)" userId="af159c17-f42e-4fbb-8cdb-9bd1cbf2ff29" providerId="ADAL" clId="{97A5AE28-177C-4C9E-B6F6-6EC2676CF876}" dt="2025-05-29T18:34:47.318" v="3" actId="47"/>
        <pc:sldMkLst>
          <pc:docMk/>
          <pc:sldMk cId="3588292335" sldId="1479"/>
        </pc:sldMkLst>
      </pc:sldChg>
      <pc:sldChg chg="modNotesTx">
        <pc:chgData name="Bland, Rikki (DOR)" userId="af159c17-f42e-4fbb-8cdb-9bd1cbf2ff29" providerId="ADAL" clId="{97A5AE28-177C-4C9E-B6F6-6EC2676CF876}" dt="2025-05-29T18:36:55.016" v="15" actId="6549"/>
        <pc:sldMkLst>
          <pc:docMk/>
          <pc:sldMk cId="2684502208" sldId="1484"/>
        </pc:sldMkLst>
      </pc:sldChg>
      <pc:sldChg chg="modNotesTx">
        <pc:chgData name="Bland, Rikki (DOR)" userId="af159c17-f42e-4fbb-8cdb-9bd1cbf2ff29" providerId="ADAL" clId="{97A5AE28-177C-4C9E-B6F6-6EC2676CF876}" dt="2025-05-29T18:37:08.806" v="17" actId="6549"/>
        <pc:sldMkLst>
          <pc:docMk/>
          <pc:sldMk cId="3073723557" sldId="1486"/>
        </pc:sldMkLst>
      </pc:sldChg>
      <pc:sldMasterChg chg="del delSldLayout">
        <pc:chgData name="Bland, Rikki (DOR)" userId="af159c17-f42e-4fbb-8cdb-9bd1cbf2ff29" providerId="ADAL" clId="{97A5AE28-177C-4C9E-B6F6-6EC2676CF876}" dt="2025-05-29T18:41:16.500" v="79" actId="47"/>
        <pc:sldMasterMkLst>
          <pc:docMk/>
          <pc:sldMasterMk cId="2470683858" sldId="2147483720"/>
        </pc:sldMasterMkLst>
        <pc:sldLayoutChg chg="del">
          <pc:chgData name="Bland, Rikki (DOR)" userId="af159c17-f42e-4fbb-8cdb-9bd1cbf2ff29" providerId="ADAL" clId="{97A5AE28-177C-4C9E-B6F6-6EC2676CF876}" dt="2025-05-29T18:41:16.500" v="79" actId="47"/>
          <pc:sldLayoutMkLst>
            <pc:docMk/>
            <pc:sldMasterMk cId="2470683858" sldId="2147483720"/>
            <pc:sldLayoutMk cId="480778095" sldId="2147483721"/>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228692072" sldId="2147483722"/>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4216287502" sldId="2147483723"/>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1575797920" sldId="2147483724"/>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599030662" sldId="2147483725"/>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28731732" sldId="2147483726"/>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270336108" sldId="2147483727"/>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2854263581" sldId="2147483728"/>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3573279939" sldId="2147483729"/>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4197395290" sldId="2147483730"/>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2547877628" sldId="2147483731"/>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3052868126" sldId="2147483732"/>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208999319" sldId="2147483733"/>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2374587201" sldId="2147483734"/>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44719942" sldId="2147483735"/>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577424618" sldId="2147483736"/>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3265938297" sldId="2147483737"/>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4227143644" sldId="2147483738"/>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2414406494" sldId="2147483739"/>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2602673245" sldId="2147483740"/>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1110807549" sldId="2147483741"/>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1501141909" sldId="2147483742"/>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475082447" sldId="2147483743"/>
          </pc:sldLayoutMkLst>
        </pc:sldLayoutChg>
        <pc:sldLayoutChg chg="del">
          <pc:chgData name="Bland, Rikki (DOR)" userId="af159c17-f42e-4fbb-8cdb-9bd1cbf2ff29" providerId="ADAL" clId="{97A5AE28-177C-4C9E-B6F6-6EC2676CF876}" dt="2025-05-29T18:41:16.500" v="79" actId="47"/>
          <pc:sldLayoutMkLst>
            <pc:docMk/>
            <pc:sldMasterMk cId="2470683858" sldId="2147483720"/>
            <pc:sldLayoutMk cId="642094224" sldId="2147483744"/>
          </pc:sldLayoutMkLst>
        </pc:sldLayoutChg>
      </pc:sldMasterChg>
      <pc:sldMasterChg chg="del delSldLayout">
        <pc:chgData name="Bland, Rikki (DOR)" userId="af159c17-f42e-4fbb-8cdb-9bd1cbf2ff29" providerId="ADAL" clId="{97A5AE28-177C-4C9E-B6F6-6EC2676CF876}" dt="2025-05-29T18:34:47.318" v="3" actId="47"/>
        <pc:sldMasterMkLst>
          <pc:docMk/>
          <pc:sldMasterMk cId="3007222097" sldId="2147483765"/>
        </pc:sldMasterMkLst>
        <pc:sldLayoutChg chg="del">
          <pc:chgData name="Bland, Rikki (DOR)" userId="af159c17-f42e-4fbb-8cdb-9bd1cbf2ff29" providerId="ADAL" clId="{97A5AE28-177C-4C9E-B6F6-6EC2676CF876}" dt="2025-05-29T18:34:47.318" v="3" actId="47"/>
          <pc:sldLayoutMkLst>
            <pc:docMk/>
            <pc:sldMasterMk cId="3007222097" sldId="2147483765"/>
            <pc:sldLayoutMk cId="1101294860" sldId="2147483766"/>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3932202694" sldId="2147483767"/>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2723941007" sldId="2147483768"/>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1566047821" sldId="2147483769"/>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3034928527" sldId="2147483770"/>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1568594204" sldId="2147483771"/>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3178583706" sldId="2147483772"/>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2999100221" sldId="2147483773"/>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2712305399" sldId="2147483774"/>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3260394265" sldId="2147483775"/>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961751054" sldId="2147483776"/>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1993930236" sldId="2147483887"/>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2312341347" sldId="2147483888"/>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2232029444" sldId="2147483889"/>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2438082754" sldId="2147483890"/>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2018847729" sldId="2147483891"/>
          </pc:sldLayoutMkLst>
        </pc:sldLayoutChg>
        <pc:sldLayoutChg chg="del">
          <pc:chgData name="Bland, Rikki (DOR)" userId="af159c17-f42e-4fbb-8cdb-9bd1cbf2ff29" providerId="ADAL" clId="{97A5AE28-177C-4C9E-B6F6-6EC2676CF876}" dt="2025-05-29T18:34:47.318" v="3" actId="47"/>
          <pc:sldLayoutMkLst>
            <pc:docMk/>
            <pc:sldMasterMk cId="3007222097" sldId="2147483765"/>
            <pc:sldLayoutMk cId="1268177501" sldId="2147483892"/>
          </pc:sldLayoutMkLst>
        </pc:sldLayoutChg>
      </pc:sldMasterChg>
      <pc:sldMasterChg chg="delSldLayout">
        <pc:chgData name="Bland, Rikki (DOR)" userId="af159c17-f42e-4fbb-8cdb-9bd1cbf2ff29" providerId="ADAL" clId="{97A5AE28-177C-4C9E-B6F6-6EC2676CF876}" dt="2025-05-29T18:34:56.460" v="4" actId="47"/>
        <pc:sldMasterMkLst>
          <pc:docMk/>
          <pc:sldMasterMk cId="1514533649" sldId="2147483777"/>
        </pc:sldMasterMkLst>
        <pc:sldLayoutChg chg="del">
          <pc:chgData name="Bland, Rikki (DOR)" userId="af159c17-f42e-4fbb-8cdb-9bd1cbf2ff29" providerId="ADAL" clId="{97A5AE28-177C-4C9E-B6F6-6EC2676CF876}" dt="2025-05-29T18:34:56.460" v="4" actId="47"/>
          <pc:sldLayoutMkLst>
            <pc:docMk/>
            <pc:sldMasterMk cId="1514533649" sldId="2147483777"/>
            <pc:sldLayoutMk cId="3621981739" sldId="2147483789"/>
          </pc:sldLayoutMkLst>
        </pc:sldLayoutChg>
      </pc:sldMaster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_rels/drawing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svg"/><Relationship Id="rId1" Type="http://schemas.openxmlformats.org/officeDocument/2006/relationships/image" Target="../media/image66.png"/><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coloredtext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dgm:fillClrLst>
    <dgm:linClrLst meth="repeat">
      <a:schemeClr val="lt1">
        <a:alpha val="0"/>
      </a:schemeClr>
    </dgm:linClrLst>
    <dgm:effectClrLst/>
    <dgm:txLinClrLst/>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accent1">
        <a:alpha val="0"/>
      </a:schemeClr>
    </dgm:fillClrLst>
    <dgm:linClrLst meth="repeat">
      <a:schemeClr val="accent1">
        <a:alpha val="0"/>
      </a:schemeClr>
    </dgm:linClrLst>
    <dgm:effectClrLst/>
    <dgm:txLinClrLst/>
    <dgm:txFillClrLst meth="repeat">
      <a:schemeClr val="accent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1E5617-67D1-49C1-B14C-00878F0F1D08}" type="doc">
      <dgm:prSet loTypeId="urn:microsoft.com/office/officeart/2005/8/layout/arrow3" loCatId="relationship" qsTypeId="urn:microsoft.com/office/officeart/2005/8/quickstyle/simple1" qsCatId="simple" csTypeId="urn:microsoft.com/office/officeart/2005/8/colors/colorful5" csCatId="colorful" phldr="1"/>
      <dgm:spPr/>
      <dgm:t>
        <a:bodyPr/>
        <a:lstStyle/>
        <a:p>
          <a:endParaRPr lang="en-US"/>
        </a:p>
      </dgm:t>
    </dgm:pt>
    <dgm:pt modelId="{4B788950-552F-4E1B-99F4-6E532B48FEB5}">
      <dgm:prSet phldrT="[Text]"/>
      <dgm:spPr/>
      <dgm:t>
        <a:bodyPr/>
        <a:lstStyle/>
        <a:p>
          <a:r>
            <a:rPr lang="en-US">
              <a:latin typeface="Gill Sans MT" pitchFamily="34" charset="0"/>
            </a:rPr>
            <a:t>Supply</a:t>
          </a:r>
        </a:p>
      </dgm:t>
    </dgm:pt>
    <dgm:pt modelId="{DC9859DA-7A87-43DA-90E0-92A6746C60A7}" type="parTrans" cxnId="{90BF041E-DE75-44B0-A53E-BAB6785DAFF8}">
      <dgm:prSet/>
      <dgm:spPr/>
      <dgm:t>
        <a:bodyPr/>
        <a:lstStyle/>
        <a:p>
          <a:endParaRPr lang="en-US"/>
        </a:p>
      </dgm:t>
    </dgm:pt>
    <dgm:pt modelId="{0BD1E86A-82B9-45A9-945C-396CDFE42415}" type="sibTrans" cxnId="{90BF041E-DE75-44B0-A53E-BAB6785DAFF8}">
      <dgm:prSet/>
      <dgm:spPr/>
      <dgm:t>
        <a:bodyPr/>
        <a:lstStyle/>
        <a:p>
          <a:endParaRPr lang="en-US"/>
        </a:p>
      </dgm:t>
    </dgm:pt>
    <dgm:pt modelId="{F578C249-D119-40E4-9037-E0A1E78AE85E}">
      <dgm:prSet phldrT="[Text]"/>
      <dgm:spPr/>
      <dgm:t>
        <a:bodyPr/>
        <a:lstStyle/>
        <a:p>
          <a:r>
            <a:rPr lang="en-US">
              <a:latin typeface="Gill Sans MT" pitchFamily="34" charset="0"/>
            </a:rPr>
            <a:t>Demand</a:t>
          </a:r>
        </a:p>
      </dgm:t>
    </dgm:pt>
    <dgm:pt modelId="{DDF8A98F-03A5-4045-8E01-10240D1F2EA7}" type="parTrans" cxnId="{E96E69CD-2449-4D62-BE91-3CB153867043}">
      <dgm:prSet/>
      <dgm:spPr/>
      <dgm:t>
        <a:bodyPr/>
        <a:lstStyle/>
        <a:p>
          <a:endParaRPr lang="en-US"/>
        </a:p>
      </dgm:t>
    </dgm:pt>
    <dgm:pt modelId="{199D08C5-56C6-40EA-9719-AD986BBBBBEE}" type="sibTrans" cxnId="{E96E69CD-2449-4D62-BE91-3CB153867043}">
      <dgm:prSet/>
      <dgm:spPr/>
      <dgm:t>
        <a:bodyPr/>
        <a:lstStyle/>
        <a:p>
          <a:endParaRPr lang="en-US"/>
        </a:p>
      </dgm:t>
    </dgm:pt>
    <dgm:pt modelId="{9A7E7FFA-5F92-42A2-8237-3A83701F432C}" type="pres">
      <dgm:prSet presAssocID="{5D1E5617-67D1-49C1-B14C-00878F0F1D08}" presName="compositeShape" presStyleCnt="0">
        <dgm:presLayoutVars>
          <dgm:chMax val="2"/>
          <dgm:dir/>
          <dgm:resizeHandles val="exact"/>
        </dgm:presLayoutVars>
      </dgm:prSet>
      <dgm:spPr/>
    </dgm:pt>
    <dgm:pt modelId="{351107C4-C5CC-408C-B519-536E47BA91B9}" type="pres">
      <dgm:prSet presAssocID="{5D1E5617-67D1-49C1-B14C-00878F0F1D08}" presName="divider" presStyleLbl="fgShp" presStyleIdx="0" presStyleCnt="1"/>
      <dgm:spPr/>
    </dgm:pt>
    <dgm:pt modelId="{DEBE3B61-CFA5-42A5-A84A-CCA63D41DE64}" type="pres">
      <dgm:prSet presAssocID="{4B788950-552F-4E1B-99F4-6E532B48FEB5}" presName="downArrow" presStyleLbl="node1" presStyleIdx="0" presStyleCnt="2"/>
      <dgm:spPr/>
    </dgm:pt>
    <dgm:pt modelId="{D23F33C3-1A7D-4AB3-9361-262BCCA5AF27}" type="pres">
      <dgm:prSet presAssocID="{4B788950-552F-4E1B-99F4-6E532B48FEB5}" presName="downArrowText" presStyleLbl="revTx" presStyleIdx="0" presStyleCnt="2">
        <dgm:presLayoutVars>
          <dgm:bulletEnabled val="1"/>
        </dgm:presLayoutVars>
      </dgm:prSet>
      <dgm:spPr/>
    </dgm:pt>
    <dgm:pt modelId="{B0E81831-8AB9-4405-81F1-967069CA45DA}" type="pres">
      <dgm:prSet presAssocID="{F578C249-D119-40E4-9037-E0A1E78AE85E}" presName="upArrow" presStyleLbl="node1" presStyleIdx="1" presStyleCnt="2"/>
      <dgm:spPr/>
    </dgm:pt>
    <dgm:pt modelId="{8D62AA0A-C80C-4464-8ABD-A4148AE48E9E}" type="pres">
      <dgm:prSet presAssocID="{F578C249-D119-40E4-9037-E0A1E78AE85E}" presName="upArrowText" presStyleLbl="revTx" presStyleIdx="1" presStyleCnt="2">
        <dgm:presLayoutVars>
          <dgm:bulletEnabled val="1"/>
        </dgm:presLayoutVars>
      </dgm:prSet>
      <dgm:spPr/>
    </dgm:pt>
  </dgm:ptLst>
  <dgm:cxnLst>
    <dgm:cxn modelId="{90BF041E-DE75-44B0-A53E-BAB6785DAFF8}" srcId="{5D1E5617-67D1-49C1-B14C-00878F0F1D08}" destId="{4B788950-552F-4E1B-99F4-6E532B48FEB5}" srcOrd="0" destOrd="0" parTransId="{DC9859DA-7A87-43DA-90E0-92A6746C60A7}" sibTransId="{0BD1E86A-82B9-45A9-945C-396CDFE42415}"/>
    <dgm:cxn modelId="{0481AB54-0B69-4D50-8EC7-2C52CCB8B5EB}" type="presOf" srcId="{5D1E5617-67D1-49C1-B14C-00878F0F1D08}" destId="{9A7E7FFA-5F92-42A2-8237-3A83701F432C}" srcOrd="0" destOrd="0" presId="urn:microsoft.com/office/officeart/2005/8/layout/arrow3"/>
    <dgm:cxn modelId="{7FE74278-999E-44C6-8F35-0A1BB21A0ACC}" type="presOf" srcId="{F578C249-D119-40E4-9037-E0A1E78AE85E}" destId="{8D62AA0A-C80C-4464-8ABD-A4148AE48E9E}" srcOrd="0" destOrd="0" presId="urn:microsoft.com/office/officeart/2005/8/layout/arrow3"/>
    <dgm:cxn modelId="{AAC66EBD-726A-42CA-9CE2-5CD5F4C0E7C8}" type="presOf" srcId="{4B788950-552F-4E1B-99F4-6E532B48FEB5}" destId="{D23F33C3-1A7D-4AB3-9361-262BCCA5AF27}" srcOrd="0" destOrd="0" presId="urn:microsoft.com/office/officeart/2005/8/layout/arrow3"/>
    <dgm:cxn modelId="{E96E69CD-2449-4D62-BE91-3CB153867043}" srcId="{5D1E5617-67D1-49C1-B14C-00878F0F1D08}" destId="{F578C249-D119-40E4-9037-E0A1E78AE85E}" srcOrd="1" destOrd="0" parTransId="{DDF8A98F-03A5-4045-8E01-10240D1F2EA7}" sibTransId="{199D08C5-56C6-40EA-9719-AD986BBBBBEE}"/>
    <dgm:cxn modelId="{F604BC7E-D421-4AF5-83DB-05E8F45A3B28}" type="presParOf" srcId="{9A7E7FFA-5F92-42A2-8237-3A83701F432C}" destId="{351107C4-C5CC-408C-B519-536E47BA91B9}" srcOrd="0" destOrd="0" presId="urn:microsoft.com/office/officeart/2005/8/layout/arrow3"/>
    <dgm:cxn modelId="{45650BAC-0370-4324-A62B-62AB1B5CA61A}" type="presParOf" srcId="{9A7E7FFA-5F92-42A2-8237-3A83701F432C}" destId="{DEBE3B61-CFA5-42A5-A84A-CCA63D41DE64}" srcOrd="1" destOrd="0" presId="urn:microsoft.com/office/officeart/2005/8/layout/arrow3"/>
    <dgm:cxn modelId="{9F29E3DF-1C7F-47B2-A126-D60862696874}" type="presParOf" srcId="{9A7E7FFA-5F92-42A2-8237-3A83701F432C}" destId="{D23F33C3-1A7D-4AB3-9361-262BCCA5AF27}" srcOrd="2" destOrd="0" presId="urn:microsoft.com/office/officeart/2005/8/layout/arrow3"/>
    <dgm:cxn modelId="{C6623F2F-260A-4DFD-B0B8-46965B1EA427}" type="presParOf" srcId="{9A7E7FFA-5F92-42A2-8237-3A83701F432C}" destId="{B0E81831-8AB9-4405-81F1-967069CA45DA}" srcOrd="3" destOrd="0" presId="urn:microsoft.com/office/officeart/2005/8/layout/arrow3"/>
    <dgm:cxn modelId="{6E5629D9-63C0-45DD-AD29-907688B8E39E}" type="presParOf" srcId="{9A7E7FFA-5F92-42A2-8237-3A83701F432C}" destId="{8D62AA0A-C80C-4464-8ABD-A4148AE48E9E}" srcOrd="4" destOrd="0" presId="urn:microsoft.com/office/officeart/2005/8/layout/arrow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067D4A-843D-4FBD-BE8E-E487B3E8F433}" type="doc">
      <dgm:prSet loTypeId="urn:microsoft.com/office/officeart/2005/8/layout/matrix3" loCatId="matrix" qsTypeId="urn:microsoft.com/office/officeart/2005/8/quickstyle/simple1" qsCatId="simple" csTypeId="urn:microsoft.com/office/officeart/2005/8/colors/accent0_3" csCatId="mainScheme"/>
      <dgm:spPr/>
      <dgm:t>
        <a:bodyPr/>
        <a:lstStyle/>
        <a:p>
          <a:endParaRPr lang="en-US"/>
        </a:p>
      </dgm:t>
    </dgm:pt>
    <dgm:pt modelId="{EE045853-8A7D-4358-81C1-2027D09889B3}">
      <dgm:prSet/>
      <dgm:spPr/>
      <dgm:t>
        <a:bodyPr/>
        <a:lstStyle/>
        <a:p>
          <a:r>
            <a:rPr lang="en-US"/>
            <a:t>Single Property Appraisal skills are still necessary in the Mass Appraisal environment.</a:t>
          </a:r>
        </a:p>
      </dgm:t>
    </dgm:pt>
    <dgm:pt modelId="{EDB9477A-46CA-4342-9DE3-8ADCE9443F65}" type="parTrans" cxnId="{4A507115-38BB-4C63-B897-6D86B3B2244F}">
      <dgm:prSet/>
      <dgm:spPr/>
      <dgm:t>
        <a:bodyPr/>
        <a:lstStyle/>
        <a:p>
          <a:endParaRPr lang="en-US"/>
        </a:p>
      </dgm:t>
    </dgm:pt>
    <dgm:pt modelId="{FE862E6F-7E7F-4C69-84E4-AFC3EFA75421}" type="sibTrans" cxnId="{4A507115-38BB-4C63-B897-6D86B3B2244F}">
      <dgm:prSet/>
      <dgm:spPr/>
      <dgm:t>
        <a:bodyPr/>
        <a:lstStyle/>
        <a:p>
          <a:endParaRPr lang="en-US"/>
        </a:p>
      </dgm:t>
    </dgm:pt>
    <dgm:pt modelId="{A71E8B8D-DA1E-428C-A894-B98A5640111D}">
      <dgm:prSet/>
      <dgm:spPr/>
      <dgm:t>
        <a:bodyPr/>
        <a:lstStyle/>
        <a:p>
          <a:r>
            <a:rPr lang="en-US"/>
            <a:t>Mass Appraisal models are an expansion of single property fundamentals</a:t>
          </a:r>
        </a:p>
      </dgm:t>
    </dgm:pt>
    <dgm:pt modelId="{F30742A1-1AA9-4311-868A-7E7F6865B4D3}" type="parTrans" cxnId="{4E0CF3EB-491F-4625-AFF3-541531AB1FE3}">
      <dgm:prSet/>
      <dgm:spPr/>
      <dgm:t>
        <a:bodyPr/>
        <a:lstStyle/>
        <a:p>
          <a:endParaRPr lang="en-US"/>
        </a:p>
      </dgm:t>
    </dgm:pt>
    <dgm:pt modelId="{C0937391-1836-4190-9BC6-B4CB2EEB9161}" type="sibTrans" cxnId="{4E0CF3EB-491F-4625-AFF3-541531AB1FE3}">
      <dgm:prSet/>
      <dgm:spPr/>
      <dgm:t>
        <a:bodyPr/>
        <a:lstStyle/>
        <a:p>
          <a:endParaRPr lang="en-US"/>
        </a:p>
      </dgm:t>
    </dgm:pt>
    <dgm:pt modelId="{09E9EA51-005D-4B30-B9C2-87B81B0C9611}">
      <dgm:prSet/>
      <dgm:spPr/>
      <dgm:t>
        <a:bodyPr/>
        <a:lstStyle/>
        <a:p>
          <a:r>
            <a:rPr lang="en-US"/>
            <a:t>Necessary for special purpose and unique properties </a:t>
          </a:r>
        </a:p>
      </dgm:t>
    </dgm:pt>
    <dgm:pt modelId="{CCFF3BEF-4315-4190-95B3-78DAE81D4207}" type="parTrans" cxnId="{87B71470-27F8-4986-90C3-31242765AC57}">
      <dgm:prSet/>
      <dgm:spPr/>
      <dgm:t>
        <a:bodyPr/>
        <a:lstStyle/>
        <a:p>
          <a:endParaRPr lang="en-US"/>
        </a:p>
      </dgm:t>
    </dgm:pt>
    <dgm:pt modelId="{EF29357D-046F-4F5E-A8A5-101B119B0C6C}" type="sibTrans" cxnId="{87B71470-27F8-4986-90C3-31242765AC57}">
      <dgm:prSet/>
      <dgm:spPr/>
      <dgm:t>
        <a:bodyPr/>
        <a:lstStyle/>
        <a:p>
          <a:endParaRPr lang="en-US"/>
        </a:p>
      </dgm:t>
    </dgm:pt>
    <dgm:pt modelId="{6A9931AA-68CA-4FD9-995B-84EDD028E212}">
      <dgm:prSet/>
      <dgm:spPr/>
      <dgm:t>
        <a:bodyPr/>
        <a:lstStyle/>
        <a:p>
          <a:r>
            <a:rPr lang="en-US"/>
            <a:t>Used to defend values for appeal purposes</a:t>
          </a:r>
        </a:p>
      </dgm:t>
    </dgm:pt>
    <dgm:pt modelId="{C8801AC8-CB0D-42C7-8BC8-7601843B2C87}" type="parTrans" cxnId="{69C540A6-4FBB-4B76-A06D-E95622103699}">
      <dgm:prSet/>
      <dgm:spPr/>
      <dgm:t>
        <a:bodyPr/>
        <a:lstStyle/>
        <a:p>
          <a:endParaRPr lang="en-US"/>
        </a:p>
      </dgm:t>
    </dgm:pt>
    <dgm:pt modelId="{10A734E1-95F7-41C2-AFC0-1BAF9EAB49F2}" type="sibTrans" cxnId="{69C540A6-4FBB-4B76-A06D-E95622103699}">
      <dgm:prSet/>
      <dgm:spPr/>
      <dgm:t>
        <a:bodyPr/>
        <a:lstStyle/>
        <a:p>
          <a:endParaRPr lang="en-US"/>
        </a:p>
      </dgm:t>
    </dgm:pt>
    <dgm:pt modelId="{4DBB86D6-22F5-4D8E-9D01-D2008E6B9B5F}" type="pres">
      <dgm:prSet presAssocID="{8B067D4A-843D-4FBD-BE8E-E487B3E8F433}" presName="matrix" presStyleCnt="0">
        <dgm:presLayoutVars>
          <dgm:chMax val="1"/>
          <dgm:dir/>
          <dgm:resizeHandles val="exact"/>
        </dgm:presLayoutVars>
      </dgm:prSet>
      <dgm:spPr/>
    </dgm:pt>
    <dgm:pt modelId="{4FC0F77B-81DD-4C9C-9DCA-4BC503F059AF}" type="pres">
      <dgm:prSet presAssocID="{8B067D4A-843D-4FBD-BE8E-E487B3E8F433}" presName="diamond" presStyleLbl="bgShp" presStyleIdx="0" presStyleCnt="1"/>
      <dgm:spPr/>
    </dgm:pt>
    <dgm:pt modelId="{1E3142B0-F575-419C-AEB9-28A38E809E48}" type="pres">
      <dgm:prSet presAssocID="{8B067D4A-843D-4FBD-BE8E-E487B3E8F433}" presName="quad1" presStyleLbl="node1" presStyleIdx="0" presStyleCnt="4">
        <dgm:presLayoutVars>
          <dgm:chMax val="0"/>
          <dgm:chPref val="0"/>
          <dgm:bulletEnabled val="1"/>
        </dgm:presLayoutVars>
      </dgm:prSet>
      <dgm:spPr/>
    </dgm:pt>
    <dgm:pt modelId="{C6EBDD64-0BDC-43B2-86D4-75502D39FAAE}" type="pres">
      <dgm:prSet presAssocID="{8B067D4A-843D-4FBD-BE8E-E487B3E8F433}" presName="quad2" presStyleLbl="node1" presStyleIdx="1" presStyleCnt="4">
        <dgm:presLayoutVars>
          <dgm:chMax val="0"/>
          <dgm:chPref val="0"/>
          <dgm:bulletEnabled val="1"/>
        </dgm:presLayoutVars>
      </dgm:prSet>
      <dgm:spPr/>
    </dgm:pt>
    <dgm:pt modelId="{47E165E1-26B3-41AE-9313-199F9A41EE7B}" type="pres">
      <dgm:prSet presAssocID="{8B067D4A-843D-4FBD-BE8E-E487B3E8F433}" presName="quad3" presStyleLbl="node1" presStyleIdx="2" presStyleCnt="4">
        <dgm:presLayoutVars>
          <dgm:chMax val="0"/>
          <dgm:chPref val="0"/>
          <dgm:bulletEnabled val="1"/>
        </dgm:presLayoutVars>
      </dgm:prSet>
      <dgm:spPr/>
    </dgm:pt>
    <dgm:pt modelId="{760E0AF8-19BA-40BD-A4C6-718C6E341BBA}" type="pres">
      <dgm:prSet presAssocID="{8B067D4A-843D-4FBD-BE8E-E487B3E8F433}" presName="quad4" presStyleLbl="node1" presStyleIdx="3" presStyleCnt="4">
        <dgm:presLayoutVars>
          <dgm:chMax val="0"/>
          <dgm:chPref val="0"/>
          <dgm:bulletEnabled val="1"/>
        </dgm:presLayoutVars>
      </dgm:prSet>
      <dgm:spPr/>
    </dgm:pt>
  </dgm:ptLst>
  <dgm:cxnLst>
    <dgm:cxn modelId="{4A507115-38BB-4C63-B897-6D86B3B2244F}" srcId="{8B067D4A-843D-4FBD-BE8E-E487B3E8F433}" destId="{EE045853-8A7D-4358-81C1-2027D09889B3}" srcOrd="0" destOrd="0" parTransId="{EDB9477A-46CA-4342-9DE3-8ADCE9443F65}" sibTransId="{FE862E6F-7E7F-4C69-84E4-AFC3EFA75421}"/>
    <dgm:cxn modelId="{F64D9D3A-12C3-400E-BFF4-4B6C8B0C5E25}" type="presOf" srcId="{09E9EA51-005D-4B30-B9C2-87B81B0C9611}" destId="{47E165E1-26B3-41AE-9313-199F9A41EE7B}" srcOrd="0" destOrd="0" presId="urn:microsoft.com/office/officeart/2005/8/layout/matrix3"/>
    <dgm:cxn modelId="{87B71470-27F8-4986-90C3-31242765AC57}" srcId="{8B067D4A-843D-4FBD-BE8E-E487B3E8F433}" destId="{09E9EA51-005D-4B30-B9C2-87B81B0C9611}" srcOrd="2" destOrd="0" parTransId="{CCFF3BEF-4315-4190-95B3-78DAE81D4207}" sibTransId="{EF29357D-046F-4F5E-A8A5-101B119B0C6C}"/>
    <dgm:cxn modelId="{36E8B97D-114A-48C3-BC1D-85E5CBFD4557}" type="presOf" srcId="{A71E8B8D-DA1E-428C-A894-B98A5640111D}" destId="{C6EBDD64-0BDC-43B2-86D4-75502D39FAAE}" srcOrd="0" destOrd="0" presId="urn:microsoft.com/office/officeart/2005/8/layout/matrix3"/>
    <dgm:cxn modelId="{69C540A6-4FBB-4B76-A06D-E95622103699}" srcId="{8B067D4A-843D-4FBD-BE8E-E487B3E8F433}" destId="{6A9931AA-68CA-4FD9-995B-84EDD028E212}" srcOrd="3" destOrd="0" parTransId="{C8801AC8-CB0D-42C7-8BC8-7601843B2C87}" sibTransId="{10A734E1-95F7-41C2-AFC0-1BAF9EAB49F2}"/>
    <dgm:cxn modelId="{9A19CFAD-61E9-4541-968A-4DC60A15127B}" type="presOf" srcId="{6A9931AA-68CA-4FD9-995B-84EDD028E212}" destId="{760E0AF8-19BA-40BD-A4C6-718C6E341BBA}" srcOrd="0" destOrd="0" presId="urn:microsoft.com/office/officeart/2005/8/layout/matrix3"/>
    <dgm:cxn modelId="{0DDE7FB7-FC08-4E2C-8AA9-8EF565A683D3}" type="presOf" srcId="{8B067D4A-843D-4FBD-BE8E-E487B3E8F433}" destId="{4DBB86D6-22F5-4D8E-9D01-D2008E6B9B5F}" srcOrd="0" destOrd="0" presId="urn:microsoft.com/office/officeart/2005/8/layout/matrix3"/>
    <dgm:cxn modelId="{86DAC3D3-223F-4B99-A2A8-CA51B9B9DAA8}" type="presOf" srcId="{EE045853-8A7D-4358-81C1-2027D09889B3}" destId="{1E3142B0-F575-419C-AEB9-28A38E809E48}" srcOrd="0" destOrd="0" presId="urn:microsoft.com/office/officeart/2005/8/layout/matrix3"/>
    <dgm:cxn modelId="{4E0CF3EB-491F-4625-AFF3-541531AB1FE3}" srcId="{8B067D4A-843D-4FBD-BE8E-E487B3E8F433}" destId="{A71E8B8D-DA1E-428C-A894-B98A5640111D}" srcOrd="1" destOrd="0" parTransId="{F30742A1-1AA9-4311-868A-7E7F6865B4D3}" sibTransId="{C0937391-1836-4190-9BC6-B4CB2EEB9161}"/>
    <dgm:cxn modelId="{8974BB5E-D753-40B9-80E9-73444A53B439}" type="presParOf" srcId="{4DBB86D6-22F5-4D8E-9D01-D2008E6B9B5F}" destId="{4FC0F77B-81DD-4C9C-9DCA-4BC503F059AF}" srcOrd="0" destOrd="0" presId="urn:microsoft.com/office/officeart/2005/8/layout/matrix3"/>
    <dgm:cxn modelId="{F002C834-7BB6-46AA-A223-0D1154AC920A}" type="presParOf" srcId="{4DBB86D6-22F5-4D8E-9D01-D2008E6B9B5F}" destId="{1E3142B0-F575-419C-AEB9-28A38E809E48}" srcOrd="1" destOrd="0" presId="urn:microsoft.com/office/officeart/2005/8/layout/matrix3"/>
    <dgm:cxn modelId="{54B13B30-4550-49DA-9BBA-44902E828D07}" type="presParOf" srcId="{4DBB86D6-22F5-4D8E-9D01-D2008E6B9B5F}" destId="{C6EBDD64-0BDC-43B2-86D4-75502D39FAAE}" srcOrd="2" destOrd="0" presId="urn:microsoft.com/office/officeart/2005/8/layout/matrix3"/>
    <dgm:cxn modelId="{697832B1-794C-46AC-A069-64B31A243DD3}" type="presParOf" srcId="{4DBB86D6-22F5-4D8E-9D01-D2008E6B9B5F}" destId="{47E165E1-26B3-41AE-9313-199F9A41EE7B}" srcOrd="3" destOrd="0" presId="urn:microsoft.com/office/officeart/2005/8/layout/matrix3"/>
    <dgm:cxn modelId="{E343D091-17FC-4A5E-A098-D3FF2C8D9094}" type="presParOf" srcId="{4DBB86D6-22F5-4D8E-9D01-D2008E6B9B5F}" destId="{760E0AF8-19BA-40BD-A4C6-718C6E341BBA}"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95195B8-6F72-4A71-9963-A2D81E90AD7B}" type="doc">
      <dgm:prSet loTypeId="urn:microsoft.com/office/officeart/2018/5/layout/IconLeafLabelList" loCatId="icon" qsTypeId="urn:microsoft.com/office/officeart/2005/8/quickstyle/simple1" qsCatId="simple" csTypeId="urn:microsoft.com/office/officeart/2018/5/colors/Iconchunking_coloredtext_accent1_2" csCatId="accent1" phldr="1"/>
      <dgm:spPr/>
      <dgm:t>
        <a:bodyPr/>
        <a:lstStyle/>
        <a:p>
          <a:endParaRPr lang="en-US"/>
        </a:p>
      </dgm:t>
    </dgm:pt>
    <dgm:pt modelId="{B6EA3E87-BBD6-4AC3-905A-8C31BD872DA6}">
      <dgm:prSet/>
      <dgm:spPr/>
      <dgm:t>
        <a:bodyPr/>
        <a:lstStyle/>
        <a:p>
          <a:pPr>
            <a:lnSpc>
              <a:spcPct val="100000"/>
            </a:lnSpc>
            <a:defRPr cap="all"/>
          </a:pPr>
          <a:r>
            <a:rPr lang="en-US"/>
            <a:t>Improvement Value + Land Value = Total Value</a:t>
          </a:r>
        </a:p>
      </dgm:t>
    </dgm:pt>
    <dgm:pt modelId="{23317C42-B289-4224-924A-4463510F8398}" type="parTrans" cxnId="{7BD8A0D5-E15D-48F4-8679-344BCCEB91AF}">
      <dgm:prSet/>
      <dgm:spPr/>
      <dgm:t>
        <a:bodyPr/>
        <a:lstStyle/>
        <a:p>
          <a:endParaRPr lang="en-US"/>
        </a:p>
      </dgm:t>
    </dgm:pt>
    <dgm:pt modelId="{1B7EBCD2-E644-45DF-ADDA-41F2A6357F7D}" type="sibTrans" cxnId="{7BD8A0D5-E15D-48F4-8679-344BCCEB91AF}">
      <dgm:prSet/>
      <dgm:spPr/>
      <dgm:t>
        <a:bodyPr/>
        <a:lstStyle/>
        <a:p>
          <a:endParaRPr lang="en-US"/>
        </a:p>
      </dgm:t>
    </dgm:pt>
    <dgm:pt modelId="{1FEE5FBF-5D41-4811-8AD0-5C80FAC57110}">
      <dgm:prSet/>
      <dgm:spPr/>
      <dgm:t>
        <a:bodyPr/>
        <a:lstStyle/>
        <a:p>
          <a:pPr>
            <a:lnSpc>
              <a:spcPct val="100000"/>
            </a:lnSpc>
            <a:defRPr cap="all"/>
          </a:pPr>
          <a:r>
            <a:rPr lang="en-US"/>
            <a:t>$168,000 Improvement + $43,750 Land =</a:t>
          </a:r>
        </a:p>
      </dgm:t>
    </dgm:pt>
    <dgm:pt modelId="{1642772B-D155-4C7D-8BA1-7084B0330D3D}" type="parTrans" cxnId="{6B48A0DA-7C23-44DD-AF8E-5D79589F5923}">
      <dgm:prSet/>
      <dgm:spPr/>
      <dgm:t>
        <a:bodyPr/>
        <a:lstStyle/>
        <a:p>
          <a:endParaRPr lang="en-US"/>
        </a:p>
      </dgm:t>
    </dgm:pt>
    <dgm:pt modelId="{B2C2FB1D-AC90-4270-BB5E-5B6FAB551B29}" type="sibTrans" cxnId="{6B48A0DA-7C23-44DD-AF8E-5D79589F5923}">
      <dgm:prSet/>
      <dgm:spPr/>
      <dgm:t>
        <a:bodyPr/>
        <a:lstStyle/>
        <a:p>
          <a:endParaRPr lang="en-US"/>
        </a:p>
      </dgm:t>
    </dgm:pt>
    <dgm:pt modelId="{E063130F-0E7E-4CA2-AF48-E81459C72A4A}">
      <dgm:prSet/>
      <dgm:spPr/>
      <dgm:t>
        <a:bodyPr/>
        <a:lstStyle/>
        <a:p>
          <a:pPr>
            <a:lnSpc>
              <a:spcPct val="100000"/>
            </a:lnSpc>
            <a:defRPr cap="all"/>
          </a:pPr>
          <a:r>
            <a:rPr lang="en-US" b="1"/>
            <a:t>$211,750 Total Property Value</a:t>
          </a:r>
          <a:endParaRPr lang="en-US"/>
        </a:p>
      </dgm:t>
    </dgm:pt>
    <dgm:pt modelId="{5F270AC4-9870-4A89-BD45-F8A50007B378}" type="parTrans" cxnId="{5E48A279-D2E4-4100-A586-663AC11A2C68}">
      <dgm:prSet/>
      <dgm:spPr/>
      <dgm:t>
        <a:bodyPr/>
        <a:lstStyle/>
        <a:p>
          <a:endParaRPr lang="en-US"/>
        </a:p>
      </dgm:t>
    </dgm:pt>
    <dgm:pt modelId="{896ECF94-7B78-49A8-B0D0-3E55196A76FB}" type="sibTrans" cxnId="{5E48A279-D2E4-4100-A586-663AC11A2C68}">
      <dgm:prSet/>
      <dgm:spPr/>
      <dgm:t>
        <a:bodyPr/>
        <a:lstStyle/>
        <a:p>
          <a:endParaRPr lang="en-US"/>
        </a:p>
      </dgm:t>
    </dgm:pt>
    <dgm:pt modelId="{F49164A2-7A76-4A5A-82B1-AB6A34DE2046}" type="pres">
      <dgm:prSet presAssocID="{495195B8-6F72-4A71-9963-A2D81E90AD7B}" presName="root" presStyleCnt="0">
        <dgm:presLayoutVars>
          <dgm:dir/>
          <dgm:resizeHandles val="exact"/>
        </dgm:presLayoutVars>
      </dgm:prSet>
      <dgm:spPr/>
    </dgm:pt>
    <dgm:pt modelId="{9C402D6E-8996-41B9-909C-A73C222F6A54}" type="pres">
      <dgm:prSet presAssocID="{B6EA3E87-BBD6-4AC3-905A-8C31BD872DA6}" presName="compNode" presStyleCnt="0"/>
      <dgm:spPr/>
    </dgm:pt>
    <dgm:pt modelId="{4B0F3D26-E306-45A1-9D4C-3E79BCCFD50D}" type="pres">
      <dgm:prSet presAssocID="{B6EA3E87-BBD6-4AC3-905A-8C31BD872DA6}" presName="iconBgRect" presStyleLbl="bgShp" presStyleIdx="0" presStyleCnt="3"/>
      <dgm:spPr>
        <a:prstGeom prst="round2DiagRect">
          <a:avLst>
            <a:gd name="adj1" fmla="val 29727"/>
            <a:gd name="adj2" fmla="val 0"/>
          </a:avLst>
        </a:prstGeom>
      </dgm:spPr>
    </dgm:pt>
    <dgm:pt modelId="{82F54615-BAE2-4619-B880-25422684E2FB}" type="pres">
      <dgm:prSet presAssocID="{B6EA3E87-BBD6-4AC3-905A-8C31BD872DA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Upward trend"/>
        </a:ext>
      </dgm:extLst>
    </dgm:pt>
    <dgm:pt modelId="{CFCB787A-EFDC-4D31-A2E2-0417F0BD772F}" type="pres">
      <dgm:prSet presAssocID="{B6EA3E87-BBD6-4AC3-905A-8C31BD872DA6}" presName="spaceRect" presStyleCnt="0"/>
      <dgm:spPr/>
    </dgm:pt>
    <dgm:pt modelId="{FE517834-7504-4681-8D40-5719EF9476D3}" type="pres">
      <dgm:prSet presAssocID="{B6EA3E87-BBD6-4AC3-905A-8C31BD872DA6}" presName="textRect" presStyleLbl="revTx" presStyleIdx="0" presStyleCnt="3">
        <dgm:presLayoutVars>
          <dgm:chMax val="1"/>
          <dgm:chPref val="1"/>
        </dgm:presLayoutVars>
      </dgm:prSet>
      <dgm:spPr/>
    </dgm:pt>
    <dgm:pt modelId="{EF14C690-CB24-4BA0-BEDC-A62B35FC4965}" type="pres">
      <dgm:prSet presAssocID="{1B7EBCD2-E644-45DF-ADDA-41F2A6357F7D}" presName="sibTrans" presStyleCnt="0"/>
      <dgm:spPr/>
    </dgm:pt>
    <dgm:pt modelId="{4F0099C7-3A36-41AE-813A-A80DD0C25964}" type="pres">
      <dgm:prSet presAssocID="{1FEE5FBF-5D41-4811-8AD0-5C80FAC57110}" presName="compNode" presStyleCnt="0"/>
      <dgm:spPr/>
    </dgm:pt>
    <dgm:pt modelId="{56653104-27B6-4C2B-92BE-989490D96CD3}" type="pres">
      <dgm:prSet presAssocID="{1FEE5FBF-5D41-4811-8AD0-5C80FAC57110}" presName="iconBgRect" presStyleLbl="bgShp" presStyleIdx="1" presStyleCnt="3"/>
      <dgm:spPr>
        <a:prstGeom prst="round2DiagRect">
          <a:avLst>
            <a:gd name="adj1" fmla="val 29727"/>
            <a:gd name="adj2" fmla="val 0"/>
          </a:avLst>
        </a:prstGeom>
      </dgm:spPr>
    </dgm:pt>
    <dgm:pt modelId="{E7271262-85B0-4937-9B95-08BA18149B46}" type="pres">
      <dgm:prSet presAssocID="{1FEE5FBF-5D41-4811-8AD0-5C80FAC5711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B2AD4982-1EBA-4B2A-B585-A21452C60C13}" type="pres">
      <dgm:prSet presAssocID="{1FEE5FBF-5D41-4811-8AD0-5C80FAC57110}" presName="spaceRect" presStyleCnt="0"/>
      <dgm:spPr/>
    </dgm:pt>
    <dgm:pt modelId="{1B48A319-9363-4F23-B7E9-490C67E99436}" type="pres">
      <dgm:prSet presAssocID="{1FEE5FBF-5D41-4811-8AD0-5C80FAC57110}" presName="textRect" presStyleLbl="revTx" presStyleIdx="1" presStyleCnt="3">
        <dgm:presLayoutVars>
          <dgm:chMax val="1"/>
          <dgm:chPref val="1"/>
        </dgm:presLayoutVars>
      </dgm:prSet>
      <dgm:spPr/>
    </dgm:pt>
    <dgm:pt modelId="{112C1D11-98EE-4F8A-A9AA-AF42302C73C2}" type="pres">
      <dgm:prSet presAssocID="{B2C2FB1D-AC90-4270-BB5E-5B6FAB551B29}" presName="sibTrans" presStyleCnt="0"/>
      <dgm:spPr/>
    </dgm:pt>
    <dgm:pt modelId="{2B65070A-7995-40FA-878C-AEAF011822EA}" type="pres">
      <dgm:prSet presAssocID="{E063130F-0E7E-4CA2-AF48-E81459C72A4A}" presName="compNode" presStyleCnt="0"/>
      <dgm:spPr/>
    </dgm:pt>
    <dgm:pt modelId="{8750169F-DABA-43F4-A6E4-1B10B609EB9E}" type="pres">
      <dgm:prSet presAssocID="{E063130F-0E7E-4CA2-AF48-E81459C72A4A}" presName="iconBgRect" presStyleLbl="bgShp" presStyleIdx="2" presStyleCnt="3"/>
      <dgm:spPr>
        <a:prstGeom prst="round2DiagRect">
          <a:avLst>
            <a:gd name="adj1" fmla="val 29727"/>
            <a:gd name="adj2" fmla="val 0"/>
          </a:avLst>
        </a:prstGeom>
      </dgm:spPr>
    </dgm:pt>
    <dgm:pt modelId="{51AEE6DA-211C-4632-8EF0-B63380A5DB0F}" type="pres">
      <dgm:prSet presAssocID="{E063130F-0E7E-4CA2-AF48-E81459C72A4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F77659FD-2A05-423A-930B-276B8ECAAC7E}" type="pres">
      <dgm:prSet presAssocID="{E063130F-0E7E-4CA2-AF48-E81459C72A4A}" presName="spaceRect" presStyleCnt="0"/>
      <dgm:spPr/>
    </dgm:pt>
    <dgm:pt modelId="{135E7959-DE8D-421D-AE33-94E9C0B2EC2E}" type="pres">
      <dgm:prSet presAssocID="{E063130F-0E7E-4CA2-AF48-E81459C72A4A}" presName="textRect" presStyleLbl="revTx" presStyleIdx="2" presStyleCnt="3">
        <dgm:presLayoutVars>
          <dgm:chMax val="1"/>
          <dgm:chPref val="1"/>
        </dgm:presLayoutVars>
      </dgm:prSet>
      <dgm:spPr/>
    </dgm:pt>
  </dgm:ptLst>
  <dgm:cxnLst>
    <dgm:cxn modelId="{6219910D-9563-4838-AA10-84493D88BC9E}" type="presOf" srcId="{1FEE5FBF-5D41-4811-8AD0-5C80FAC57110}" destId="{1B48A319-9363-4F23-B7E9-490C67E99436}" srcOrd="0" destOrd="0" presId="urn:microsoft.com/office/officeart/2018/5/layout/IconLeafLabelList"/>
    <dgm:cxn modelId="{44F1F15E-F070-478F-A7E3-70E7340328E8}" type="presOf" srcId="{E063130F-0E7E-4CA2-AF48-E81459C72A4A}" destId="{135E7959-DE8D-421D-AE33-94E9C0B2EC2E}" srcOrd="0" destOrd="0" presId="urn:microsoft.com/office/officeart/2018/5/layout/IconLeafLabelList"/>
    <dgm:cxn modelId="{5E48A279-D2E4-4100-A586-663AC11A2C68}" srcId="{495195B8-6F72-4A71-9963-A2D81E90AD7B}" destId="{E063130F-0E7E-4CA2-AF48-E81459C72A4A}" srcOrd="2" destOrd="0" parTransId="{5F270AC4-9870-4A89-BD45-F8A50007B378}" sibTransId="{896ECF94-7B78-49A8-B0D0-3E55196A76FB}"/>
    <dgm:cxn modelId="{7BD8A0D5-E15D-48F4-8679-344BCCEB91AF}" srcId="{495195B8-6F72-4A71-9963-A2D81E90AD7B}" destId="{B6EA3E87-BBD6-4AC3-905A-8C31BD872DA6}" srcOrd="0" destOrd="0" parTransId="{23317C42-B289-4224-924A-4463510F8398}" sibTransId="{1B7EBCD2-E644-45DF-ADDA-41F2A6357F7D}"/>
    <dgm:cxn modelId="{B04337D8-4F26-49E2-9A7F-89E31C657888}" type="presOf" srcId="{B6EA3E87-BBD6-4AC3-905A-8C31BD872DA6}" destId="{FE517834-7504-4681-8D40-5719EF9476D3}" srcOrd="0" destOrd="0" presId="urn:microsoft.com/office/officeart/2018/5/layout/IconLeafLabelList"/>
    <dgm:cxn modelId="{6B48A0DA-7C23-44DD-AF8E-5D79589F5923}" srcId="{495195B8-6F72-4A71-9963-A2D81E90AD7B}" destId="{1FEE5FBF-5D41-4811-8AD0-5C80FAC57110}" srcOrd="1" destOrd="0" parTransId="{1642772B-D155-4C7D-8BA1-7084B0330D3D}" sibTransId="{B2C2FB1D-AC90-4270-BB5E-5B6FAB551B29}"/>
    <dgm:cxn modelId="{8017CAFF-C906-4A57-94A1-0C8AA2580978}" type="presOf" srcId="{495195B8-6F72-4A71-9963-A2D81E90AD7B}" destId="{F49164A2-7A76-4A5A-82B1-AB6A34DE2046}" srcOrd="0" destOrd="0" presId="urn:microsoft.com/office/officeart/2018/5/layout/IconLeafLabelList"/>
    <dgm:cxn modelId="{8BAAE36D-A18B-4964-9AC7-855568035762}" type="presParOf" srcId="{F49164A2-7A76-4A5A-82B1-AB6A34DE2046}" destId="{9C402D6E-8996-41B9-909C-A73C222F6A54}" srcOrd="0" destOrd="0" presId="urn:microsoft.com/office/officeart/2018/5/layout/IconLeafLabelList"/>
    <dgm:cxn modelId="{9CF986D8-C3F3-43C4-9AED-EE9FFB3A5718}" type="presParOf" srcId="{9C402D6E-8996-41B9-909C-A73C222F6A54}" destId="{4B0F3D26-E306-45A1-9D4C-3E79BCCFD50D}" srcOrd="0" destOrd="0" presId="urn:microsoft.com/office/officeart/2018/5/layout/IconLeafLabelList"/>
    <dgm:cxn modelId="{D62D78A9-B13C-4CAC-BC1A-D809404FF789}" type="presParOf" srcId="{9C402D6E-8996-41B9-909C-A73C222F6A54}" destId="{82F54615-BAE2-4619-B880-25422684E2FB}" srcOrd="1" destOrd="0" presId="urn:microsoft.com/office/officeart/2018/5/layout/IconLeafLabelList"/>
    <dgm:cxn modelId="{598A8F5E-C31D-45C7-B810-BA59B37BF0AA}" type="presParOf" srcId="{9C402D6E-8996-41B9-909C-A73C222F6A54}" destId="{CFCB787A-EFDC-4D31-A2E2-0417F0BD772F}" srcOrd="2" destOrd="0" presId="urn:microsoft.com/office/officeart/2018/5/layout/IconLeafLabelList"/>
    <dgm:cxn modelId="{00A09C9C-BFC1-4B75-B87F-26184F1A74D8}" type="presParOf" srcId="{9C402D6E-8996-41B9-909C-A73C222F6A54}" destId="{FE517834-7504-4681-8D40-5719EF9476D3}" srcOrd="3" destOrd="0" presId="urn:microsoft.com/office/officeart/2018/5/layout/IconLeafLabelList"/>
    <dgm:cxn modelId="{F4A25946-F085-47B1-A486-007C70538BEF}" type="presParOf" srcId="{F49164A2-7A76-4A5A-82B1-AB6A34DE2046}" destId="{EF14C690-CB24-4BA0-BEDC-A62B35FC4965}" srcOrd="1" destOrd="0" presId="urn:microsoft.com/office/officeart/2018/5/layout/IconLeafLabelList"/>
    <dgm:cxn modelId="{3BFDAD9D-9E3F-4F6F-A89A-ED2739141F50}" type="presParOf" srcId="{F49164A2-7A76-4A5A-82B1-AB6A34DE2046}" destId="{4F0099C7-3A36-41AE-813A-A80DD0C25964}" srcOrd="2" destOrd="0" presId="urn:microsoft.com/office/officeart/2018/5/layout/IconLeafLabelList"/>
    <dgm:cxn modelId="{FF861376-7D4E-4AC8-9187-C4E7343C0D04}" type="presParOf" srcId="{4F0099C7-3A36-41AE-813A-A80DD0C25964}" destId="{56653104-27B6-4C2B-92BE-989490D96CD3}" srcOrd="0" destOrd="0" presId="urn:microsoft.com/office/officeart/2018/5/layout/IconLeafLabelList"/>
    <dgm:cxn modelId="{9859E133-3580-4943-905B-08D2DC117334}" type="presParOf" srcId="{4F0099C7-3A36-41AE-813A-A80DD0C25964}" destId="{E7271262-85B0-4937-9B95-08BA18149B46}" srcOrd="1" destOrd="0" presId="urn:microsoft.com/office/officeart/2018/5/layout/IconLeafLabelList"/>
    <dgm:cxn modelId="{6B1385A3-B186-4932-BF7C-7E6662AD1F3B}" type="presParOf" srcId="{4F0099C7-3A36-41AE-813A-A80DD0C25964}" destId="{B2AD4982-1EBA-4B2A-B585-A21452C60C13}" srcOrd="2" destOrd="0" presId="urn:microsoft.com/office/officeart/2018/5/layout/IconLeafLabelList"/>
    <dgm:cxn modelId="{F713EBD9-F2AC-483C-A096-4BDBD976337A}" type="presParOf" srcId="{4F0099C7-3A36-41AE-813A-A80DD0C25964}" destId="{1B48A319-9363-4F23-B7E9-490C67E99436}" srcOrd="3" destOrd="0" presId="urn:microsoft.com/office/officeart/2018/5/layout/IconLeafLabelList"/>
    <dgm:cxn modelId="{110D7BEC-78F2-44C3-AF3D-87961BE3935B}" type="presParOf" srcId="{F49164A2-7A76-4A5A-82B1-AB6A34DE2046}" destId="{112C1D11-98EE-4F8A-A9AA-AF42302C73C2}" srcOrd="3" destOrd="0" presId="urn:microsoft.com/office/officeart/2018/5/layout/IconLeafLabelList"/>
    <dgm:cxn modelId="{8F979F72-0E79-4D21-A2D8-DC965AC4284B}" type="presParOf" srcId="{F49164A2-7A76-4A5A-82B1-AB6A34DE2046}" destId="{2B65070A-7995-40FA-878C-AEAF011822EA}" srcOrd="4" destOrd="0" presId="urn:microsoft.com/office/officeart/2018/5/layout/IconLeafLabelList"/>
    <dgm:cxn modelId="{4D15A913-F1D8-42FB-96E5-5E96032F3B70}" type="presParOf" srcId="{2B65070A-7995-40FA-878C-AEAF011822EA}" destId="{8750169F-DABA-43F4-A6E4-1B10B609EB9E}" srcOrd="0" destOrd="0" presId="urn:microsoft.com/office/officeart/2018/5/layout/IconLeafLabelList"/>
    <dgm:cxn modelId="{3FDF4A35-CEAF-4DCF-8FF7-67C3045093C6}" type="presParOf" srcId="{2B65070A-7995-40FA-878C-AEAF011822EA}" destId="{51AEE6DA-211C-4632-8EF0-B63380A5DB0F}" srcOrd="1" destOrd="0" presId="urn:microsoft.com/office/officeart/2018/5/layout/IconLeafLabelList"/>
    <dgm:cxn modelId="{08511641-E55A-4B94-9B13-1867A116BBAD}" type="presParOf" srcId="{2B65070A-7995-40FA-878C-AEAF011822EA}" destId="{F77659FD-2A05-423A-930B-276B8ECAAC7E}" srcOrd="2" destOrd="0" presId="urn:microsoft.com/office/officeart/2018/5/layout/IconLeafLabelList"/>
    <dgm:cxn modelId="{7C51D88D-CB07-4E30-AF70-5ED3C15ABD67}" type="presParOf" srcId="{2B65070A-7995-40FA-878C-AEAF011822EA}" destId="{135E7959-DE8D-421D-AE33-94E9C0B2EC2E}"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23FCB86-BA83-4A28-8F4B-AC17F477A8B1}"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4A8CA81A-2B17-4C0E-9F68-C4D1F77E3B9C}">
      <dgm:prSet/>
      <dgm:spPr/>
      <dgm:t>
        <a:bodyPr/>
        <a:lstStyle/>
        <a:p>
          <a:r>
            <a:rPr lang="en-US" dirty="0"/>
            <a:t>Some counties will continue to provide the BOE with comparable sales in a grid format that are adjusted specifically for the property under appeal.</a:t>
          </a:r>
        </a:p>
      </dgm:t>
    </dgm:pt>
    <dgm:pt modelId="{F672C157-B19E-414B-9DC5-879DF476ACE3}" type="parTrans" cxnId="{67186825-1716-4542-89DA-F4426669AAEB}">
      <dgm:prSet/>
      <dgm:spPr/>
      <dgm:t>
        <a:bodyPr/>
        <a:lstStyle/>
        <a:p>
          <a:endParaRPr lang="en-US"/>
        </a:p>
      </dgm:t>
    </dgm:pt>
    <dgm:pt modelId="{A1A14B2A-B5B9-4095-9AFB-B37EAC0996D3}" type="sibTrans" cxnId="{67186825-1716-4542-89DA-F4426669AAEB}">
      <dgm:prSet/>
      <dgm:spPr/>
      <dgm:t>
        <a:bodyPr/>
        <a:lstStyle/>
        <a:p>
          <a:endParaRPr lang="en-US"/>
        </a:p>
      </dgm:t>
    </dgm:pt>
    <dgm:pt modelId="{4CAA6B73-F09D-4F52-B629-B13019729B10}">
      <dgm:prSet/>
      <dgm:spPr/>
      <dgm:t>
        <a:bodyPr/>
        <a:lstStyle/>
        <a:p>
          <a:r>
            <a:rPr lang="en-US"/>
            <a:t>Many counties will provide the BOE with a mass appraisal report for the “valuation area” or “neighborhood” of the subject property.   </a:t>
          </a:r>
        </a:p>
      </dgm:t>
    </dgm:pt>
    <dgm:pt modelId="{31B0D9E5-9124-4673-98CB-10472B4F398C}" type="parTrans" cxnId="{E5328CB3-C710-4236-BFC2-363B6A39423E}">
      <dgm:prSet/>
      <dgm:spPr/>
      <dgm:t>
        <a:bodyPr/>
        <a:lstStyle/>
        <a:p>
          <a:endParaRPr lang="en-US"/>
        </a:p>
      </dgm:t>
    </dgm:pt>
    <dgm:pt modelId="{EFB5E206-42B5-470C-B534-889B06165AF8}" type="sibTrans" cxnId="{E5328CB3-C710-4236-BFC2-363B6A39423E}">
      <dgm:prSet/>
      <dgm:spPr/>
      <dgm:t>
        <a:bodyPr/>
        <a:lstStyle/>
        <a:p>
          <a:endParaRPr lang="en-US"/>
        </a:p>
      </dgm:t>
    </dgm:pt>
    <dgm:pt modelId="{E115B4E4-7C6B-49EA-86E2-C6F77336108A}" type="pres">
      <dgm:prSet presAssocID="{123FCB86-BA83-4A28-8F4B-AC17F477A8B1}" presName="hierChild1" presStyleCnt="0">
        <dgm:presLayoutVars>
          <dgm:chPref val="1"/>
          <dgm:dir/>
          <dgm:animOne val="branch"/>
          <dgm:animLvl val="lvl"/>
          <dgm:resizeHandles/>
        </dgm:presLayoutVars>
      </dgm:prSet>
      <dgm:spPr/>
    </dgm:pt>
    <dgm:pt modelId="{C8105975-75CB-4229-A683-869231C811A3}" type="pres">
      <dgm:prSet presAssocID="{4A8CA81A-2B17-4C0E-9F68-C4D1F77E3B9C}" presName="hierRoot1" presStyleCnt="0"/>
      <dgm:spPr/>
    </dgm:pt>
    <dgm:pt modelId="{16F5CDCF-EA16-44A5-9983-2875888EBE02}" type="pres">
      <dgm:prSet presAssocID="{4A8CA81A-2B17-4C0E-9F68-C4D1F77E3B9C}" presName="composite" presStyleCnt="0"/>
      <dgm:spPr/>
    </dgm:pt>
    <dgm:pt modelId="{F04376D8-4A03-4DE8-BC04-8256208BCE5E}" type="pres">
      <dgm:prSet presAssocID="{4A8CA81A-2B17-4C0E-9F68-C4D1F77E3B9C}" presName="background" presStyleLbl="node0" presStyleIdx="0" presStyleCnt="2"/>
      <dgm:spPr/>
    </dgm:pt>
    <dgm:pt modelId="{BF4A8C38-959F-4F3A-BA91-1FE6B2ECD483}" type="pres">
      <dgm:prSet presAssocID="{4A8CA81A-2B17-4C0E-9F68-C4D1F77E3B9C}" presName="text" presStyleLbl="fgAcc0" presStyleIdx="0" presStyleCnt="2">
        <dgm:presLayoutVars>
          <dgm:chPref val="3"/>
        </dgm:presLayoutVars>
      </dgm:prSet>
      <dgm:spPr/>
    </dgm:pt>
    <dgm:pt modelId="{C681C1D2-4DA3-4CFF-9F4D-71E9E1FE9713}" type="pres">
      <dgm:prSet presAssocID="{4A8CA81A-2B17-4C0E-9F68-C4D1F77E3B9C}" presName="hierChild2" presStyleCnt="0"/>
      <dgm:spPr/>
    </dgm:pt>
    <dgm:pt modelId="{F92F9E3E-46D0-48B2-9C78-35C566D0E364}" type="pres">
      <dgm:prSet presAssocID="{4CAA6B73-F09D-4F52-B629-B13019729B10}" presName="hierRoot1" presStyleCnt="0"/>
      <dgm:spPr/>
    </dgm:pt>
    <dgm:pt modelId="{DB484A45-0866-4A3F-8D5F-71880505DBD7}" type="pres">
      <dgm:prSet presAssocID="{4CAA6B73-F09D-4F52-B629-B13019729B10}" presName="composite" presStyleCnt="0"/>
      <dgm:spPr/>
    </dgm:pt>
    <dgm:pt modelId="{134A4E81-73F0-4DD3-8FC6-A06819FC6FB7}" type="pres">
      <dgm:prSet presAssocID="{4CAA6B73-F09D-4F52-B629-B13019729B10}" presName="background" presStyleLbl="node0" presStyleIdx="1" presStyleCnt="2"/>
      <dgm:spPr/>
    </dgm:pt>
    <dgm:pt modelId="{75B5818B-B70C-46B1-832A-8CDB95FA3BA9}" type="pres">
      <dgm:prSet presAssocID="{4CAA6B73-F09D-4F52-B629-B13019729B10}" presName="text" presStyleLbl="fgAcc0" presStyleIdx="1" presStyleCnt="2">
        <dgm:presLayoutVars>
          <dgm:chPref val="3"/>
        </dgm:presLayoutVars>
      </dgm:prSet>
      <dgm:spPr/>
    </dgm:pt>
    <dgm:pt modelId="{98C322CE-6816-494A-B4F4-CCA943F06345}" type="pres">
      <dgm:prSet presAssocID="{4CAA6B73-F09D-4F52-B629-B13019729B10}" presName="hierChild2" presStyleCnt="0"/>
      <dgm:spPr/>
    </dgm:pt>
  </dgm:ptLst>
  <dgm:cxnLst>
    <dgm:cxn modelId="{8C7B770C-F6B6-4ADC-B0DB-5CC9F264963B}" type="presOf" srcId="{4A8CA81A-2B17-4C0E-9F68-C4D1F77E3B9C}" destId="{BF4A8C38-959F-4F3A-BA91-1FE6B2ECD483}" srcOrd="0" destOrd="0" presId="urn:microsoft.com/office/officeart/2005/8/layout/hierarchy1"/>
    <dgm:cxn modelId="{67186825-1716-4542-89DA-F4426669AAEB}" srcId="{123FCB86-BA83-4A28-8F4B-AC17F477A8B1}" destId="{4A8CA81A-2B17-4C0E-9F68-C4D1F77E3B9C}" srcOrd="0" destOrd="0" parTransId="{F672C157-B19E-414B-9DC5-879DF476ACE3}" sibTransId="{A1A14B2A-B5B9-4095-9AFB-B37EAC0996D3}"/>
    <dgm:cxn modelId="{E5328CB3-C710-4236-BFC2-363B6A39423E}" srcId="{123FCB86-BA83-4A28-8F4B-AC17F477A8B1}" destId="{4CAA6B73-F09D-4F52-B629-B13019729B10}" srcOrd="1" destOrd="0" parTransId="{31B0D9E5-9124-4673-98CB-10472B4F398C}" sibTransId="{EFB5E206-42B5-470C-B534-889B06165AF8}"/>
    <dgm:cxn modelId="{95F560D1-A035-4B0A-B897-A5DA51800127}" type="presOf" srcId="{4CAA6B73-F09D-4F52-B629-B13019729B10}" destId="{75B5818B-B70C-46B1-832A-8CDB95FA3BA9}" srcOrd="0" destOrd="0" presId="urn:microsoft.com/office/officeart/2005/8/layout/hierarchy1"/>
    <dgm:cxn modelId="{4A5F15FD-A67A-4F24-BD31-CCFC37CD2E3E}" type="presOf" srcId="{123FCB86-BA83-4A28-8F4B-AC17F477A8B1}" destId="{E115B4E4-7C6B-49EA-86E2-C6F77336108A}" srcOrd="0" destOrd="0" presId="urn:microsoft.com/office/officeart/2005/8/layout/hierarchy1"/>
    <dgm:cxn modelId="{6F70461C-79BD-4E2E-A7D7-3FCF245C8A37}" type="presParOf" srcId="{E115B4E4-7C6B-49EA-86E2-C6F77336108A}" destId="{C8105975-75CB-4229-A683-869231C811A3}" srcOrd="0" destOrd="0" presId="urn:microsoft.com/office/officeart/2005/8/layout/hierarchy1"/>
    <dgm:cxn modelId="{309F5FEB-8070-4F37-B9C3-DE2E4231A065}" type="presParOf" srcId="{C8105975-75CB-4229-A683-869231C811A3}" destId="{16F5CDCF-EA16-44A5-9983-2875888EBE02}" srcOrd="0" destOrd="0" presId="urn:microsoft.com/office/officeart/2005/8/layout/hierarchy1"/>
    <dgm:cxn modelId="{986C2464-9FA5-4386-9599-AF95472F42BB}" type="presParOf" srcId="{16F5CDCF-EA16-44A5-9983-2875888EBE02}" destId="{F04376D8-4A03-4DE8-BC04-8256208BCE5E}" srcOrd="0" destOrd="0" presId="urn:microsoft.com/office/officeart/2005/8/layout/hierarchy1"/>
    <dgm:cxn modelId="{AC209B00-68A6-45BF-8C71-DBFA31383A0C}" type="presParOf" srcId="{16F5CDCF-EA16-44A5-9983-2875888EBE02}" destId="{BF4A8C38-959F-4F3A-BA91-1FE6B2ECD483}" srcOrd="1" destOrd="0" presId="urn:microsoft.com/office/officeart/2005/8/layout/hierarchy1"/>
    <dgm:cxn modelId="{C4B549F9-08F2-419B-9E7D-9C2EC3088623}" type="presParOf" srcId="{C8105975-75CB-4229-A683-869231C811A3}" destId="{C681C1D2-4DA3-4CFF-9F4D-71E9E1FE9713}" srcOrd="1" destOrd="0" presId="urn:microsoft.com/office/officeart/2005/8/layout/hierarchy1"/>
    <dgm:cxn modelId="{482995E6-A286-4961-AD4A-4DCC0264D910}" type="presParOf" srcId="{E115B4E4-7C6B-49EA-86E2-C6F77336108A}" destId="{F92F9E3E-46D0-48B2-9C78-35C566D0E364}" srcOrd="1" destOrd="0" presId="urn:microsoft.com/office/officeart/2005/8/layout/hierarchy1"/>
    <dgm:cxn modelId="{86983585-5EEC-44C2-B199-522244D6D0B6}" type="presParOf" srcId="{F92F9E3E-46D0-48B2-9C78-35C566D0E364}" destId="{DB484A45-0866-4A3F-8D5F-71880505DBD7}" srcOrd="0" destOrd="0" presId="urn:microsoft.com/office/officeart/2005/8/layout/hierarchy1"/>
    <dgm:cxn modelId="{24768398-E8C1-4674-AD8B-B1EE86195298}" type="presParOf" srcId="{DB484A45-0866-4A3F-8D5F-71880505DBD7}" destId="{134A4E81-73F0-4DD3-8FC6-A06819FC6FB7}" srcOrd="0" destOrd="0" presId="urn:microsoft.com/office/officeart/2005/8/layout/hierarchy1"/>
    <dgm:cxn modelId="{F7DC2F43-9BE9-4C70-A757-0BB67E59A0C3}" type="presParOf" srcId="{DB484A45-0866-4A3F-8D5F-71880505DBD7}" destId="{75B5818B-B70C-46B1-832A-8CDB95FA3BA9}" srcOrd="1" destOrd="0" presId="urn:microsoft.com/office/officeart/2005/8/layout/hierarchy1"/>
    <dgm:cxn modelId="{CA414630-7D47-410E-AA5F-DEB11570426C}" type="presParOf" srcId="{F92F9E3E-46D0-48B2-9C78-35C566D0E364}" destId="{98C322CE-6816-494A-B4F4-CCA943F06345}"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51107C4-C5CC-408C-B519-536E47BA91B9}">
      <dsp:nvSpPr>
        <dsp:cNvPr id="0" name=""/>
        <dsp:cNvSpPr/>
      </dsp:nvSpPr>
      <dsp:spPr>
        <a:xfrm rot="21300000">
          <a:off x="19221" y="2395904"/>
          <a:ext cx="6225197" cy="712879"/>
        </a:xfrm>
        <a:prstGeom prst="mathMinus">
          <a:avLst/>
        </a:prstGeom>
        <a:solidFill>
          <a:schemeClr val="accent5">
            <a:tint val="4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EBE3B61-CFA5-42A5-A84A-CCA63D41DE64}">
      <dsp:nvSpPr>
        <dsp:cNvPr id="0" name=""/>
        <dsp:cNvSpPr/>
      </dsp:nvSpPr>
      <dsp:spPr>
        <a:xfrm>
          <a:off x="751636" y="275234"/>
          <a:ext cx="1879092" cy="2201875"/>
        </a:xfrm>
        <a:prstGeom prst="downArrow">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23F33C3-1A7D-4AB3-9361-262BCCA5AF27}">
      <dsp:nvSpPr>
        <dsp:cNvPr id="0" name=""/>
        <dsp:cNvSpPr/>
      </dsp:nvSpPr>
      <dsp:spPr>
        <a:xfrm>
          <a:off x="3319729" y="0"/>
          <a:ext cx="2004364" cy="231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latin typeface="Gill Sans MT" pitchFamily="34" charset="0"/>
            </a:rPr>
            <a:t>Supply</a:t>
          </a:r>
        </a:p>
      </dsp:txBody>
      <dsp:txXfrm>
        <a:off x="3319729" y="0"/>
        <a:ext cx="2004364" cy="2311968"/>
      </dsp:txXfrm>
    </dsp:sp>
    <dsp:sp modelId="{B0E81831-8AB9-4405-81F1-967069CA45DA}">
      <dsp:nvSpPr>
        <dsp:cNvPr id="0" name=""/>
        <dsp:cNvSpPr/>
      </dsp:nvSpPr>
      <dsp:spPr>
        <a:xfrm>
          <a:off x="3632911" y="3027578"/>
          <a:ext cx="1879092" cy="2201875"/>
        </a:xfrm>
        <a:prstGeom prst="upArrow">
          <a:avLst/>
        </a:prstGeom>
        <a:solidFill>
          <a:schemeClr val="accent5">
            <a:hueOff val="-125685"/>
            <a:satOff val="-61084"/>
            <a:lumOff val="-4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D62AA0A-C80C-4464-8ABD-A4148AE48E9E}">
      <dsp:nvSpPr>
        <dsp:cNvPr id="0" name=""/>
        <dsp:cNvSpPr/>
      </dsp:nvSpPr>
      <dsp:spPr>
        <a:xfrm>
          <a:off x="939546" y="3192719"/>
          <a:ext cx="2004364" cy="23119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808" tIns="241808" rIns="241808" bIns="241808" numCol="1" spcCol="1270" anchor="ctr" anchorCtr="0">
          <a:noAutofit/>
        </a:bodyPr>
        <a:lstStyle/>
        <a:p>
          <a:pPr marL="0" lvl="0" indent="0" algn="ctr" defTabSz="1511300">
            <a:lnSpc>
              <a:spcPct val="90000"/>
            </a:lnSpc>
            <a:spcBef>
              <a:spcPct val="0"/>
            </a:spcBef>
            <a:spcAft>
              <a:spcPct val="35000"/>
            </a:spcAft>
            <a:buNone/>
          </a:pPr>
          <a:r>
            <a:rPr lang="en-US" sz="3400" kern="1200">
              <a:latin typeface="Gill Sans MT" pitchFamily="34" charset="0"/>
            </a:rPr>
            <a:t>Demand</a:t>
          </a:r>
        </a:p>
      </dsp:txBody>
      <dsp:txXfrm>
        <a:off x="939546" y="3192719"/>
        <a:ext cx="2004364" cy="23119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C0F77B-81DD-4C9C-9DCA-4BC503F059AF}">
      <dsp:nvSpPr>
        <dsp:cNvPr id="0" name=""/>
        <dsp:cNvSpPr/>
      </dsp:nvSpPr>
      <dsp:spPr>
        <a:xfrm>
          <a:off x="682624" y="0"/>
          <a:ext cx="5535613" cy="5535613"/>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3142B0-F575-419C-AEB9-28A38E809E48}">
      <dsp:nvSpPr>
        <dsp:cNvPr id="0" name=""/>
        <dsp:cNvSpPr/>
      </dsp:nvSpPr>
      <dsp:spPr>
        <a:xfrm>
          <a:off x="1208507" y="525883"/>
          <a:ext cx="2158889" cy="215888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Single Property Appraisal skills are still necessary in the Mass Appraisal environment.</a:t>
          </a:r>
        </a:p>
      </dsp:txBody>
      <dsp:txXfrm>
        <a:off x="1313895" y="631271"/>
        <a:ext cx="1948113" cy="1948113"/>
      </dsp:txXfrm>
    </dsp:sp>
    <dsp:sp modelId="{C6EBDD64-0BDC-43B2-86D4-75502D39FAAE}">
      <dsp:nvSpPr>
        <dsp:cNvPr id="0" name=""/>
        <dsp:cNvSpPr/>
      </dsp:nvSpPr>
      <dsp:spPr>
        <a:xfrm>
          <a:off x="3533465" y="525883"/>
          <a:ext cx="2158889" cy="215888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Mass Appraisal models are an expansion of single property fundamentals</a:t>
          </a:r>
        </a:p>
      </dsp:txBody>
      <dsp:txXfrm>
        <a:off x="3638853" y="631271"/>
        <a:ext cx="1948113" cy="1948113"/>
      </dsp:txXfrm>
    </dsp:sp>
    <dsp:sp modelId="{47E165E1-26B3-41AE-9313-199F9A41EE7B}">
      <dsp:nvSpPr>
        <dsp:cNvPr id="0" name=""/>
        <dsp:cNvSpPr/>
      </dsp:nvSpPr>
      <dsp:spPr>
        <a:xfrm>
          <a:off x="1208507" y="2850840"/>
          <a:ext cx="2158889" cy="215888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Necessary for special purpose and unique properties </a:t>
          </a:r>
        </a:p>
      </dsp:txBody>
      <dsp:txXfrm>
        <a:off x="1313895" y="2956228"/>
        <a:ext cx="1948113" cy="1948113"/>
      </dsp:txXfrm>
    </dsp:sp>
    <dsp:sp modelId="{760E0AF8-19BA-40BD-A4C6-718C6E341BBA}">
      <dsp:nvSpPr>
        <dsp:cNvPr id="0" name=""/>
        <dsp:cNvSpPr/>
      </dsp:nvSpPr>
      <dsp:spPr>
        <a:xfrm>
          <a:off x="3533465" y="2850840"/>
          <a:ext cx="2158889" cy="215888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marL="0" lvl="0" indent="0" algn="ctr" defTabSz="933450">
            <a:lnSpc>
              <a:spcPct val="90000"/>
            </a:lnSpc>
            <a:spcBef>
              <a:spcPct val="0"/>
            </a:spcBef>
            <a:spcAft>
              <a:spcPct val="35000"/>
            </a:spcAft>
            <a:buNone/>
          </a:pPr>
          <a:r>
            <a:rPr lang="en-US" sz="2100" kern="1200"/>
            <a:t>Used to defend values for appeal purposes</a:t>
          </a:r>
        </a:p>
      </dsp:txBody>
      <dsp:txXfrm>
        <a:off x="3638853" y="2956228"/>
        <a:ext cx="1948113" cy="19481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0F3D26-E306-45A1-9D4C-3E79BCCFD50D}">
      <dsp:nvSpPr>
        <dsp:cNvPr id="0" name=""/>
        <dsp:cNvSpPr/>
      </dsp:nvSpPr>
      <dsp:spPr>
        <a:xfrm>
          <a:off x="679050" y="250349"/>
          <a:ext cx="1887187" cy="1887187"/>
        </a:xfrm>
        <a:prstGeom prst="round2DiagRect">
          <a:avLst>
            <a:gd name="adj1" fmla="val 29727"/>
            <a:gd name="adj2" fmla="val 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F54615-BAE2-4619-B880-25422684E2FB}">
      <dsp:nvSpPr>
        <dsp:cNvPr id="0" name=""/>
        <dsp:cNvSpPr/>
      </dsp:nvSpPr>
      <dsp:spPr>
        <a:xfrm>
          <a:off x="1081237" y="652537"/>
          <a:ext cx="1082812" cy="1082812"/>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517834-7504-4681-8D40-5719EF9476D3}">
      <dsp:nvSpPr>
        <dsp:cNvPr id="0" name=""/>
        <dsp:cNvSpPr/>
      </dsp:nvSpPr>
      <dsp:spPr>
        <a:xfrm>
          <a:off x="75768" y="2725350"/>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a:t>Improvement Value + Land Value = Total Value</a:t>
          </a:r>
        </a:p>
      </dsp:txBody>
      <dsp:txXfrm>
        <a:off x="75768" y="2725350"/>
        <a:ext cx="3093750" cy="720000"/>
      </dsp:txXfrm>
    </dsp:sp>
    <dsp:sp modelId="{56653104-27B6-4C2B-92BE-989490D96CD3}">
      <dsp:nvSpPr>
        <dsp:cNvPr id="0" name=""/>
        <dsp:cNvSpPr/>
      </dsp:nvSpPr>
      <dsp:spPr>
        <a:xfrm>
          <a:off x="4314206" y="250349"/>
          <a:ext cx="1887187" cy="1887187"/>
        </a:xfrm>
        <a:prstGeom prst="round2DiagRect">
          <a:avLst>
            <a:gd name="adj1" fmla="val 29727"/>
            <a:gd name="adj2" fmla="val 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7271262-85B0-4937-9B95-08BA18149B46}">
      <dsp:nvSpPr>
        <dsp:cNvPr id="0" name=""/>
        <dsp:cNvSpPr/>
      </dsp:nvSpPr>
      <dsp:spPr>
        <a:xfrm>
          <a:off x="4716393" y="652537"/>
          <a:ext cx="1082812" cy="1082812"/>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B48A319-9363-4F23-B7E9-490C67E99436}">
      <dsp:nvSpPr>
        <dsp:cNvPr id="0" name=""/>
        <dsp:cNvSpPr/>
      </dsp:nvSpPr>
      <dsp:spPr>
        <a:xfrm>
          <a:off x="3710925" y="2725350"/>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kern="1200"/>
            <a:t>$168,000 Improvement + $43,750 Land =</a:t>
          </a:r>
        </a:p>
      </dsp:txBody>
      <dsp:txXfrm>
        <a:off x="3710925" y="2725350"/>
        <a:ext cx="3093750" cy="720000"/>
      </dsp:txXfrm>
    </dsp:sp>
    <dsp:sp modelId="{8750169F-DABA-43F4-A6E4-1B10B609EB9E}">
      <dsp:nvSpPr>
        <dsp:cNvPr id="0" name=""/>
        <dsp:cNvSpPr/>
      </dsp:nvSpPr>
      <dsp:spPr>
        <a:xfrm>
          <a:off x="7949362" y="250349"/>
          <a:ext cx="1887187" cy="1887187"/>
        </a:xfrm>
        <a:prstGeom prst="round2DiagRect">
          <a:avLst>
            <a:gd name="adj1" fmla="val 29727"/>
            <a:gd name="adj2" fmla="val 0"/>
          </a:avLst>
        </a:prstGeom>
        <a:solidFill>
          <a:schemeClr val="accent1">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1AEE6DA-211C-4632-8EF0-B63380A5DB0F}">
      <dsp:nvSpPr>
        <dsp:cNvPr id="0" name=""/>
        <dsp:cNvSpPr/>
      </dsp:nvSpPr>
      <dsp:spPr>
        <a:xfrm>
          <a:off x="8351550" y="652537"/>
          <a:ext cx="1082812" cy="108281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35E7959-DE8D-421D-AE33-94E9C0B2EC2E}">
      <dsp:nvSpPr>
        <dsp:cNvPr id="0" name=""/>
        <dsp:cNvSpPr/>
      </dsp:nvSpPr>
      <dsp:spPr>
        <a:xfrm>
          <a:off x="7346081" y="2725350"/>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100000"/>
            </a:lnSpc>
            <a:spcBef>
              <a:spcPct val="0"/>
            </a:spcBef>
            <a:spcAft>
              <a:spcPct val="35000"/>
            </a:spcAft>
            <a:buNone/>
            <a:defRPr cap="all"/>
          </a:pPr>
          <a:r>
            <a:rPr lang="en-US" sz="2100" b="1" kern="1200"/>
            <a:t>$211,750 Total Property Value</a:t>
          </a:r>
          <a:endParaRPr lang="en-US" sz="2100" kern="1200"/>
        </a:p>
      </dsp:txBody>
      <dsp:txXfrm>
        <a:off x="7346081" y="2725350"/>
        <a:ext cx="3093750" cy="7200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4376D8-4A03-4DE8-BC04-8256208BCE5E}">
      <dsp:nvSpPr>
        <dsp:cNvPr id="0" name=""/>
        <dsp:cNvSpPr/>
      </dsp:nvSpPr>
      <dsp:spPr>
        <a:xfrm>
          <a:off x="1283" y="179531"/>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4A8C38-959F-4F3A-BA91-1FE6B2ECD483}">
      <dsp:nvSpPr>
        <dsp:cNvPr id="0" name=""/>
        <dsp:cNvSpPr/>
      </dsp:nvSpPr>
      <dsp:spPr>
        <a:xfrm>
          <a:off x="501904" y="655121"/>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dirty="0"/>
            <a:t>Some counties will continue to provide the BOE with comparable sales in a grid format that are adjusted specifically for the property under appeal.</a:t>
          </a:r>
        </a:p>
      </dsp:txBody>
      <dsp:txXfrm>
        <a:off x="585701" y="738918"/>
        <a:ext cx="4337991" cy="2693452"/>
      </dsp:txXfrm>
    </dsp:sp>
    <dsp:sp modelId="{134A4E81-73F0-4DD3-8FC6-A06819FC6FB7}">
      <dsp:nvSpPr>
        <dsp:cNvPr id="0" name=""/>
        <dsp:cNvSpPr/>
      </dsp:nvSpPr>
      <dsp:spPr>
        <a:xfrm>
          <a:off x="5508110" y="179531"/>
          <a:ext cx="4505585" cy="286104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5B5818B-B70C-46B1-832A-8CDB95FA3BA9}">
      <dsp:nvSpPr>
        <dsp:cNvPr id="0" name=""/>
        <dsp:cNvSpPr/>
      </dsp:nvSpPr>
      <dsp:spPr>
        <a:xfrm>
          <a:off x="6008730" y="655121"/>
          <a:ext cx="4505585" cy="2861046"/>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0490" tIns="110490" rIns="110490" bIns="110490" numCol="1" spcCol="1270" anchor="ctr" anchorCtr="0">
          <a:noAutofit/>
        </a:bodyPr>
        <a:lstStyle/>
        <a:p>
          <a:pPr marL="0" lvl="0" indent="0" algn="ctr" defTabSz="1289050">
            <a:lnSpc>
              <a:spcPct val="90000"/>
            </a:lnSpc>
            <a:spcBef>
              <a:spcPct val="0"/>
            </a:spcBef>
            <a:spcAft>
              <a:spcPct val="35000"/>
            </a:spcAft>
            <a:buNone/>
          </a:pPr>
          <a:r>
            <a:rPr lang="en-US" sz="2900" kern="1200"/>
            <a:t>Many counties will provide the BOE with a mass appraisal report for the “valuation area” or “neighborhood” of the subject property.   </a:t>
          </a:r>
        </a:p>
      </dsp:txBody>
      <dsp:txXfrm>
        <a:off x="6092527" y="738918"/>
        <a:ext cx="4337991" cy="2693452"/>
      </dsp:txXfrm>
    </dsp:sp>
  </dsp:spTree>
</dsp:drawing>
</file>

<file path=ppt/diagrams/layout1.xml><?xml version="1.0" encoding="utf-8"?>
<dgm:layoutDef xmlns:dgm="http://schemas.openxmlformats.org/drawingml/2006/diagram" xmlns:a="http://schemas.openxmlformats.org/drawingml/2006/main" uniqueId="urn:microsoft.com/office/officeart/2005/8/layout/arrow3">
  <dgm:title val=""/>
  <dgm:desc val=""/>
  <dgm:catLst>
    <dgm:cat type="relationship" pri="5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none"/>
      <dgm:param type="vertAlign" val="none"/>
    </dgm:alg>
    <dgm:shape xmlns:r="http://schemas.openxmlformats.org/officeDocument/2006/relationships" r:blip="">
      <dgm:adjLst/>
    </dgm:shape>
    <dgm:presOf/>
    <dgm:choose name="Name0">
      <dgm:if name="Name1" func="var" arg="dir" op="equ" val="norm">
        <dgm:choose name="Name2">
          <dgm:if name="Name3"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l" for="ch" forName="downArrow" refType="w" fact="0.1"/>
              <dgm:constr type="t" for="ch" forName="downArrow" refType="h" fact="0.05"/>
              <dgm:constr type="lOff" for="ch" forName="downArrow" refType="w" fact="0.02"/>
              <dgm:constr type="w" for="ch" forName="downArrowText" refType="w" fact="0.32"/>
              <dgm:constr type="h" for="ch" forName="downArrowText" refType="h" fact="0.42"/>
              <dgm:constr type="t" for="ch" forName="downArrowText"/>
              <dgm:constr type="r" for="ch" forName="downArrowText" refType="w" fact="0.85"/>
              <dgm:constr type="w" for="ch" forName="upArrow" refType="w" fact="0.3"/>
              <dgm:constr type="h" for="ch" forName="upArrow" refType="h" fact="0.4"/>
              <dgm:constr type="b" for="ch" forName="upArrow" refType="h" fact="0.95"/>
              <dgm:constr type="r" for="ch" forName="upArrow" refType="w" fact="0.9"/>
              <dgm:constr type="rOff" for="ch" forName="upArrow" refType="w" fact="-0.02"/>
              <dgm:constr type="w" for="ch" forName="upArrowText" refType="w" fact="0.32"/>
              <dgm:constr type="h" for="ch" forName="upArrowText" refType="h" fact="0.42"/>
              <dgm:constr type="b" for="ch" forName="upArrowText" refType="h"/>
              <dgm:constr type="l" for="ch" forName="upArrowText" refType="w" fact="0.15"/>
              <dgm:constr type="primFontSz" for="ch" ptType="node" op="equ" val="65"/>
            </dgm:constrLst>
          </dgm:if>
          <dgm:else name="Name4">
            <dgm:constrLst>
              <dgm:constr type="w" for="ch" forName="downArrow" refType="w" fact="0.4"/>
              <dgm:constr type="h" for="ch" forName="downArrow" refType="h" fact="0.8"/>
              <dgm:constr type="l" for="ch" forName="downArrow" refType="w" fact="0.02"/>
              <dgm:constr type="t" for="ch" forName="downArrow" refType="h" fact="0.05"/>
              <dgm:constr type="lOff" for="ch" forName="downArrow" refType="w" fact="0.02"/>
              <dgm:constr type="w" for="ch" forName="downArrowText" refType="w" fact="0.5"/>
              <dgm:constr type="h" for="ch" forName="downArrowText" refType="h"/>
              <dgm:constr type="t" for="ch" forName="downArrowText"/>
              <dgm:constr type="r" for="ch" forName="downArrowText" refType="w"/>
              <dgm:constr type="primFontSz" for="ch" ptType="node" op="equ" val="65"/>
            </dgm:constrLst>
          </dgm:else>
        </dgm:choose>
      </dgm:if>
      <dgm:else name="Name5">
        <dgm:choose name="Name6">
          <dgm:if name="Name7" axis="ch" ptType="node" func="cnt" op="gte" val="2">
            <dgm:constrLst>
              <dgm:constr type="w" for="ch" forName="divider" refType="w"/>
              <dgm:constr type="h" for="ch" forName="divider" refType="w" fact="0.2"/>
              <dgm:constr type="h" for="ch" forName="divider" refType="h" op="gte" fact="0.2"/>
              <dgm:constr type="h" for="ch" forName="divider" refType="h" op="lte" fact="0.4"/>
              <dgm:constr type="ctrX" for="ch" forName="divider" refType="w" fact="0.5"/>
              <dgm:constr type="ctrY" for="ch" forName="divider" refType="h" fact="0.5"/>
              <dgm:constr type="w" for="ch" forName="downArrow" refType="w" fact="0.3"/>
              <dgm:constr type="h" for="ch" forName="downArrow" refType="h" fact="0.4"/>
              <dgm:constr type="r" for="ch" forName="downArrow" refType="w" fact="0.9"/>
              <dgm:constr type="t" for="ch" forName="downArrow" refType="h" fact="0.05"/>
              <dgm:constr type="rOff" for="ch" forName="downArrow" refType="w" fact="-0.02"/>
              <dgm:constr type="w" for="ch" forName="downArrowText" refType="w" fact="0.32"/>
              <dgm:constr type="h" for="ch" forName="downArrowText" refType="h" fact="0.42"/>
              <dgm:constr type="t" for="ch" forName="downArrowText"/>
              <dgm:constr type="l" for="ch" forName="downArrowText" refType="w" fact="0.15"/>
              <dgm:constr type="w" for="ch" forName="upArrow" refType="w" fact="0.3"/>
              <dgm:constr type="h" for="ch" forName="upArrow" refType="h" fact="0.4"/>
              <dgm:constr type="b" for="ch" forName="upArrow" refType="h" fact="0.95"/>
              <dgm:constr type="l" for="ch" forName="upArrow" refType="w" fact="0.1"/>
              <dgm:constr type="lOff" for="ch" forName="upArrow" refType="w" fact="0.02"/>
              <dgm:constr type="w" for="ch" forName="upArrowText" refType="w" fact="0.32"/>
              <dgm:constr type="h" for="ch" forName="upArrowText" refType="h" fact="0.42"/>
              <dgm:constr type="b" for="ch" forName="upArrowText" refType="h"/>
              <dgm:constr type="r" for="ch" forName="upArrowText" refType="w" fact="0.85"/>
              <dgm:constr type="primFontSz" for="ch" ptType="node" op="equ" val="65"/>
            </dgm:constrLst>
          </dgm:if>
          <dgm:else name="Name8">
            <dgm:constrLst>
              <dgm:constr type="w" for="ch" forName="downArrow" refType="w" fact="0.4"/>
              <dgm:constr type="h" for="ch" forName="downArrow" refType="h" fact="0.8"/>
              <dgm:constr type="r" for="ch" forName="downArrow" refType="w" fact="0.98"/>
              <dgm:constr type="t" for="ch" forName="downArrow" refType="h" fact="0.05"/>
              <dgm:constr type="rOff" for="ch" forName="downArrow" refType="w" fact="-0.02"/>
              <dgm:constr type="w" for="ch" forName="downArrowText" refType="w" fact="0.5"/>
              <dgm:constr type="h" for="ch" forName="downArrowText" refType="h"/>
              <dgm:constr type="t" for="ch" forName="downArrowText"/>
              <dgm:constr type="l" for="ch" forName="downArrowText"/>
              <dgm:constr type="primFontSz" for="ch" ptType="node" op="equ" val="65"/>
            </dgm:constrLst>
          </dgm:else>
        </dgm:choose>
      </dgm:else>
    </dgm:choose>
    <dgm:ruleLst/>
    <dgm:choose name="Name9">
      <dgm:if name="Name10" axis="ch" ptType="node" func="cnt" op="gte" val="2">
        <dgm:layoutNode name="divider" styleLbl="fgShp">
          <dgm:alg type="sp"/>
          <dgm:choose name="Name11">
            <dgm:if name="Name12" func="var" arg="dir" op="equ" val="norm">
              <dgm:shape xmlns:r="http://schemas.openxmlformats.org/officeDocument/2006/relationships" rot="-5" type="mathMinus" r:blip="">
                <dgm:adjLst/>
              </dgm:shape>
            </dgm:if>
            <dgm:else name="Name13">
              <dgm:shape xmlns:r="http://schemas.openxmlformats.org/officeDocument/2006/relationships" rot="5" type="mathMinus" r:blip="">
                <dgm:adjLst/>
              </dgm:shape>
            </dgm:else>
          </dgm:choose>
          <dgm:presOf/>
          <dgm:constrLst/>
          <dgm:ruleLst/>
        </dgm:layoutNode>
      </dgm:if>
      <dgm:else name="Name14"/>
    </dgm:choose>
    <dgm:forEach name="Name15" axis="ch" ptType="node" cnt="1">
      <dgm:layoutNode name="downArrow" styleLbl="node1">
        <dgm:alg type="sp"/>
        <dgm:shape xmlns:r="http://schemas.openxmlformats.org/officeDocument/2006/relationships" type="downArrow" r:blip="">
          <dgm:adjLst/>
        </dgm:shape>
        <dgm:presOf/>
        <dgm:constrLst/>
        <dgm:ruleLst/>
      </dgm:layoutNode>
      <dgm:layoutNode name="down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forEach name="Name16" axis="ch" ptType="node" st="2" cnt="1">
      <dgm:layoutNode name="upArrow" styleLbl="node1">
        <dgm:alg type="sp"/>
        <dgm:shape xmlns:r="http://schemas.openxmlformats.org/officeDocument/2006/relationships" type="upArrow" r:blip="">
          <dgm:adjLst/>
        </dgm:shape>
        <dgm:presOf/>
        <dgm:constrLst/>
        <dgm:ruleLst/>
      </dgm:layoutNode>
      <dgm:layoutNode name="upArrowText" styleLbl="revTx">
        <dgm:varLst>
          <dgm:bulletEnabled val="1"/>
        </dgm:varLst>
        <dgm:alg type="tx">
          <dgm:param type="txAnchorVertCh" val="mid"/>
        </dgm:alg>
        <dgm:shape xmlns:r="http://schemas.openxmlformats.org/officeDocument/2006/relationships" type="rect" r:blip="">
          <dgm:adjLst/>
        </dgm:shape>
        <dgm:presOf axis="desOrSelf" ptType="node"/>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D1B868-2298-4254-AF61-A74BFB55FDCB}" type="datetimeFigureOut">
              <a:rPr lang="en-US" smtClean="0"/>
              <a:t>05/29/2025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EA6690-A639-4F6C-AC98-FBD038A5D047}" type="slidenum">
              <a:rPr lang="en-US" smtClean="0"/>
              <a:t>‹#›</a:t>
            </a:fld>
            <a:endParaRPr lang="en-US"/>
          </a:p>
        </p:txBody>
      </p:sp>
    </p:spTree>
    <p:extLst>
      <p:ext uri="{BB962C8B-B14F-4D97-AF65-F5344CB8AC3E}">
        <p14:creationId xmlns:p14="http://schemas.microsoft.com/office/powerpoint/2010/main" val="2602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ptos" panose="020B0004020202020204" pitchFamily="34" charset="0"/>
            </a:endParaRPr>
          </a:p>
        </p:txBody>
      </p:sp>
    </p:spTree>
    <p:extLst>
      <p:ext uri="{BB962C8B-B14F-4D97-AF65-F5344CB8AC3E}">
        <p14:creationId xmlns:p14="http://schemas.microsoft.com/office/powerpoint/2010/main" val="24606622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85863"/>
            <a:ext cx="5575300" cy="3136900"/>
          </a:xfrm>
        </p:spPr>
      </p:sp>
      <p:sp>
        <p:nvSpPr>
          <p:cNvPr id="3" name="Notes Placeholder 2"/>
          <p:cNvSpPr>
            <a:spLocks noGrp="1"/>
          </p:cNvSpPr>
          <p:nvPr>
            <p:ph type="body" idx="1"/>
          </p:nvPr>
        </p:nvSpPr>
        <p:spPr/>
        <p:txBody>
          <a:bodyPr/>
          <a:lstStyle/>
          <a:p>
            <a:endParaRPr lang="en-US" sz="1100" dirty="0">
              <a:latin typeface="Aptos" panose="020B0004020202020204" pitchFamily="34" charset="0"/>
            </a:endParaRPr>
          </a:p>
          <a:p>
            <a:r>
              <a:rPr lang="en-US" sz="1100" dirty="0">
                <a:latin typeface="Aptos" panose="020B0004020202020204" pitchFamily="34" charset="0"/>
              </a:rPr>
              <a:t>REVALUATION AREA = ENTIRE COUNTY EVERY YEAR</a:t>
            </a:r>
          </a:p>
          <a:p>
            <a:endParaRPr lang="en-US" sz="1100" b="1"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011376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Example: Snohomish County</a:t>
            </a: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652846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sz="1100" dirty="0">
              <a:latin typeface="Aptos" panose="020B0004020202020204" pitchFamily="34" charset="0"/>
            </a:endParaRPr>
          </a:p>
        </p:txBody>
      </p:sp>
    </p:spTree>
    <p:extLst>
      <p:ext uri="{BB962C8B-B14F-4D97-AF65-F5344CB8AC3E}">
        <p14:creationId xmlns:p14="http://schemas.microsoft.com/office/powerpoint/2010/main" val="692790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CC2E66-164C-373A-3CCB-DB7FCB709B6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867EE8C-C1B5-3425-B058-68C7F7F7F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BF0626-56FF-7558-6E21-56DAB1824F55}"/>
              </a:ext>
            </a:extLst>
          </p:cNvPr>
          <p:cNvSpPr>
            <a:spLocks noGrp="1"/>
          </p:cNvSpPr>
          <p:nvPr>
            <p:ph type="body" idx="1"/>
          </p:nvPr>
        </p:nvSpPr>
        <p:spPr/>
        <p:txBody>
          <a:bodyPr>
            <a:normAutofit/>
          </a:bodyPr>
          <a:lstStyle/>
          <a:p>
            <a:endParaRPr lang="en-US" sz="1100" dirty="0">
              <a:latin typeface="Aptos" panose="020B0004020202020204" pitchFamily="34" charset="0"/>
            </a:endParaRPr>
          </a:p>
        </p:txBody>
      </p:sp>
    </p:spTree>
    <p:extLst>
      <p:ext uri="{BB962C8B-B14F-4D97-AF65-F5344CB8AC3E}">
        <p14:creationId xmlns:p14="http://schemas.microsoft.com/office/powerpoint/2010/main" val="41958622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8E7892-0AB8-F602-DFEE-51682E132E9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9187A-248D-8D04-6BDC-64E5A839770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27785E-C0A6-12AD-6E8D-7A06757A1610}"/>
              </a:ext>
            </a:extLst>
          </p:cNvPr>
          <p:cNvSpPr>
            <a:spLocks noGrp="1"/>
          </p:cNvSpPr>
          <p:nvPr>
            <p:ph type="body" idx="1"/>
          </p:nvPr>
        </p:nvSpPr>
        <p:spPr/>
        <p:txBody>
          <a:bodyPr>
            <a:normAutofit/>
          </a:bodyPr>
          <a:lstStyle/>
          <a:p>
            <a:endParaRPr lang="en-US" sz="1100" dirty="0">
              <a:latin typeface="Aptos" panose="020B0004020202020204" pitchFamily="34" charset="0"/>
            </a:endParaRPr>
          </a:p>
        </p:txBody>
      </p:sp>
    </p:spTree>
    <p:extLst>
      <p:ext uri="{BB962C8B-B14F-4D97-AF65-F5344CB8AC3E}">
        <p14:creationId xmlns:p14="http://schemas.microsoft.com/office/powerpoint/2010/main" val="2329151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C13A8-8829-0144-D286-B7472F8C1C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C2437-AD8D-8788-4C41-3B5C2A8397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C50270D-127D-DD5E-A12D-D6ABA5E8C34D}"/>
              </a:ext>
            </a:extLst>
          </p:cNvPr>
          <p:cNvSpPr>
            <a:spLocks noGrp="1"/>
          </p:cNvSpPr>
          <p:nvPr>
            <p:ph type="body" idx="1"/>
          </p:nvPr>
        </p:nvSpPr>
        <p:spPr/>
        <p:txBody>
          <a:bodyPr/>
          <a:lstStyle/>
          <a:p>
            <a:r>
              <a:rPr lang="en-US" sz="1100" dirty="0">
                <a:latin typeface="Aptos" panose="020B0004020202020204" pitchFamily="34" charset="0"/>
              </a:rPr>
              <a:t>One thing to remember:  Assessors are not predicting future value.  They are valuing property based on the January 1</a:t>
            </a:r>
            <a:r>
              <a:rPr lang="en-US" sz="1100" baseline="30000" dirty="0">
                <a:latin typeface="Aptos" panose="020B0004020202020204" pitchFamily="34" charset="0"/>
              </a:rPr>
              <a:t>st</a:t>
            </a:r>
            <a:r>
              <a:rPr lang="en-US" sz="1100" dirty="0">
                <a:latin typeface="Aptos" panose="020B0004020202020204" pitchFamily="34" charset="0"/>
              </a:rPr>
              <a:t> lien date. </a:t>
            </a:r>
          </a:p>
          <a:p>
            <a:r>
              <a:rPr lang="en-US" sz="1100" dirty="0">
                <a:latin typeface="Aptos" panose="020B0004020202020204" pitchFamily="34" charset="0"/>
              </a:rPr>
              <a:t>Fee appraisals are valuing the property as of the date of the appraisal</a:t>
            </a: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E5B915DF-D125-D558-4AA7-A679068DC6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4107860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Mass appraisal is an estimate of value for many properties using standard procedures and statistical testing. </a:t>
            </a:r>
            <a:endParaRPr lang="en-US" sz="1100" b="1" u="sng"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14137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F1AFD4-0F40-0AB7-6BB7-625AAAA028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E1C45F-243B-5B3C-75C4-C0E0D5FC23C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A05FD3A-3D20-2319-5548-AD30D0659E2E}"/>
              </a:ext>
            </a:extLst>
          </p:cNvPr>
          <p:cNvSpPr>
            <a:spLocks noGrp="1"/>
          </p:cNvSpPr>
          <p:nvPr>
            <p:ph type="body" idx="1"/>
          </p:nvPr>
        </p:nvSpPr>
        <p:spPr>
          <a:xfrm>
            <a:off x="701040" y="4734546"/>
            <a:ext cx="5608320" cy="3660458"/>
          </a:xfrm>
        </p:spPr>
        <p:txBody>
          <a:bodyPr/>
          <a:lstStyle/>
          <a:p>
            <a:r>
              <a:rPr lang="en-US" sz="1100" dirty="0">
                <a:latin typeface="Aptos" panose="020B0004020202020204" pitchFamily="34" charset="0"/>
              </a:rPr>
              <a:t>Both fee appraisal and single property appraisal are trying to determine market value. </a:t>
            </a:r>
          </a:p>
          <a:p>
            <a:r>
              <a:rPr lang="en-US" sz="1100" b="1" dirty="0">
                <a:latin typeface="Aptos" panose="020B0004020202020204" pitchFamily="34" charset="0"/>
              </a:rPr>
              <a:t> </a:t>
            </a:r>
            <a:r>
              <a:rPr lang="en-US" sz="1100" dirty="0">
                <a:latin typeface="Aptos" panose="020B0004020202020204" pitchFamily="34" charset="0"/>
              </a:rPr>
              <a:t>When doing mass appraisal, the requirements are the same as doing an individual appraisal. </a:t>
            </a:r>
          </a:p>
          <a:p>
            <a:pPr marL="174708" indent="-174708">
              <a:buFont typeface="Arial" panose="020B0604020202020204" pitchFamily="34" charset="0"/>
              <a:buChar char="•"/>
            </a:pPr>
            <a:r>
              <a:rPr lang="en-US" sz="1100" dirty="0">
                <a:latin typeface="Aptos" panose="020B0004020202020204" pitchFamily="34" charset="0"/>
              </a:rPr>
              <a:t>USPAP and IAAO</a:t>
            </a:r>
          </a:p>
          <a:p>
            <a:r>
              <a:rPr lang="en-US" sz="1100" dirty="0">
                <a:latin typeface="Aptos" panose="020B0004020202020204" pitchFamily="34" charset="0"/>
              </a:rPr>
              <a:t>Appraisal objectives when performing mass appraisal:</a:t>
            </a:r>
          </a:p>
          <a:p>
            <a:pPr marL="174708" indent="-174708">
              <a:buFont typeface="Arial" panose="020B0604020202020204" pitchFamily="34" charset="0"/>
              <a:buChar char="•"/>
            </a:pPr>
            <a:r>
              <a:rPr lang="en-US" sz="1100" dirty="0">
                <a:latin typeface="Aptos" panose="020B0004020202020204" pitchFamily="34" charset="0"/>
              </a:rPr>
              <a:t>Uniformity in taxation</a:t>
            </a:r>
          </a:p>
          <a:p>
            <a:pPr marL="174708" indent="-174708">
              <a:buFont typeface="Arial" panose="020B0604020202020204" pitchFamily="34" charset="0"/>
              <a:buChar char="•"/>
            </a:pPr>
            <a:r>
              <a:rPr lang="en-US" sz="1100" dirty="0">
                <a:latin typeface="Aptos" panose="020B0004020202020204" pitchFamily="34" charset="0"/>
              </a:rPr>
              <a:t>100% market value</a:t>
            </a:r>
          </a:p>
          <a:p>
            <a:pPr marL="174708" indent="-174708">
              <a:buFont typeface="Arial" panose="020B0604020202020204" pitchFamily="34" charset="0"/>
              <a:buChar char="•"/>
            </a:pPr>
            <a:r>
              <a:rPr lang="en-US" sz="1100" dirty="0">
                <a:latin typeface="Aptos" panose="020B0004020202020204" pitchFamily="34" charset="0"/>
              </a:rPr>
              <a:t>Revaluation on a continuous systematic schedule</a:t>
            </a:r>
          </a:p>
          <a:p>
            <a:pPr marL="174708" indent="-174708">
              <a:buFont typeface="Arial" panose="020B0604020202020204" pitchFamily="34" charset="0"/>
              <a:buChar char="•"/>
            </a:pPr>
            <a:r>
              <a:rPr lang="en-US" sz="1100" dirty="0">
                <a:latin typeface="Aptos" panose="020B0004020202020204" pitchFamily="34" charset="0"/>
              </a:rPr>
              <a:t>And mass appraisal provides a means to efficiently use limited resources</a:t>
            </a:r>
          </a:p>
          <a:p>
            <a:pPr marL="349415" indent="-349415">
              <a:buFont typeface="Wingdings" panose="05000000000000000000" pitchFamily="2" charset="2"/>
              <a:buChar char="Ø"/>
            </a:pPr>
            <a:endParaRPr lang="en-US" sz="1100" dirty="0">
              <a:latin typeface="Aptos" panose="020B0004020202020204" pitchFamily="34" charset="0"/>
            </a:endParaRPr>
          </a:p>
          <a:p>
            <a:pPr defTabSz="898136">
              <a:defRPr/>
            </a:pPr>
            <a:endParaRPr lang="en-US" sz="1100" b="1" dirty="0">
              <a:latin typeface="Aptos" panose="020B0004020202020204" pitchFamily="34" charset="0"/>
            </a:endParaRPr>
          </a:p>
          <a:p>
            <a:pPr defTabSz="898136">
              <a:defRPr/>
            </a:pPr>
            <a:endParaRPr lang="en-US" sz="1100" b="1" dirty="0">
              <a:latin typeface="Aptos" panose="020B0004020202020204" pitchFamily="34" charset="0"/>
            </a:endParaRPr>
          </a:p>
          <a:p>
            <a:pPr defTabSz="898136">
              <a:defRPr/>
            </a:pPr>
            <a:endParaRPr lang="en-US" sz="1100" dirty="0">
              <a:latin typeface="Aptos" panose="020B0004020202020204" pitchFamily="34" charset="0"/>
            </a:endParaRPr>
          </a:p>
          <a:p>
            <a:pPr defTabSz="898136">
              <a:defRPr/>
            </a:pPr>
            <a:endParaRPr lang="en-US" sz="1100" dirty="0">
              <a:latin typeface="Aptos" panose="020B0004020202020204" pitchFamily="34" charset="0"/>
            </a:endParaRPr>
          </a:p>
          <a:p>
            <a:endParaRPr lang="en-US" sz="1100"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2315CF78-82DB-3436-5368-F57125131FE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786032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3DB6A4-C39E-FC15-2DC4-F4D08967C76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D06BCF-3319-ECF3-F34E-C97D435E67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7A1422C-D200-9AB7-2FB6-FD685310DE6B}"/>
              </a:ext>
            </a:extLst>
          </p:cNvPr>
          <p:cNvSpPr>
            <a:spLocks noGrp="1"/>
          </p:cNvSpPr>
          <p:nvPr>
            <p:ph type="body" idx="1"/>
          </p:nvPr>
        </p:nvSpPr>
        <p:spPr/>
        <p:txBody>
          <a:bodyPr/>
          <a:lstStyle/>
          <a:p>
            <a:r>
              <a:rPr lang="en-US" sz="1100" dirty="0">
                <a:latin typeface="Aptos" panose="020B0004020202020204" pitchFamily="34" charset="0"/>
              </a:rPr>
              <a:t>It is extremely important to validate and verify all sales as soon as possible after the sale. It’s these sales that the assessor uses to set the values in their models and to adjust values from year to year.   </a:t>
            </a:r>
          </a:p>
          <a:p>
            <a:endParaRPr lang="en-US" sz="1100" dirty="0">
              <a:latin typeface="Aptos" panose="020B0004020202020204" pitchFamily="34" charset="0"/>
            </a:endParaRPr>
          </a:p>
          <a:p>
            <a:r>
              <a:rPr lang="en-US" sz="1100" dirty="0">
                <a:latin typeface="Aptos" panose="020B0004020202020204" pitchFamily="34" charset="0"/>
              </a:rPr>
              <a:t>Validation is determining whether a sale is an open market transaction</a:t>
            </a:r>
          </a:p>
          <a:p>
            <a:endParaRPr lang="en-US" sz="1100" dirty="0">
              <a:latin typeface="Aptos" panose="020B0004020202020204" pitchFamily="34" charset="0"/>
            </a:endParaRPr>
          </a:p>
          <a:p>
            <a:endParaRPr lang="en-US" sz="1100" b="1"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4E1C6CAC-F5B1-835B-5BDA-B140C7D1118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1174007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58381-220F-E22B-2278-DD70BA793F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7B8E02-CC6A-CA9A-60DD-128D7BAE9E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A854F2-5374-BD1D-21F2-9D2846291AEB}"/>
              </a:ext>
            </a:extLst>
          </p:cNvPr>
          <p:cNvSpPr>
            <a:spLocks noGrp="1"/>
          </p:cNvSpPr>
          <p:nvPr>
            <p:ph type="body" idx="1"/>
          </p:nvPr>
        </p:nvSpPr>
        <p:spPr/>
        <p:txBody>
          <a:bodyPr/>
          <a:lstStyle/>
          <a:p>
            <a:r>
              <a:rPr lang="en-US" sz="1100" dirty="0">
                <a:latin typeface="Aptos" panose="020B0004020202020204" pitchFamily="34" charset="0"/>
              </a:rPr>
              <a:t>Verifying a sale: confirming and updating the characteristics of a property when sold to ensure accurate data for the parcel. </a:t>
            </a:r>
          </a:p>
          <a:p>
            <a:endParaRPr lang="en-US" sz="1100" b="1" u="sng"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D76D9144-B92B-B876-FBD3-4CC7F46DC8D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8273006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950695" fontAlgn="base">
              <a:spcBef>
                <a:spcPct val="0"/>
              </a:spcBef>
              <a:spcAft>
                <a:spcPct val="0"/>
              </a:spcAft>
              <a:buClr>
                <a:schemeClr val="tx1"/>
              </a:buClr>
              <a:defRPr/>
            </a:pPr>
            <a:endParaRPr lang="en-US" altLang="en-US" sz="1050" kern="1200" dirty="0">
              <a:solidFill>
                <a:schemeClr val="tx1"/>
              </a:solidFill>
              <a:latin typeface="Aptos" panose="020B0004020202020204" pitchFamily="34" charset="0"/>
              <a:ea typeface="+mn-ea"/>
              <a:cs typeface="Times New Roman" panose="02020603050405020304" pitchFamily="18" charset="0"/>
            </a:endParaRPr>
          </a:p>
        </p:txBody>
      </p:sp>
    </p:spTree>
    <p:extLst>
      <p:ext uri="{BB962C8B-B14F-4D97-AF65-F5344CB8AC3E}">
        <p14:creationId xmlns:p14="http://schemas.microsoft.com/office/powerpoint/2010/main" val="41352630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Appraisers must consider all three approaches to value.</a:t>
            </a:r>
          </a:p>
          <a:p>
            <a:endParaRPr lang="en-US" sz="1100" dirty="0">
              <a:latin typeface="Aptos" panose="020B0004020202020204" pitchFamily="34" charset="0"/>
            </a:endParaRPr>
          </a:p>
          <a:p>
            <a:r>
              <a:rPr lang="en-US" sz="1100" dirty="0">
                <a:latin typeface="Aptos" panose="020B0004020202020204" pitchFamily="34" charset="0"/>
              </a:rPr>
              <a:t>But some approaches just make more sense for certain types of property.</a:t>
            </a: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5841369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F33EC-BA9F-304F-90D8-CAF0D429591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88F833-B290-DE7B-300F-02D307C69CD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D6A863-46A0-0D0E-8C1D-7EC0B1119FCB}"/>
              </a:ext>
            </a:extLst>
          </p:cNvPr>
          <p:cNvSpPr>
            <a:spLocks noGrp="1"/>
          </p:cNvSpPr>
          <p:nvPr>
            <p:ph type="body" idx="1"/>
          </p:nvPr>
        </p:nvSpPr>
        <p:spPr/>
        <p:txBody>
          <a:bodyPr/>
          <a:lstStyle/>
          <a:p>
            <a:pPr defTabSz="889751">
              <a:defRPr/>
            </a:pPr>
            <a:r>
              <a:rPr lang="en-US" sz="1100" dirty="0">
                <a:latin typeface="Aptos" panose="020B0004020202020204" pitchFamily="34" charset="0"/>
              </a:rPr>
              <a:t>Principle of Substitution assumes a buyer wouldn’t pay more for a property than it would cost to build an equivalent property. </a:t>
            </a: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00D636EA-7FCC-1F99-71EC-D4BE2E32D9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9404815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632B9C-8919-4AFA-3576-6B2A536955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08D1E4-CC3B-D9FB-04A4-4019CB2DDE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980FFD-00FC-7C9A-F692-A2EA7936DF85}"/>
              </a:ext>
            </a:extLst>
          </p:cNvPr>
          <p:cNvSpPr>
            <a:spLocks noGrp="1"/>
          </p:cNvSpPr>
          <p:nvPr>
            <p:ph type="body" idx="1"/>
          </p:nvPr>
        </p:nvSpPr>
        <p:spPr/>
        <p:txBody>
          <a:bodyPr/>
          <a:lstStyle/>
          <a:p>
            <a:pPr defTabSz="931774">
              <a:defRPr/>
            </a:pPr>
            <a:r>
              <a:rPr lang="en-US" sz="1100" dirty="0">
                <a:latin typeface="Aptos" panose="020B0004020202020204" pitchFamily="34" charset="0"/>
              </a:rPr>
              <a:t>So, Reproduction Cost and Replacement cost are the 2 common ways to determine the cost valuation.</a:t>
            </a:r>
          </a:p>
          <a:p>
            <a:pPr defTabSz="931774">
              <a:defRPr/>
            </a:pPr>
            <a:endParaRPr lang="en-US" sz="1100" dirty="0">
              <a:latin typeface="Aptos" panose="020B0004020202020204" pitchFamily="34" charset="0"/>
            </a:endParaRPr>
          </a:p>
          <a:p>
            <a:pPr defTabSz="931774">
              <a:defRPr/>
            </a:pPr>
            <a:endParaRPr lang="en-US" sz="1100"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8B862007-5BC2-3D71-E5E6-D5D4C723B1C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493868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18C14C-9B4F-D2B4-F5D7-7A2324DC770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F043A0-14E2-DA64-EFAC-BCA9441755F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E209478-005A-0BBA-94F0-2B22C14F959E}"/>
              </a:ext>
            </a:extLst>
          </p:cNvPr>
          <p:cNvSpPr>
            <a:spLocks noGrp="1"/>
          </p:cNvSpPr>
          <p:nvPr>
            <p:ph type="body" idx="1"/>
          </p:nvPr>
        </p:nvSpPr>
        <p:spPr>
          <a:xfrm>
            <a:off x="775855" y="4473892"/>
            <a:ext cx="5608320" cy="3660458"/>
          </a:xfrm>
        </p:spPr>
        <p:txBody>
          <a:bodyPr/>
          <a:lstStyle/>
          <a:p>
            <a:br>
              <a:rPr lang="en-US" sz="1100" dirty="0">
                <a:latin typeface="Aptos" panose="020B0004020202020204" pitchFamily="34" charset="0"/>
              </a:rPr>
            </a:br>
            <a:r>
              <a:rPr lang="en-US" sz="1100" dirty="0">
                <a:latin typeface="Aptos" panose="020B0004020202020204" pitchFamily="34" charset="0"/>
              </a:rPr>
              <a:t>Reproduction cost looks at the cost of creating an exact replica.</a:t>
            </a: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3E840098-50E2-321E-A36F-45C56ECB72C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5448690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42F67B-78A2-FCD0-D872-90CECF510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CDEAC2-2D07-CE3D-9F99-D4A5C486EF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D1B01D5-1AA2-7B19-6870-48CEF8C5B347}"/>
              </a:ext>
            </a:extLst>
          </p:cNvPr>
          <p:cNvSpPr>
            <a:spLocks noGrp="1"/>
          </p:cNvSpPr>
          <p:nvPr>
            <p:ph type="body" idx="1"/>
          </p:nvPr>
        </p:nvSpPr>
        <p:spPr/>
        <p:txBody>
          <a:bodyPr/>
          <a:lstStyle/>
          <a:p>
            <a:pPr defTabSz="931774" eaLnBrk="0" fontAlgn="base" hangingPunct="0">
              <a:spcBef>
                <a:spcPct val="30000"/>
              </a:spcBef>
              <a:spcAft>
                <a:spcPct val="0"/>
              </a:spcAft>
              <a:defRPr/>
            </a:pPr>
            <a:r>
              <a:rPr lang="en-US" sz="1100" dirty="0">
                <a:latin typeface="Aptos" panose="020B0004020202020204" pitchFamily="34" charset="0"/>
              </a:rPr>
              <a:t>Replacement cost is the estimated cost to build a new building that has the same utility using modern materials and designs </a:t>
            </a:r>
          </a:p>
          <a:p>
            <a:endParaRPr lang="en-US" sz="1100"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C144C6A3-B816-67A6-AC17-748DED28B9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7111586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5CB603-19AC-CE8D-CBF1-F8EB8FEFE8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DBEB57-3B44-6FCE-6F72-4BBC33FC66D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D31C67-4D7D-E125-6E9A-D47293E8A690}"/>
              </a:ext>
            </a:extLst>
          </p:cNvPr>
          <p:cNvSpPr>
            <a:spLocks noGrp="1"/>
          </p:cNvSpPr>
          <p:nvPr>
            <p:ph type="body" idx="1"/>
          </p:nvPr>
        </p:nvSpPr>
        <p:spPr/>
        <p:txBody>
          <a:bodyPr/>
          <a:lstStyle/>
          <a:p>
            <a:r>
              <a:rPr lang="en-US" sz="1100" dirty="0">
                <a:latin typeface="Aptos" panose="020B0004020202020204" pitchFamily="34" charset="0"/>
              </a:rPr>
              <a:t>So, we get a replacement cost and then we need to apply depreciation to get our total improvement value. If we had a new structure, there wouldn’t be any depreciation</a:t>
            </a:r>
          </a:p>
          <a:p>
            <a:pPr>
              <a:spcBef>
                <a:spcPct val="0"/>
              </a:spcBef>
              <a:spcAft>
                <a:spcPct val="0"/>
              </a:spcAft>
            </a:pPr>
            <a:endParaRPr lang="en-US" sz="1100" b="1" dirty="0">
              <a:latin typeface="Aptos" panose="020B0004020202020204" pitchFamily="34" charset="0"/>
            </a:endParaRPr>
          </a:p>
          <a:p>
            <a:pPr>
              <a:spcBef>
                <a:spcPct val="0"/>
              </a:spcBef>
              <a:spcAft>
                <a:spcPct val="0"/>
              </a:spcAft>
            </a:pPr>
            <a:r>
              <a:rPr lang="en-US" sz="1100" dirty="0">
                <a:latin typeface="Aptos" panose="020B0004020202020204" pitchFamily="34" charset="0"/>
              </a:rPr>
              <a:t>In Appraisal:</a:t>
            </a:r>
            <a:endParaRPr lang="en-US" sz="1100" b="1" dirty="0">
              <a:latin typeface="Aptos" panose="020B0004020202020204" pitchFamily="34" charset="0"/>
            </a:endParaRPr>
          </a:p>
          <a:p>
            <a:pPr>
              <a:spcBef>
                <a:spcPct val="0"/>
              </a:spcBef>
              <a:spcAft>
                <a:spcPct val="0"/>
              </a:spcAft>
            </a:pPr>
            <a:r>
              <a:rPr lang="en-US" sz="1100" dirty="0">
                <a:latin typeface="Aptos" panose="020B0004020202020204" pitchFamily="34" charset="0"/>
              </a:rPr>
              <a:t>Process of </a:t>
            </a:r>
            <a:r>
              <a:rPr lang="en-US" sz="1100" u="sng" dirty="0">
                <a:latin typeface="Aptos" panose="020B0004020202020204" pitchFamily="34" charset="0"/>
              </a:rPr>
              <a:t>measuring the loss in value</a:t>
            </a:r>
            <a:r>
              <a:rPr lang="en-US" sz="1100" dirty="0">
                <a:latin typeface="Aptos" panose="020B0004020202020204" pitchFamily="34" charset="0"/>
              </a:rPr>
              <a:t> of an asset or group of assets.</a:t>
            </a: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0455A3C8-741A-2DD4-E80F-7C0641171CA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9973787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4C50C7-07F5-7534-F499-58F573BB8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B088B46-A6AB-3536-E1D7-482E5F056DE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AF292B-45DA-A4E6-7D2E-2DFC7AE3A6EB}"/>
              </a:ext>
            </a:extLst>
          </p:cNvPr>
          <p:cNvSpPr>
            <a:spLocks noGrp="1"/>
          </p:cNvSpPr>
          <p:nvPr>
            <p:ph type="body" idx="1"/>
          </p:nvPr>
        </p:nvSpPr>
        <p:spPr/>
        <p:txBody>
          <a:bodyPr/>
          <a:lstStyle/>
          <a:p>
            <a:r>
              <a:rPr lang="en-US" sz="1100" dirty="0">
                <a:latin typeface="Aptos" panose="020B0004020202020204" pitchFamily="34" charset="0"/>
              </a:rPr>
              <a:t>Physical depreciation results from wear and tear, abuse, or not doing needed repairs.</a:t>
            </a:r>
          </a:p>
          <a:p>
            <a:r>
              <a:rPr lang="en-US" sz="1100" dirty="0">
                <a:latin typeface="Aptos" panose="020B0004020202020204" pitchFamily="34" charset="0"/>
              </a:rPr>
              <a:t>In order to figure out depreciation you need know what the economic life of the item is</a:t>
            </a:r>
          </a:p>
          <a:p>
            <a:endParaRPr lang="en-US" sz="1100"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90690E25-1237-7A1C-EC0C-A634FE8D995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8432716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E69463-F01C-4A1B-37D9-B73EFF0586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B6D34EA-7840-1164-3249-C810403D99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8F57DEC-556A-5A7E-CB35-941C11791857}"/>
              </a:ext>
            </a:extLst>
          </p:cNvPr>
          <p:cNvSpPr>
            <a:spLocks noGrp="1"/>
          </p:cNvSpPr>
          <p:nvPr>
            <p:ph type="body" idx="1"/>
          </p:nvPr>
        </p:nvSpPr>
        <p:spPr/>
        <p:txBody>
          <a:bodyPr/>
          <a:lstStyle/>
          <a:p>
            <a:r>
              <a:rPr lang="en-US" sz="1100" dirty="0">
                <a:latin typeface="Aptos" panose="020B0004020202020204" pitchFamily="34" charset="0"/>
              </a:rPr>
              <a:t>This type of depreciation is due to a bad home design or layout</a:t>
            </a:r>
          </a:p>
        </p:txBody>
      </p:sp>
      <p:sp>
        <p:nvSpPr>
          <p:cNvPr id="4" name="Slide Number Placeholder 3">
            <a:extLst>
              <a:ext uri="{FF2B5EF4-FFF2-40B4-BE49-F238E27FC236}">
                <a16:creationId xmlns:a16="http://schemas.microsoft.com/office/drawing/2014/main" id="{EEC124D1-02E7-275F-9EEA-5F42D49866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6769037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88FE2B-80A9-E5A9-5C55-3D0F6BE185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85B719-C304-1D37-E4A8-FDC36C9F35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57327A-2223-D72E-167F-AD3D9B05FB0F}"/>
              </a:ext>
            </a:extLst>
          </p:cNvPr>
          <p:cNvSpPr>
            <a:spLocks noGrp="1"/>
          </p:cNvSpPr>
          <p:nvPr>
            <p:ph type="body" idx="1"/>
          </p:nvPr>
        </p:nvSpPr>
        <p:spPr/>
        <p:txBody>
          <a:bodyPr/>
          <a:lstStyle/>
          <a:p>
            <a:endParaRPr lang="en-US" sz="1100" b="1" dirty="0">
              <a:latin typeface="Aptos" panose="020B0004020202020204" pitchFamily="34" charset="0"/>
            </a:endParaRPr>
          </a:p>
        </p:txBody>
      </p:sp>
      <p:sp>
        <p:nvSpPr>
          <p:cNvPr id="4" name="Slide Number Placeholder 3">
            <a:extLst>
              <a:ext uri="{FF2B5EF4-FFF2-40B4-BE49-F238E27FC236}">
                <a16:creationId xmlns:a16="http://schemas.microsoft.com/office/drawing/2014/main" id="{6C5F9E6F-0057-7C68-6975-CD9E960C4E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4293468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77594C-B3B1-DF0D-AD3C-C881C7FE76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765A50-BDEA-A6F3-65A6-623EB2B41A2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175DC7-254D-F761-0E5F-9122F3EB109C}"/>
              </a:ext>
            </a:extLst>
          </p:cNvPr>
          <p:cNvSpPr>
            <a:spLocks noGrp="1"/>
          </p:cNvSpPr>
          <p:nvPr>
            <p:ph type="body" idx="1"/>
          </p:nvPr>
        </p:nvSpPr>
        <p:spPr/>
        <p:txBody>
          <a:bodyPr/>
          <a:lstStyle/>
          <a:p>
            <a:r>
              <a:rPr lang="en-US" sz="1100" dirty="0">
                <a:latin typeface="Aptos" panose="020B0004020202020204" pitchFamily="34" charset="0"/>
              </a:rPr>
              <a:t>Economic Obsolescence is caused when there is an exterior influence that can affect the value of a property</a:t>
            </a:r>
          </a:p>
        </p:txBody>
      </p:sp>
      <p:sp>
        <p:nvSpPr>
          <p:cNvPr id="4" name="Slide Number Placeholder 3">
            <a:extLst>
              <a:ext uri="{FF2B5EF4-FFF2-40B4-BE49-F238E27FC236}">
                <a16:creationId xmlns:a16="http://schemas.microsoft.com/office/drawing/2014/main" id="{954EC309-D6D0-4BB4-8329-B13C80073C5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699860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3087377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4C5C7D-36D3-FD95-8D7A-778DC429AD5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4A7244-F29B-30EA-D0AA-B14CC10F363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762AD9-CED2-4D50-F83C-9E5E6F50A52D}"/>
              </a:ext>
            </a:extLst>
          </p:cNvPr>
          <p:cNvSpPr>
            <a:spLocks noGrp="1"/>
          </p:cNvSpPr>
          <p:nvPr>
            <p:ph type="body" idx="1"/>
          </p:nvPr>
        </p:nvSpPr>
        <p:spPr/>
        <p:txBody>
          <a:bodyPr/>
          <a:lstStyle/>
          <a:p>
            <a:endParaRPr lang="en-US" sz="1100"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AD255389-D16B-9906-E9F2-3499344651E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1581875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3356AB-A565-4F7A-6734-A2B98A934F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2E31D9-51CE-162F-9EF9-90301109B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C407E5-322B-1168-1A86-8C94DB67D311}"/>
              </a:ext>
            </a:extLst>
          </p:cNvPr>
          <p:cNvSpPr>
            <a:spLocks noGrp="1"/>
          </p:cNvSpPr>
          <p:nvPr>
            <p:ph type="body" idx="1"/>
          </p:nvPr>
        </p:nvSpPr>
        <p:spPr/>
        <p:txBody>
          <a:bodyPr/>
          <a:lstStyle/>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33A7E02A-7CF6-5210-995A-BBB4625BDA2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8840677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DF107F-218A-47AC-6AF9-B93E8E452C0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3F4943B-0E3B-1932-6B92-58E966E374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F875324-6E7B-9A8C-753A-89856C0D5C43}"/>
              </a:ext>
            </a:extLst>
          </p:cNvPr>
          <p:cNvSpPr>
            <a:spLocks noGrp="1"/>
          </p:cNvSpPr>
          <p:nvPr>
            <p:ph type="body" idx="1"/>
          </p:nvPr>
        </p:nvSpPr>
        <p:spPr/>
        <p:txBody>
          <a:bodyPr/>
          <a:lstStyle/>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E117018E-3A64-1A48-06AB-9DD1BD49D6D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1021280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156709-3F3B-037C-88F3-09E1C27A6D4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544897-E8DF-BCEF-A11F-CE9838B228F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5729BB-14C1-DE2A-C259-D5E8D5769A0D}"/>
              </a:ext>
            </a:extLst>
          </p:cNvPr>
          <p:cNvSpPr>
            <a:spLocks noGrp="1"/>
          </p:cNvSpPr>
          <p:nvPr>
            <p:ph type="body" idx="1"/>
          </p:nvPr>
        </p:nvSpPr>
        <p:spPr/>
        <p:txBody>
          <a:bodyPr/>
          <a:lstStyle/>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BC040413-2CD5-63C4-489B-A225D71043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6279058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6F4E28-0BBA-083B-8289-AC602C1179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931857B-5A65-9D75-4CEE-0EDAAB0D0E53}"/>
              </a:ext>
            </a:extLst>
          </p:cNvPr>
          <p:cNvSpPr>
            <a:spLocks noGrp="1" noRot="1" noChangeAspect="1"/>
          </p:cNvSpPr>
          <p:nvPr>
            <p:ph type="sldImg"/>
          </p:nvPr>
        </p:nvSpPr>
        <p:spPr>
          <a:xfrm>
            <a:off x="715963" y="1177925"/>
            <a:ext cx="5578475" cy="3138488"/>
          </a:xfrm>
        </p:spPr>
      </p:sp>
      <p:sp>
        <p:nvSpPr>
          <p:cNvPr id="3" name="Notes Placeholder 2">
            <a:extLst>
              <a:ext uri="{FF2B5EF4-FFF2-40B4-BE49-F238E27FC236}">
                <a16:creationId xmlns:a16="http://schemas.microsoft.com/office/drawing/2014/main" id="{8805D735-7C39-54F7-DA19-E3554038B659}"/>
              </a:ext>
            </a:extLst>
          </p:cNvPr>
          <p:cNvSpPr>
            <a:spLocks noGrp="1"/>
          </p:cNvSpPr>
          <p:nvPr>
            <p:ph type="body" idx="1"/>
          </p:nvPr>
        </p:nvSpPr>
        <p:spPr/>
        <p:txBody>
          <a:bodyPr/>
          <a:lstStyle/>
          <a:p>
            <a:pPr defTabSz="931774" eaLnBrk="0" fontAlgn="base" hangingPunct="0">
              <a:spcBef>
                <a:spcPct val="30000"/>
              </a:spcBef>
              <a:spcAft>
                <a:spcPct val="0"/>
              </a:spcAft>
              <a:defRPr/>
            </a:pPr>
            <a:r>
              <a:rPr lang="en-US" sz="1100" dirty="0">
                <a:latin typeface="Aptos" panose="020B0004020202020204" pitchFamily="34" charset="0"/>
              </a:rPr>
              <a:t>The cap rate estimates the investors potential return.</a:t>
            </a:r>
          </a:p>
          <a:p>
            <a:pPr defTabSz="931774" eaLnBrk="0" fontAlgn="base" hangingPunct="0">
              <a:spcBef>
                <a:spcPct val="30000"/>
              </a:spcBef>
              <a:spcAft>
                <a:spcPct val="0"/>
              </a:spcAft>
              <a:defRPr/>
            </a:pPr>
            <a:endParaRPr lang="en-US" sz="1100"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E1024E66-95F0-56EB-66B0-42C9218588C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8576725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93D660-0624-5F02-71D4-B4FA8880F9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3FA3A-489D-9721-C2AD-02A290BFF89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DC46621-7EED-750E-8B0A-048A1F8C99C5}"/>
              </a:ext>
            </a:extLst>
          </p:cNvPr>
          <p:cNvSpPr>
            <a:spLocks noGrp="1"/>
          </p:cNvSpPr>
          <p:nvPr>
            <p:ph type="body" idx="1"/>
          </p:nvPr>
        </p:nvSpPr>
        <p:spPr/>
        <p:txBody>
          <a:bodyPr/>
          <a:lstStyle/>
          <a:p>
            <a:r>
              <a:rPr lang="en-US" sz="1100" dirty="0">
                <a:latin typeface="Aptos" panose="020B0004020202020204" pitchFamily="34" charset="0"/>
              </a:rPr>
              <a:t>So, if you have any two pieces of information you can calculate the third.  What assessors are trying to determine is the value of a piece of property, so they would take the income divided by the rate to get the value. </a:t>
            </a:r>
          </a:p>
          <a:p>
            <a:endParaRPr lang="en-US" sz="1100"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9337FCFD-BB91-B1ED-B407-4FF818C5044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423526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DBE899-0352-55B1-8B31-8EB140AE4F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8BFC8C-ED25-2FE1-DA1F-FC06DE40CB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4403DA-52A5-B638-A308-41A92518A0CD}"/>
              </a:ext>
            </a:extLst>
          </p:cNvPr>
          <p:cNvSpPr>
            <a:spLocks noGrp="1"/>
          </p:cNvSpPr>
          <p:nvPr>
            <p:ph type="body" idx="1"/>
          </p:nvPr>
        </p:nvSpPr>
        <p:spPr/>
        <p:txBody>
          <a:bodyPr/>
          <a:lstStyle/>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9DA2B692-9812-97A1-916B-58DA5FADFC3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52070351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B1963-A695-C75D-171C-37CDB919A9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118FA6-05D1-66B2-F3F1-C6E8FA19F5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38D6A2-329B-2E13-E9FF-31A7224D2460}"/>
              </a:ext>
            </a:extLst>
          </p:cNvPr>
          <p:cNvSpPr>
            <a:spLocks noGrp="1"/>
          </p:cNvSpPr>
          <p:nvPr>
            <p:ph type="body" idx="1"/>
          </p:nvPr>
        </p:nvSpPr>
        <p:spPr/>
        <p:txBody>
          <a:bodyPr/>
          <a:lstStyle/>
          <a:p>
            <a:pPr defTabSz="931774">
              <a:defRPr/>
            </a:pPr>
            <a:r>
              <a:rPr lang="en-US" sz="1100" dirty="0">
                <a:latin typeface="Aptos" panose="020B0004020202020204" pitchFamily="34" charset="0"/>
              </a:rPr>
              <a:t>Many assessors use the market adjusted cost approach, so they determine a cost valuation and then analyze the applicable sales to determine a final value. </a:t>
            </a: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8613AF0A-2C79-C343-2519-0C571F4CFBB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2241536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8830D9-81CA-AB2B-ECFF-B1FA969273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57DB69-BB8A-C10F-4C9B-42778845A3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4910DC-4AA1-9A8F-E6B6-037E858C359E}"/>
              </a:ext>
            </a:extLst>
          </p:cNvPr>
          <p:cNvSpPr>
            <a:spLocks noGrp="1"/>
          </p:cNvSpPr>
          <p:nvPr>
            <p:ph type="body" idx="1"/>
          </p:nvPr>
        </p:nvSpPr>
        <p:spPr/>
        <p:txBody>
          <a:bodyPr/>
          <a:lstStyle/>
          <a:p>
            <a:pPr marL="1164717" lvl="2">
              <a:lnSpc>
                <a:spcPct val="90000"/>
              </a:lnSpc>
              <a:spcBef>
                <a:spcPct val="50000"/>
              </a:spcBef>
              <a:buClr>
                <a:schemeClr val="tx1"/>
              </a:buClr>
              <a:buSzPct val="80000"/>
              <a:tabLst>
                <a:tab pos="1332954" algn="l"/>
              </a:tabLst>
            </a:pPr>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E10C5C0A-0E97-75C3-27A5-69A2263E2EA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0980135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E1FBF-4309-8EC0-7884-A36770E3C7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36BB8C-3528-7CC1-20ED-7C61C29E56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AA70D68-3DF7-E726-B197-B9BAAF833317}"/>
              </a:ext>
            </a:extLst>
          </p:cNvPr>
          <p:cNvSpPr>
            <a:spLocks noGrp="1"/>
          </p:cNvSpPr>
          <p:nvPr>
            <p:ph type="body" idx="1"/>
          </p:nvPr>
        </p:nvSpPr>
        <p:spPr/>
        <p:txBody>
          <a:bodyPr/>
          <a:lstStyle/>
          <a:p>
            <a:r>
              <a:rPr lang="en-US" sz="1100" dirty="0">
                <a:latin typeface="Aptos" panose="020B0004020202020204" pitchFamily="34" charset="0"/>
              </a:rPr>
              <a:t>Sales comparison approach is easily understood – usually taxpayers that file appeals talk about comparable sales </a:t>
            </a:r>
          </a:p>
          <a:p>
            <a:r>
              <a:rPr lang="en-US" sz="1100" dirty="0">
                <a:latin typeface="Aptos" panose="020B0004020202020204" pitchFamily="34" charset="0"/>
              </a:rPr>
              <a:t>Most people have had an appraisal done and understand that comparable sales are used. </a:t>
            </a: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AC8FD1B4-FE23-21D1-44CE-A42EFB47134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7618409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1296"/>
            <a:r>
              <a:rPr lang="en-US" sz="1100" dirty="0">
                <a:latin typeface="Aptos" panose="020B0004020202020204" pitchFamily="34" charset="0"/>
              </a:rPr>
              <a:t>Property Tax is based on the value of property – in some states it’s calculated as a percentage and in some states, it’s based on 100% of market value.  And as you all know, it is administered by each county in the State of Washington.</a:t>
            </a:r>
          </a:p>
          <a:p>
            <a:pPr defTabSz="891296"/>
            <a:endParaRPr lang="en-US" sz="1100" dirty="0">
              <a:latin typeface="Aptos" panose="020B0004020202020204" pitchFamily="34" charset="0"/>
            </a:endParaRPr>
          </a:p>
          <a:p>
            <a:pPr defTabSz="891296"/>
            <a:r>
              <a:rPr lang="en-US" sz="1100" dirty="0">
                <a:latin typeface="Aptos" panose="020B0004020202020204" pitchFamily="34" charset="0"/>
              </a:rPr>
              <a:t>DOR has oversight of the Assessor’s office, so we don’t get involved in individual appraisals.</a:t>
            </a: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91611906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A2B856-6181-8587-A09D-F5B7D7EA68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1833F94-1417-ABBB-B842-A206AC3430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8EAEE5-91A3-6EA6-2282-ADD058B7DB3C}"/>
              </a:ext>
            </a:extLst>
          </p:cNvPr>
          <p:cNvSpPr>
            <a:spLocks noGrp="1"/>
          </p:cNvSpPr>
          <p:nvPr>
            <p:ph type="body" idx="1"/>
          </p:nvPr>
        </p:nvSpPr>
        <p:spPr/>
        <p:txBody>
          <a:bodyPr/>
          <a:lstStyle/>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2C0DA728-056F-32CE-D33F-030EAA37FD2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02482562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2BAE43-1438-E388-DE5F-2F897FFD14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22EB54-936A-D0AC-E675-11A555073D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F793535-2945-3F62-D097-E3A074B2B348}"/>
              </a:ext>
            </a:extLst>
          </p:cNvPr>
          <p:cNvSpPr>
            <a:spLocks noGrp="1"/>
          </p:cNvSpPr>
          <p:nvPr>
            <p:ph type="body" idx="1"/>
          </p:nvPr>
        </p:nvSpPr>
        <p:spPr/>
        <p:txBody>
          <a:bodyPr/>
          <a:lstStyle/>
          <a:p>
            <a:pPr>
              <a:lnSpc>
                <a:spcPct val="130000"/>
              </a:lnSpc>
              <a:buClr>
                <a:schemeClr val="tx1"/>
              </a:buClr>
              <a:buSzPct val="80000"/>
              <a:tabLst>
                <a:tab pos="401180" algn="l"/>
                <a:tab pos="755449" algn="l"/>
              </a:tabLst>
            </a:pPr>
            <a:r>
              <a:rPr lang="en-US" sz="1100" dirty="0">
                <a:latin typeface="Aptos" panose="020B0004020202020204" pitchFamily="34" charset="0"/>
              </a:rPr>
              <a:t>Four major types of adjustments: </a:t>
            </a:r>
            <a:r>
              <a:rPr lang="en-US" sz="1100" i="1" dirty="0">
                <a:latin typeface="Aptos" panose="020B0004020202020204" pitchFamily="34" charset="0"/>
              </a:rPr>
              <a:t> </a:t>
            </a:r>
            <a:r>
              <a:rPr lang="en-US" sz="1100" dirty="0">
                <a:latin typeface="Aptos" panose="020B0004020202020204" pitchFamily="34" charset="0"/>
              </a:rPr>
              <a:t>time, location, physical condition, and the contribution of components</a:t>
            </a: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678D3105-900C-AD08-6267-1DA551295D6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1318682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Assessors use market data to estimate the value of many properties using the valid sales. It is not practical or feasible to do individual appraisals for thousands of parcels annually.</a:t>
            </a: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167343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Supply and demand drives the real estate market and what someone will pay for real estate. </a:t>
            </a:r>
          </a:p>
        </p:txBody>
      </p:sp>
    </p:spTree>
    <p:extLst>
      <p:ext uri="{BB962C8B-B14F-4D97-AF65-F5344CB8AC3E}">
        <p14:creationId xmlns:p14="http://schemas.microsoft.com/office/powerpoint/2010/main" val="140025880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BA8428-4F3B-5946-67C7-737AD40528D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F47CA3-7E59-AC30-C800-D6E4C0DF76E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2D33274-1577-B8E5-B26E-1362416E983C}"/>
              </a:ext>
            </a:extLst>
          </p:cNvPr>
          <p:cNvSpPr>
            <a:spLocks noGrp="1"/>
          </p:cNvSpPr>
          <p:nvPr>
            <p:ph type="body" idx="1"/>
          </p:nvPr>
        </p:nvSpPr>
        <p:spPr/>
        <p:txBody>
          <a:bodyPr/>
          <a:lstStyle/>
          <a:p>
            <a:pPr defTabSz="931774">
              <a:defRPr/>
            </a:pPr>
            <a:r>
              <a:rPr lang="en-US" sz="1100" dirty="0">
                <a:latin typeface="Aptos" panose="020B0004020202020204" pitchFamily="34" charset="0"/>
              </a:rPr>
              <a:t>Mass appraisal is applying valuation models to hundreds or thousands of properties and tests those models by doing a statistical analysis. </a:t>
            </a:r>
          </a:p>
        </p:txBody>
      </p:sp>
      <p:sp>
        <p:nvSpPr>
          <p:cNvPr id="4" name="Slide Number Placeholder 3">
            <a:extLst>
              <a:ext uri="{FF2B5EF4-FFF2-40B4-BE49-F238E27FC236}">
                <a16:creationId xmlns:a16="http://schemas.microsoft.com/office/drawing/2014/main" id="{3406FB73-CDB7-7BA0-F6E3-31B2570AB2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358530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b="1"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19857257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46CD8-1487-E208-3EF7-78064C531FC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47407-386B-40CC-540E-134813C2A8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06ADE0-B10E-3118-10A9-60CAD5460A84}"/>
              </a:ext>
            </a:extLst>
          </p:cNvPr>
          <p:cNvSpPr>
            <a:spLocks noGrp="1"/>
          </p:cNvSpPr>
          <p:nvPr>
            <p:ph type="body" idx="1"/>
          </p:nvPr>
        </p:nvSpPr>
        <p:spPr>
          <a:xfrm>
            <a:off x="684530" y="4516841"/>
            <a:ext cx="5608320" cy="3660458"/>
          </a:xfrm>
        </p:spPr>
        <p:txBody>
          <a:bodyPr/>
          <a:lstStyle/>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60B282D3-B100-E129-1490-677CA89FC31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56580922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1040" y="4648200"/>
            <a:ext cx="5608320" cy="3660458"/>
          </a:xfrm>
        </p:spPr>
        <p:txBody>
          <a:bodyPr/>
          <a:lstStyle/>
          <a:p>
            <a:r>
              <a:rPr lang="en-US" sz="1100" dirty="0">
                <a:latin typeface="Aptos" panose="020B0004020202020204" pitchFamily="34" charset="0"/>
              </a:rPr>
              <a:t>Typically, appraisers use mass appraisal to value property, but for the BOE, they will talk about the relevant sales, because that is what the taxpayer is going to address.</a:t>
            </a:r>
          </a:p>
        </p:txBody>
      </p:sp>
    </p:spTree>
    <p:extLst>
      <p:ext uri="{BB962C8B-B14F-4D97-AF65-F5344CB8AC3E}">
        <p14:creationId xmlns:p14="http://schemas.microsoft.com/office/powerpoint/2010/main" val="248020672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DE153A-6A21-49E3-CC8D-3C26200C609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A0700A-76E5-2302-EF88-B3D700EE361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1D22591-C128-14F6-EC18-F0E73949A72B}"/>
              </a:ext>
            </a:extLst>
          </p:cNvPr>
          <p:cNvSpPr>
            <a:spLocks noGrp="1"/>
          </p:cNvSpPr>
          <p:nvPr>
            <p:ph type="body" idx="1"/>
          </p:nvPr>
        </p:nvSpPr>
        <p:spPr/>
        <p:txBody>
          <a:bodyPr/>
          <a:lstStyle/>
          <a:p>
            <a:endParaRPr lang="en-US" sz="1100" dirty="0">
              <a:latin typeface="Aptos" panose="020B0004020202020204" pitchFamily="34" charset="0"/>
            </a:endParaRPr>
          </a:p>
          <a:p>
            <a:pPr defTabSz="931774">
              <a:defRPr/>
            </a:pPr>
            <a:r>
              <a:rPr lang="en-US" sz="1100" dirty="0">
                <a:latin typeface="Aptos" panose="020B0004020202020204" pitchFamily="34" charset="0"/>
              </a:rPr>
              <a:t>About 95% of value of an improvement comes from about 4 things: size, quality, condition, location</a:t>
            </a: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7BD910C0-49B4-F3F4-C819-7127428A48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77254783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232943" lvl="1">
              <a:lnSpc>
                <a:spcPct val="90000"/>
              </a:lnSpc>
              <a:spcAft>
                <a:spcPts val="611"/>
              </a:spcAft>
            </a:pPr>
            <a:endParaRPr lang="en-US" sz="1100" dirty="0">
              <a:latin typeface="Aptos" panose="020B0004020202020204" pitchFamily="34" charset="0"/>
            </a:endParaRPr>
          </a:p>
          <a:p>
            <a:pPr marL="232943" lvl="1">
              <a:lnSpc>
                <a:spcPct val="90000"/>
              </a:lnSpc>
              <a:spcAft>
                <a:spcPts val="611"/>
              </a:spcAft>
            </a:pPr>
            <a:r>
              <a:rPr lang="en-US" sz="1100" dirty="0">
                <a:latin typeface="Aptos" panose="020B0004020202020204" pitchFamily="34" charset="0"/>
              </a:rPr>
              <a:t>Again, land value can be derived from just a few characteristics:</a:t>
            </a:r>
          </a:p>
          <a:p>
            <a:pPr marL="232943" lvl="1">
              <a:lnSpc>
                <a:spcPct val="90000"/>
              </a:lnSpc>
              <a:spcAft>
                <a:spcPts val="611"/>
              </a:spcAft>
            </a:pPr>
            <a:r>
              <a:rPr lang="en-US" sz="1100" dirty="0">
                <a:latin typeface="Aptos" panose="020B0004020202020204" pitchFamily="34" charset="0"/>
              </a:rPr>
              <a:t>Location, location, location</a:t>
            </a:r>
          </a:p>
          <a:p>
            <a:pPr marL="232943" lvl="1">
              <a:lnSpc>
                <a:spcPct val="90000"/>
              </a:lnSpc>
              <a:spcAft>
                <a:spcPts val="611"/>
              </a:spcAft>
            </a:pPr>
            <a:r>
              <a:rPr lang="en-US" sz="1100" dirty="0">
                <a:latin typeface="Aptos" panose="020B0004020202020204" pitchFamily="34" charset="0"/>
              </a:rPr>
              <a:t>Size</a:t>
            </a:r>
          </a:p>
          <a:p>
            <a:pPr marL="232943" lvl="1">
              <a:lnSpc>
                <a:spcPct val="90000"/>
              </a:lnSpc>
              <a:spcAft>
                <a:spcPts val="611"/>
              </a:spcAft>
            </a:pPr>
            <a:r>
              <a:rPr lang="en-US" sz="1100" dirty="0">
                <a:latin typeface="Aptos" panose="020B0004020202020204" pitchFamily="34" charset="0"/>
              </a:rPr>
              <a:t>View</a:t>
            </a:r>
          </a:p>
          <a:p>
            <a:pPr marL="232943" lvl="1">
              <a:lnSpc>
                <a:spcPct val="90000"/>
              </a:lnSpc>
              <a:spcAft>
                <a:spcPts val="611"/>
              </a:spcAft>
            </a:pPr>
            <a:r>
              <a:rPr lang="en-US" sz="1100" dirty="0">
                <a:latin typeface="Aptos" panose="020B0004020202020204" pitchFamily="34" charset="0"/>
              </a:rPr>
              <a:t>Waterfront</a:t>
            </a:r>
          </a:p>
          <a:p>
            <a:pPr marL="232943" lvl="1">
              <a:lnSpc>
                <a:spcPct val="90000"/>
              </a:lnSpc>
              <a:spcAft>
                <a:spcPts val="611"/>
              </a:spcAft>
            </a:pPr>
            <a:endParaRPr lang="en-US" sz="1100" dirty="0">
              <a:latin typeface="Aptos" panose="020B0004020202020204" pitchFamily="34" charset="0"/>
            </a:endParaRPr>
          </a:p>
          <a:p>
            <a:endParaRPr lang="en-US" sz="1100" dirty="0">
              <a:latin typeface="Aptos" panose="020B0004020202020204" pitchFamily="34" charset="0"/>
            </a:endParaRPr>
          </a:p>
        </p:txBody>
      </p:sp>
    </p:spTree>
    <p:extLst>
      <p:ext uri="{BB962C8B-B14F-4D97-AF65-F5344CB8AC3E}">
        <p14:creationId xmlns:p14="http://schemas.microsoft.com/office/powerpoint/2010/main" val="1905860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Wingdings" panose="05000000000000000000" pitchFamily="2" charset="2"/>
              <a:buChar char="§"/>
            </a:pPr>
            <a:r>
              <a:rPr lang="en-US" sz="1100" dirty="0">
                <a:latin typeface="Aptos" panose="020B0004020202020204" pitchFamily="34" charset="0"/>
              </a:rPr>
              <a:t>All property must be values at 100% of market value unless it is specifically exempted. </a:t>
            </a:r>
          </a:p>
          <a:p>
            <a:pPr marL="174708" indent="-174708">
              <a:buFont typeface="Wingdings" panose="05000000000000000000" pitchFamily="2" charset="2"/>
              <a:buChar char="§"/>
            </a:pPr>
            <a:r>
              <a:rPr lang="en-US" sz="1100" dirty="0">
                <a:latin typeface="Aptos" panose="020B0004020202020204" pitchFamily="34" charset="0"/>
              </a:rPr>
              <a:t>Market value money a willing will pay to a willing, non-obligated seller, both being knowledgeable of the market. Open market transaction</a:t>
            </a:r>
          </a:p>
          <a:p>
            <a:pPr marL="174708" indent="-174708">
              <a:buFont typeface="Wingdings" panose="05000000000000000000" pitchFamily="2" charset="2"/>
              <a:buChar char="§"/>
            </a:pPr>
            <a:r>
              <a:rPr lang="en-US" sz="1100" dirty="0">
                <a:latin typeface="Aptos" panose="020B0004020202020204" pitchFamily="34" charset="0"/>
              </a:rPr>
              <a:t>Assessors use sold property information and apply it to the non-sold properties. </a:t>
            </a:r>
            <a:endParaRPr lang="en-US" sz="1100" b="1"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73456871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100" dirty="0">
                <a:latin typeface="Aptos" panose="020B0004020202020204" pitchFamily="34" charset="0"/>
              </a:rPr>
              <a:t>So, the assessor is required to determine both a land value and an improvement value to determine the total assessed value. In an appeal, you want to look at the total value of the parcel and whether that is reasonable.  </a:t>
            </a:r>
          </a:p>
        </p:txBody>
      </p:sp>
      <p:sp>
        <p:nvSpPr>
          <p:cNvPr id="4" name="Slide Number Placeholder 3"/>
          <p:cNvSpPr>
            <a:spLocks noGrp="1"/>
          </p:cNvSpPr>
          <p:nvPr>
            <p:ph type="sldNum" sz="quarter" idx="10"/>
          </p:nvPr>
        </p:nvSpPr>
        <p:spPr>
          <a:xfrm>
            <a:off x="4058360" y="8976836"/>
            <a:ext cx="3106174" cy="472890"/>
          </a:xfrm>
          <a:prstGeom prst="rect">
            <a:avLst/>
          </a:prstGeom>
        </p:spPr>
        <p:txBody>
          <a:bodyPr lIns="93033" tIns="46516" rIns="93033" bIns="46516"/>
          <a:lstStyle/>
          <a:p>
            <a:pPr marL="0" marR="0" lvl="0" indent="0" algn="r" defTabSz="914400" rtl="0" eaLnBrk="1" fontAlgn="auto" latinLnBrk="0" hangingPunct="1">
              <a:lnSpc>
                <a:spcPct val="100000"/>
              </a:lnSpc>
              <a:spcBef>
                <a:spcPts val="0"/>
              </a:spcBef>
              <a:spcAft>
                <a:spcPts val="0"/>
              </a:spcAft>
              <a:buClrTx/>
              <a:buSzTx/>
              <a:buFontTx/>
              <a:buNone/>
              <a:tabLst/>
              <a:defRPr/>
            </a:pPr>
            <a:fld id="{A40AB889-4D1A-4336-9FD9-254D7DAA795E}"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0804021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43163291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29852313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7550" y="4576864"/>
            <a:ext cx="5732949" cy="4253103"/>
          </a:xfrm>
        </p:spPr>
        <p:txBody>
          <a:bodyPr>
            <a:normAutofit/>
          </a:bodyPr>
          <a:lstStyle/>
          <a:p>
            <a:r>
              <a:rPr lang="en-US" sz="1100" dirty="0">
                <a:latin typeface="Aptos" panose="020B0004020202020204" pitchFamily="34" charset="0"/>
              </a:rPr>
              <a:t>The assessor can graph the sales to determine how much the market has changes over a certain time frame and adjust the sales accordingly. </a:t>
            </a:r>
          </a:p>
          <a:p>
            <a:endParaRPr lang="en-US" sz="1100" dirty="0">
              <a:latin typeface="Aptos" panose="020B0004020202020204" pitchFamily="34" charset="0"/>
            </a:endParaRPr>
          </a:p>
          <a:p>
            <a:pPr defTabSz="931774">
              <a:spcBef>
                <a:spcPct val="0"/>
              </a:spcBef>
              <a:spcAft>
                <a:spcPct val="0"/>
              </a:spcAft>
              <a:defRPr/>
            </a:pPr>
            <a:r>
              <a:rPr lang="en-US" sz="1100" b="1" dirty="0">
                <a:solidFill>
                  <a:srgbClr val="0070C0"/>
                </a:solidFill>
                <a:latin typeface="Aptos" panose="020B0004020202020204" pitchFamily="34" charset="0"/>
              </a:rPr>
              <a:t>Current AV x Market Factor = New Assessed Value </a:t>
            </a:r>
          </a:p>
          <a:p>
            <a:pPr defTabSz="931774">
              <a:spcBef>
                <a:spcPct val="0"/>
              </a:spcBef>
              <a:spcAft>
                <a:spcPct val="0"/>
              </a:spcAft>
              <a:defRPr/>
            </a:pPr>
            <a:endParaRPr lang="en-US" sz="1100"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ct val="0"/>
              </a:spcBef>
              <a:spcAft>
                <a:spcPct val="0"/>
              </a:spcAft>
              <a:buClrTx/>
              <a:buSzTx/>
              <a:buFontTx/>
              <a:buNone/>
              <a:tabLst/>
              <a:defRPr/>
            </a:pPr>
            <a:fld id="{A40AB889-4D1A-4336-9FD9-254D7DAA795E}" type="slidenum">
              <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rPr>
              <a:pPr marL="0" marR="0" lvl="0" indent="0" algn="r" defTabSz="931774" rtl="0" eaLnBrk="1" fontAlgn="auto" latinLnBrk="0" hangingPunct="1">
                <a:lnSpc>
                  <a:spcPct val="100000"/>
                </a:lnSpc>
                <a:spcBef>
                  <a:spcPct val="0"/>
                </a:spcBef>
                <a:spcAft>
                  <a:spcPct val="0"/>
                </a:spcAft>
                <a:buClrTx/>
                <a:buSzTx/>
                <a:buFontTx/>
                <a:buNone/>
                <a:tabLst/>
                <a:defRPr/>
              </a:pPr>
              <a:t>53</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3172081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27269779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None/>
            </a:pPr>
            <a:r>
              <a:rPr lang="en-US" sz="1100" dirty="0">
                <a:latin typeface="Aptos" panose="020B0004020202020204" pitchFamily="34" charset="0"/>
              </a:rPr>
              <a:t>Mass appraisal report Information may include:</a:t>
            </a:r>
          </a:p>
          <a:p>
            <a:pPr marL="1083187" lvl="2" indent="-524123">
              <a:buFont typeface="Wingdings" panose="05000000000000000000" pitchFamily="2" charset="2"/>
              <a:buChar char="v"/>
            </a:pPr>
            <a:r>
              <a:rPr lang="en-US" sz="1100" dirty="0">
                <a:latin typeface="Aptos" panose="020B0004020202020204" pitchFamily="34" charset="0"/>
              </a:rPr>
              <a:t>Property records</a:t>
            </a:r>
          </a:p>
          <a:p>
            <a:pPr marL="1083187" lvl="2" indent="-524123">
              <a:buFont typeface="Wingdings" panose="05000000000000000000" pitchFamily="2" charset="2"/>
              <a:buChar char="v"/>
            </a:pPr>
            <a:r>
              <a:rPr lang="en-US" sz="1100" dirty="0">
                <a:latin typeface="Aptos" panose="020B0004020202020204" pitchFamily="34" charset="0"/>
              </a:rPr>
              <a:t>Sales ratios &amp; other statistical studies – sales used</a:t>
            </a:r>
          </a:p>
          <a:p>
            <a:pPr marL="1083187" lvl="2" indent="-524123">
              <a:buFont typeface="Wingdings" panose="05000000000000000000" pitchFamily="2" charset="2"/>
              <a:buChar char="v"/>
            </a:pPr>
            <a:r>
              <a:rPr lang="en-US" sz="1100" dirty="0">
                <a:latin typeface="Aptos" panose="020B0004020202020204" pitchFamily="34" charset="0"/>
              </a:rPr>
              <a:t>Appraisal manuals or other documentation</a:t>
            </a:r>
          </a:p>
          <a:p>
            <a:pPr marL="1083187" lvl="2" indent="-524123">
              <a:buFont typeface="Wingdings" panose="05000000000000000000" pitchFamily="2" charset="2"/>
              <a:buChar char="v"/>
            </a:pPr>
            <a:r>
              <a:rPr lang="en-US" sz="1100" dirty="0">
                <a:latin typeface="Aptos" panose="020B0004020202020204" pitchFamily="34" charset="0"/>
              </a:rPr>
              <a:t>Market studies – change in value</a:t>
            </a:r>
          </a:p>
          <a:p>
            <a:pPr marL="1083187" lvl="2" indent="-524123">
              <a:buFont typeface="Wingdings" panose="05000000000000000000" pitchFamily="2" charset="2"/>
              <a:buChar char="v"/>
            </a:pPr>
            <a:r>
              <a:rPr lang="en-US" sz="1100" dirty="0">
                <a:latin typeface="Aptos" panose="020B0004020202020204" pitchFamily="34" charset="0"/>
              </a:rPr>
              <a:t>Model building documentation</a:t>
            </a:r>
          </a:p>
          <a:p>
            <a:endParaRPr lang="en-US" sz="1100" dirty="0">
              <a:latin typeface="Aptos" panose="020B0004020202020204" pitchFamily="34" charset="0"/>
            </a:endParaRPr>
          </a:p>
        </p:txBody>
      </p:sp>
    </p:spTree>
    <p:extLst>
      <p:ext uri="{BB962C8B-B14F-4D97-AF65-F5344CB8AC3E}">
        <p14:creationId xmlns:p14="http://schemas.microsoft.com/office/powerpoint/2010/main" val="405388225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C63B4-EB6B-7BEF-A5F0-2D576E1182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A38BCF-E8C5-8482-5947-B414CA4AEA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6B0C6-3634-7574-5DCC-8609DDA15C38}"/>
              </a:ext>
            </a:extLst>
          </p:cNvPr>
          <p:cNvSpPr>
            <a:spLocks noGrp="1"/>
          </p:cNvSpPr>
          <p:nvPr>
            <p:ph type="body" idx="1"/>
          </p:nvPr>
        </p:nvSpPr>
        <p:spPr/>
        <p:txBody>
          <a:bodyPr>
            <a:normAutofit/>
          </a:bodyPr>
          <a:lstStyle/>
          <a:p>
            <a:pPr marL="232943" lvl="1">
              <a:lnSpc>
                <a:spcPct val="90000"/>
              </a:lnSpc>
              <a:spcAft>
                <a:spcPts val="611"/>
              </a:spcAft>
            </a:pPr>
            <a:endParaRPr lang="en-US" sz="1100" dirty="0">
              <a:latin typeface="Aptos" panose="020B0004020202020204" pitchFamily="34" charset="0"/>
            </a:endParaRPr>
          </a:p>
          <a:p>
            <a:pPr marL="232943" lvl="1">
              <a:lnSpc>
                <a:spcPct val="90000"/>
              </a:lnSpc>
              <a:spcAft>
                <a:spcPts val="611"/>
              </a:spcAft>
            </a:pPr>
            <a:endParaRPr lang="en-US" sz="1100" dirty="0">
              <a:latin typeface="Aptos" panose="020B0004020202020204" pitchFamily="34" charset="0"/>
            </a:endParaRPr>
          </a:p>
          <a:p>
            <a:endParaRPr lang="en-US" sz="1100" dirty="0">
              <a:latin typeface="Aptos" panose="020B0004020202020204" pitchFamily="34" charset="0"/>
            </a:endParaRPr>
          </a:p>
        </p:txBody>
      </p:sp>
    </p:spTree>
    <p:extLst>
      <p:ext uri="{BB962C8B-B14F-4D97-AF65-F5344CB8AC3E}">
        <p14:creationId xmlns:p14="http://schemas.microsoft.com/office/powerpoint/2010/main" val="368749212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44C600-D2A7-490B-6E8E-53E44E03A0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C7B29E-AC2B-C284-331E-5659BBC394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DF1B88-3469-08D3-DD33-7996C8C9DA82}"/>
              </a:ext>
            </a:extLst>
          </p:cNvPr>
          <p:cNvSpPr>
            <a:spLocks noGrp="1"/>
          </p:cNvSpPr>
          <p:nvPr>
            <p:ph type="body" idx="1"/>
          </p:nvPr>
        </p:nvSpPr>
        <p:spPr/>
        <p:txBody>
          <a:bodyPr>
            <a:normAutofit/>
          </a:bodyPr>
          <a:lstStyle/>
          <a:p>
            <a:pPr marL="232943" lvl="1">
              <a:lnSpc>
                <a:spcPct val="90000"/>
              </a:lnSpc>
              <a:spcAft>
                <a:spcPts val="611"/>
              </a:spcAft>
            </a:pPr>
            <a:endParaRPr lang="en-US" sz="1100" dirty="0">
              <a:latin typeface="Aptos" panose="020B0004020202020204" pitchFamily="34" charset="0"/>
            </a:endParaRPr>
          </a:p>
          <a:p>
            <a:endParaRPr lang="en-US" sz="1100" dirty="0">
              <a:latin typeface="Aptos" panose="020B0004020202020204" pitchFamily="34" charset="0"/>
            </a:endParaRPr>
          </a:p>
        </p:txBody>
      </p:sp>
    </p:spTree>
    <p:extLst>
      <p:ext uri="{BB962C8B-B14F-4D97-AF65-F5344CB8AC3E}">
        <p14:creationId xmlns:p14="http://schemas.microsoft.com/office/powerpoint/2010/main" val="288873827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BD13EE-28AF-E515-C76F-71768C0B81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1A80570-7FB0-0AD0-7E97-99945399DA4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DCB27DE-0A0A-A65F-8320-9FE366AED576}"/>
              </a:ext>
            </a:extLst>
          </p:cNvPr>
          <p:cNvSpPr>
            <a:spLocks noGrp="1"/>
          </p:cNvSpPr>
          <p:nvPr>
            <p:ph type="body" idx="1"/>
          </p:nvPr>
        </p:nvSpPr>
        <p:spPr/>
        <p:txBody>
          <a:bodyPr>
            <a:normAutofit/>
          </a:bodyPr>
          <a:lstStyle/>
          <a:p>
            <a:pPr marL="232943" lvl="1">
              <a:lnSpc>
                <a:spcPct val="90000"/>
              </a:lnSpc>
              <a:spcAft>
                <a:spcPts val="611"/>
              </a:spcAft>
            </a:pPr>
            <a:endParaRPr lang="en-US" sz="1100" dirty="0">
              <a:latin typeface="Aptos" panose="020B0004020202020204" pitchFamily="34" charset="0"/>
            </a:endParaRPr>
          </a:p>
          <a:p>
            <a:pPr marL="232943" lvl="1">
              <a:lnSpc>
                <a:spcPct val="90000"/>
              </a:lnSpc>
              <a:spcAft>
                <a:spcPts val="611"/>
              </a:spcAft>
            </a:pPr>
            <a:endParaRPr lang="en-US" sz="1100" dirty="0">
              <a:latin typeface="Aptos" panose="020B0004020202020204" pitchFamily="34" charset="0"/>
            </a:endParaRPr>
          </a:p>
          <a:p>
            <a:endParaRPr lang="en-US" sz="1100" dirty="0">
              <a:latin typeface="Aptos" panose="020B0004020202020204" pitchFamily="34" charset="0"/>
            </a:endParaRPr>
          </a:p>
        </p:txBody>
      </p:sp>
    </p:spTree>
    <p:extLst>
      <p:ext uri="{BB962C8B-B14F-4D97-AF65-F5344CB8AC3E}">
        <p14:creationId xmlns:p14="http://schemas.microsoft.com/office/powerpoint/2010/main" val="15435029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F497FD-3358-45E9-9C66-3E77C4E733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FD995DB-AE75-7DBF-4F31-5B06E04B98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C38B73-F69C-5C35-73DD-FA6B9E6B41B4}"/>
              </a:ext>
            </a:extLst>
          </p:cNvPr>
          <p:cNvSpPr>
            <a:spLocks noGrp="1"/>
          </p:cNvSpPr>
          <p:nvPr>
            <p:ph type="body" idx="1"/>
          </p:nvPr>
        </p:nvSpPr>
        <p:spPr/>
        <p:txBody>
          <a:bodyPr>
            <a:normAutofit/>
          </a:bodyPr>
          <a:lstStyle/>
          <a:p>
            <a:pPr marL="232943" lvl="1">
              <a:lnSpc>
                <a:spcPct val="90000"/>
              </a:lnSpc>
              <a:spcAft>
                <a:spcPts val="611"/>
              </a:spcAft>
            </a:pPr>
            <a:endParaRPr lang="en-US" sz="1100" dirty="0">
              <a:latin typeface="Aptos" panose="020B0004020202020204" pitchFamily="34" charset="0"/>
            </a:endParaRPr>
          </a:p>
          <a:p>
            <a:pPr marL="232943" lvl="1">
              <a:lnSpc>
                <a:spcPct val="90000"/>
              </a:lnSpc>
              <a:spcAft>
                <a:spcPts val="611"/>
              </a:spcAft>
            </a:pPr>
            <a:endParaRPr lang="en-US" sz="1100" dirty="0">
              <a:latin typeface="Aptos" panose="020B0004020202020204" pitchFamily="34" charset="0"/>
            </a:endParaRPr>
          </a:p>
          <a:p>
            <a:endParaRPr lang="en-US" sz="1100" dirty="0">
              <a:latin typeface="Aptos" panose="020B0004020202020204" pitchFamily="34" charset="0"/>
            </a:endParaRPr>
          </a:p>
        </p:txBody>
      </p:sp>
    </p:spTree>
    <p:extLst>
      <p:ext uri="{BB962C8B-B14F-4D97-AF65-F5344CB8AC3E}">
        <p14:creationId xmlns:p14="http://schemas.microsoft.com/office/powerpoint/2010/main" val="1737514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77925"/>
            <a:ext cx="5575300" cy="3136900"/>
          </a:xfrm>
        </p:spPr>
      </p:sp>
      <p:sp>
        <p:nvSpPr>
          <p:cNvPr id="3" name="Notes Placeholder 2"/>
          <p:cNvSpPr>
            <a:spLocks noGrp="1"/>
          </p:cNvSpPr>
          <p:nvPr>
            <p:ph type="body" idx="1"/>
          </p:nvPr>
        </p:nvSpPr>
        <p:spPr/>
        <p:txBody>
          <a:bodyPr/>
          <a:lstStyle/>
          <a:p>
            <a:r>
              <a:rPr lang="en-US" sz="1100" dirty="0">
                <a:latin typeface="Aptos" panose="020B0004020202020204" pitchFamily="34" charset="0"/>
              </a:rPr>
              <a:t>RCW? Laws created by the Legislature of the State of Washington</a:t>
            </a:r>
          </a:p>
          <a:p>
            <a:r>
              <a:rPr lang="en-US" sz="1100" dirty="0">
                <a:latin typeface="Aptos" panose="020B0004020202020204" pitchFamily="34" charset="0"/>
              </a:rPr>
              <a:t>WAC? Rules governing how the state does business.  Both are legally binding</a:t>
            </a:r>
          </a:p>
          <a:p>
            <a:endParaRPr lang="en-US" sz="1100" dirty="0">
              <a:latin typeface="Aptos" panose="020B0004020202020204" pitchFamily="34" charset="0"/>
            </a:endParaRPr>
          </a:p>
          <a:p>
            <a:pPr marL="174708" indent="-174708" defTabSz="931774">
              <a:buFont typeface="Arial" panose="020B0604020202020204" pitchFamily="34" charset="0"/>
              <a:buChar char="•"/>
              <a:defRPr/>
            </a:pPr>
            <a:r>
              <a:rPr lang="en-US" sz="1100" dirty="0">
                <a:latin typeface="Aptos" panose="020B0004020202020204" pitchFamily="34" charset="0"/>
              </a:rPr>
              <a:t>All buildings, structures or improvements or other fixtures.</a:t>
            </a:r>
          </a:p>
          <a:p>
            <a:pPr marL="174708" indent="-174708" defTabSz="931774">
              <a:buFont typeface="Arial" panose="020B0604020202020204" pitchFamily="34" charset="0"/>
              <a:buChar char="•"/>
              <a:defRPr/>
            </a:pPr>
            <a:r>
              <a:rPr lang="en-US" sz="1100" dirty="0">
                <a:latin typeface="Aptos" panose="020B0004020202020204" pitchFamily="34" charset="0"/>
              </a:rPr>
              <a:t>All standing timber growing thereon.</a:t>
            </a:r>
          </a:p>
          <a:p>
            <a:pPr marL="174708" indent="-174708" defTabSz="931774">
              <a:buFont typeface="Arial" panose="020B0604020202020204" pitchFamily="34" charset="0"/>
              <a:buChar char="•"/>
              <a:defRPr/>
            </a:pPr>
            <a:r>
              <a:rPr lang="en-US" sz="1100" dirty="0">
                <a:latin typeface="Aptos" panose="020B0004020202020204" pitchFamily="34" charset="0"/>
              </a:rPr>
              <a:t>Mobile homes that have lost their identity as a mobile unit by being permanently fixed in a location, placed on a permanent foundation with fixed pipe connections to water, sewer, or other utilities.</a:t>
            </a:r>
          </a:p>
          <a:p>
            <a:endParaRPr lang="en-US" sz="1100" dirty="0">
              <a:latin typeface="Aptos" panose="020B0004020202020204" pitchFamily="34" charset="0"/>
            </a:endParaRP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48119886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1C29E9-985B-7976-B2A9-17E6C75222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8531608-6E1D-B09F-7A99-E1B5424A7F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8C4940-9644-7A00-93DF-4EECA5C27005}"/>
              </a:ext>
            </a:extLst>
          </p:cNvPr>
          <p:cNvSpPr>
            <a:spLocks noGrp="1"/>
          </p:cNvSpPr>
          <p:nvPr>
            <p:ph type="body" idx="1"/>
          </p:nvPr>
        </p:nvSpPr>
        <p:spPr/>
        <p:txBody>
          <a:bodyPr/>
          <a:lstStyle/>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7F91A07F-F49E-04C5-5DEA-C70A72A15C56}"/>
              </a:ext>
            </a:extLst>
          </p:cNvPr>
          <p:cNvSpPr>
            <a:spLocks noGrp="1"/>
          </p:cNvSpPr>
          <p:nvPr>
            <p:ph type="sldNum" sz="quarter" idx="5"/>
          </p:nvPr>
        </p:nvSpPr>
        <p:spPr/>
        <p:txBody>
          <a:bodyPr/>
          <a:lstStyle/>
          <a:p>
            <a:fld id="{A13C6D7F-08C0-49F3-84F4-DB5CFC4BD251}" type="slidenum">
              <a:rPr lang="en-US" sz="1100" smtClean="0">
                <a:latin typeface="Aptos" panose="020B0004020202020204" pitchFamily="34" charset="0"/>
              </a:rPr>
              <a:t>60</a:t>
            </a:fld>
            <a:endParaRPr lang="en-US" sz="1100">
              <a:latin typeface="Aptos" panose="020B0004020202020204" pitchFamily="34" charset="0"/>
            </a:endParaRPr>
          </a:p>
        </p:txBody>
      </p:sp>
    </p:spTree>
    <p:extLst>
      <p:ext uri="{BB962C8B-B14F-4D97-AF65-F5344CB8AC3E}">
        <p14:creationId xmlns:p14="http://schemas.microsoft.com/office/powerpoint/2010/main" val="268194474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02581" eaLnBrk="1" fontAlgn="auto" hangingPunct="1">
              <a:lnSpc>
                <a:spcPct val="107000"/>
              </a:lnSpc>
              <a:spcBef>
                <a:spcPct val="0"/>
              </a:spcBef>
              <a:spcAft>
                <a:spcPct val="0"/>
              </a:spcAft>
              <a:defRPr/>
            </a:pPr>
            <a:r>
              <a:rPr lang="en-US" sz="1100" dirty="0">
                <a:latin typeface="Aptos" panose="020B0004020202020204" pitchFamily="34" charset="0"/>
                <a:ea typeface="Calibri" panose="020F0502020204030204" pitchFamily="34" charset="0"/>
                <a:cs typeface="Times New Roman" panose="02020603050405020304" pitchFamily="18" charset="0"/>
              </a:rPr>
              <a:t>Reconvened Boards are limited to 3 years after the last day of their </a:t>
            </a:r>
            <a:r>
              <a:rPr lang="en-US" sz="1100" b="1" dirty="0">
                <a:latin typeface="Aptos" panose="020B0004020202020204" pitchFamily="34" charset="0"/>
                <a:ea typeface="Calibri" panose="020F0502020204030204" pitchFamily="34" charset="0"/>
                <a:cs typeface="Times New Roman" panose="02020603050405020304" pitchFamily="18" charset="0"/>
              </a:rPr>
              <a:t>regular convened session </a:t>
            </a:r>
            <a:r>
              <a:rPr lang="en-US" sz="1100" dirty="0">
                <a:latin typeface="Aptos" panose="020B0004020202020204" pitchFamily="34" charset="0"/>
                <a:ea typeface="Calibri" panose="020F0502020204030204" pitchFamily="34" charset="0"/>
                <a:cs typeface="Times New Roman" panose="02020603050405020304" pitchFamily="18" charset="0"/>
              </a:rPr>
              <a:t>(RCW 84.08.060 &amp; WAC 458-14-127).</a:t>
            </a:r>
          </a:p>
          <a:p>
            <a:pPr marL="171450" indent="-171450" defTabSz="1002581" eaLnBrk="1" fontAlgn="auto" hangingPunct="1">
              <a:lnSpc>
                <a:spcPct val="107000"/>
              </a:lnSpc>
              <a:spcBef>
                <a:spcPct val="0"/>
              </a:spcBef>
              <a:spcAft>
                <a:spcPct val="0"/>
              </a:spcAft>
              <a:buFont typeface="Arial" panose="020B0604020202020204" pitchFamily="34" charset="0"/>
              <a:buChar char="•"/>
              <a:defRPr/>
            </a:pPr>
            <a:r>
              <a:rPr lang="en-US" sz="1100" dirty="0">
                <a:latin typeface="Aptos" panose="020B0004020202020204" pitchFamily="34" charset="0"/>
              </a:rPr>
              <a:t>Except in the case of omitted property or value.</a:t>
            </a:r>
            <a:endParaRPr lang="en-US" sz="1100" dirty="0">
              <a:latin typeface="Aptos" panose="020B0004020202020204" pitchFamily="34" charset="0"/>
              <a:ea typeface="Calibri" panose="020F0502020204030204" pitchFamily="34" charset="0"/>
              <a:cs typeface="Times New Roman" panose="02020603050405020304" pitchFamily="18" charset="0"/>
            </a:endParaRPr>
          </a:p>
          <a:p>
            <a:endParaRPr lang="en-US" sz="1100" dirty="0">
              <a:latin typeface="Aptos" panose="020B0004020202020204" pitchFamily="34" charset="0"/>
              <a:cs typeface="Times New Roman" panose="02020603050405020304" pitchFamily="18" charset="0"/>
            </a:endParaRPr>
          </a:p>
          <a:p>
            <a:pPr defTabSz="915573">
              <a:defRPr/>
            </a:pPr>
            <a:r>
              <a:rPr lang="en-US" altLang="en-US" sz="1100" dirty="0">
                <a:latin typeface="Aptos" panose="020B0004020202020204" pitchFamily="34" charset="0"/>
                <a:cs typeface="Times New Roman" panose="02020603050405020304" pitchFamily="18" charset="0"/>
              </a:rPr>
              <a:t>****While a petition might be helpful to the board &amp; assessor, none is required.****</a:t>
            </a:r>
          </a:p>
          <a:p>
            <a:pPr marL="0" indent="0">
              <a:spcBef>
                <a:spcPct val="0"/>
              </a:spcBef>
              <a:buClr>
                <a:schemeClr val="tx1"/>
              </a:buClr>
              <a:buFont typeface="Arial" panose="020B0604020202020204" pitchFamily="34" charset="0"/>
              <a:buNone/>
              <a:tabLst>
                <a:tab pos="461963" algn="l"/>
              </a:tabLst>
            </a:pPr>
            <a:r>
              <a:rPr lang="en-US" altLang="en-US" sz="1100" dirty="0">
                <a:latin typeface="Aptos" panose="020B0004020202020204" pitchFamily="34" charset="0"/>
                <a:cs typeface="Times New Roman" panose="02020603050405020304" pitchFamily="18" charset="0"/>
              </a:rPr>
              <a:t>Checklist for complete requests</a:t>
            </a:r>
            <a:r>
              <a:rPr lang="en-US" altLang="en-US" sz="1100" baseline="0" dirty="0">
                <a:latin typeface="Aptos" panose="020B0004020202020204" pitchFamily="34" charset="0"/>
                <a:cs typeface="Times New Roman" panose="02020603050405020304" pitchFamily="18" charset="0"/>
              </a:rPr>
              <a:t>:</a:t>
            </a:r>
            <a:endParaRPr lang="en-US" altLang="en-US" sz="1100" dirty="0">
              <a:latin typeface="Aptos" panose="020B0004020202020204" pitchFamily="34" charset="0"/>
              <a:cs typeface="Times New Roman" panose="02020603050405020304" pitchFamily="18" charset="0"/>
            </a:endParaRPr>
          </a:p>
          <a:p>
            <a:pPr marL="171450" indent="-171450">
              <a:spcBef>
                <a:spcPct val="0"/>
              </a:spcBef>
              <a:buClr>
                <a:schemeClr val="tx1"/>
              </a:buClr>
              <a:buFont typeface="Arial" panose="020B0604020202020204" pitchFamily="34" charset="0"/>
              <a:buChar char="•"/>
              <a:tabLst>
                <a:tab pos="461963" algn="l"/>
              </a:tabLst>
            </a:pPr>
            <a:r>
              <a:rPr lang="en-US" altLang="en-US" sz="1100" dirty="0">
                <a:latin typeface="Aptos" panose="020B0004020202020204" pitchFamily="34" charset="0"/>
                <a:cs typeface="Times New Roman" panose="02020603050405020304" pitchFamily="18" charset="0"/>
              </a:rPr>
              <a:t>Code</a:t>
            </a:r>
            <a:r>
              <a:rPr lang="en-US" altLang="en-US" sz="1100" baseline="0" dirty="0">
                <a:latin typeface="Aptos" panose="020B0004020202020204" pitchFamily="34" charset="0"/>
                <a:cs typeface="Times New Roman" panose="02020603050405020304" pitchFamily="18" charset="0"/>
              </a:rPr>
              <a:t> 1:</a:t>
            </a:r>
          </a:p>
          <a:p>
            <a:pPr marL="614363" lvl="1" indent="-171450">
              <a:spcBef>
                <a:spcPct val="0"/>
              </a:spcBef>
              <a:buClr>
                <a:schemeClr val="tx1"/>
              </a:buClr>
              <a:buFont typeface="Arial" panose="020B0604020202020204" pitchFamily="34" charset="0"/>
              <a:buChar char="•"/>
              <a:tabLst>
                <a:tab pos="461963" algn="l"/>
              </a:tabLst>
            </a:pPr>
            <a:r>
              <a:rPr lang="en-US" altLang="en-US" sz="1100" dirty="0">
                <a:latin typeface="Aptos" panose="020B0004020202020204" pitchFamily="34" charset="0"/>
                <a:cs typeface="Times New Roman" panose="02020603050405020304" pitchFamily="18" charset="0"/>
              </a:rPr>
              <a:t>Has the taxpayer provided an affidavit? Did the taxpayer show the value changed from the prior year?</a:t>
            </a:r>
          </a:p>
          <a:p>
            <a:pPr marL="171450" indent="-171450">
              <a:spcBef>
                <a:spcPct val="0"/>
              </a:spcBef>
              <a:buClr>
                <a:schemeClr val="tx1"/>
              </a:buClr>
              <a:buFont typeface="Arial" panose="020B0604020202020204" pitchFamily="34" charset="0"/>
              <a:buChar char="•"/>
              <a:tabLst>
                <a:tab pos="461963" algn="l"/>
              </a:tabLst>
            </a:pPr>
            <a:r>
              <a:rPr lang="en-US" altLang="en-US" sz="1100" dirty="0">
                <a:latin typeface="Aptos" panose="020B0004020202020204" pitchFamily="34" charset="0"/>
                <a:cs typeface="Times New Roman" panose="02020603050405020304" pitchFamily="18" charset="0"/>
              </a:rPr>
              <a:t>Code 2:</a:t>
            </a:r>
          </a:p>
          <a:p>
            <a:pPr marL="614363" lvl="1" indent="-171450">
              <a:spcBef>
                <a:spcPct val="0"/>
              </a:spcBef>
              <a:buClr>
                <a:schemeClr val="tx1"/>
              </a:buClr>
              <a:buFont typeface="Arial" panose="020B0604020202020204" pitchFamily="34" charset="0"/>
              <a:buChar char="•"/>
              <a:tabLst>
                <a:tab pos="461963" algn="l"/>
              </a:tabLst>
            </a:pPr>
            <a:r>
              <a:rPr lang="en-US" altLang="en-US" sz="1100" dirty="0">
                <a:latin typeface="Aptos" panose="020B0004020202020204" pitchFamily="34" charset="0"/>
                <a:cs typeface="Times New Roman" panose="02020603050405020304" pitchFamily="18" charset="0"/>
              </a:rPr>
              <a:t>Has the assessor provided an affidavit? May not be processed if the assessor is not requesting.</a:t>
            </a:r>
          </a:p>
          <a:p>
            <a:pPr marL="171450" lvl="0" indent="-171450">
              <a:spcBef>
                <a:spcPct val="0"/>
              </a:spcBef>
              <a:buClr>
                <a:schemeClr val="tx1"/>
              </a:buClr>
              <a:buFont typeface="Arial" panose="020B0604020202020204" pitchFamily="34" charset="0"/>
              <a:buChar char="•"/>
              <a:tabLst>
                <a:tab pos="461963" algn="l"/>
              </a:tabLst>
            </a:pPr>
            <a:r>
              <a:rPr lang="en-US" altLang="en-US" sz="1100" dirty="0">
                <a:latin typeface="Aptos" panose="020B0004020202020204" pitchFamily="34" charset="0"/>
                <a:cs typeface="Times New Roman" panose="02020603050405020304" pitchFamily="18" charset="0"/>
              </a:rPr>
              <a:t>Code 3:</a:t>
            </a:r>
          </a:p>
          <a:p>
            <a:pPr marL="614363" lvl="1" indent="-171450">
              <a:spcBef>
                <a:spcPct val="0"/>
              </a:spcBef>
              <a:buClr>
                <a:schemeClr val="tx1"/>
              </a:buClr>
              <a:buFont typeface="Arial" panose="020B0604020202020204" pitchFamily="34" charset="0"/>
              <a:buChar char="•"/>
              <a:tabLst>
                <a:tab pos="461963" algn="l"/>
              </a:tabLst>
            </a:pPr>
            <a:r>
              <a:rPr lang="en-US" altLang="en-US" sz="1100" dirty="0">
                <a:latin typeface="Aptos" panose="020B0004020202020204" pitchFamily="34" charset="0"/>
                <a:cs typeface="Times New Roman" panose="02020603050405020304" pitchFamily="18" charset="0"/>
              </a:rPr>
              <a:t>Did the property sell/transfer after July 1 for less than 90% of the assessed value?</a:t>
            </a:r>
            <a:r>
              <a:rPr lang="en-US" altLang="en-US" sz="1100" baseline="0" dirty="0">
                <a:latin typeface="Aptos" panose="020B0004020202020204" pitchFamily="34" charset="0"/>
                <a:cs typeface="Times New Roman" panose="02020603050405020304" pitchFamily="18" charset="0"/>
              </a:rPr>
              <a:t> Was it an arm’s-length transaction?</a:t>
            </a:r>
            <a:endParaRPr lang="en-US" altLang="en-US" sz="1100" dirty="0">
              <a:latin typeface="Aptos" panose="020B0004020202020204" pitchFamily="34" charset="0"/>
              <a:cs typeface="Times New Roman" panose="02020603050405020304" pitchFamily="18" charset="0"/>
            </a:endParaRPr>
          </a:p>
          <a:p>
            <a:pPr marL="171450" lvl="0" indent="-171450">
              <a:spcBef>
                <a:spcPct val="0"/>
              </a:spcBef>
              <a:buClr>
                <a:schemeClr val="tx1"/>
              </a:buClr>
              <a:buFont typeface="Arial" panose="020B0604020202020204" pitchFamily="34" charset="0"/>
              <a:buChar char="•"/>
              <a:tabLst>
                <a:tab pos="461963" algn="l"/>
              </a:tabLst>
            </a:pPr>
            <a:r>
              <a:rPr lang="en-US" altLang="en-US" sz="1100" dirty="0">
                <a:latin typeface="Aptos" panose="020B0004020202020204" pitchFamily="34" charset="0"/>
                <a:cs typeface="Times New Roman" panose="02020603050405020304" pitchFamily="18" charset="0"/>
              </a:rPr>
              <a:t>Timeliness:	</a:t>
            </a:r>
          </a:p>
          <a:p>
            <a:pPr marL="614363" lvl="1" indent="-171450">
              <a:spcBef>
                <a:spcPct val="0"/>
              </a:spcBef>
              <a:buClr>
                <a:schemeClr val="tx1"/>
              </a:buClr>
              <a:buFont typeface="Arial" panose="020B0604020202020204" pitchFamily="34" charset="0"/>
              <a:buChar char="•"/>
              <a:tabLst>
                <a:tab pos="461963" algn="l"/>
              </a:tabLst>
            </a:pPr>
            <a:r>
              <a:rPr lang="en-US" altLang="en-US" sz="1100" dirty="0">
                <a:latin typeface="Aptos" panose="020B0004020202020204" pitchFamily="34" charset="0"/>
                <a:cs typeface="Times New Roman" panose="02020603050405020304" pitchFamily="18" charset="0"/>
              </a:rPr>
              <a:t>Was the request filed by April 30 of the year following the assessment year?</a:t>
            </a:r>
          </a:p>
          <a:p>
            <a:pPr>
              <a:spcBef>
                <a:spcPct val="0"/>
              </a:spcBef>
              <a:buClr>
                <a:schemeClr val="tx1"/>
              </a:buClr>
              <a:tabLst>
                <a:tab pos="461963" algn="l"/>
              </a:tabLst>
            </a:pPr>
            <a:endParaRPr lang="en-US" altLang="en-US" sz="1100" kern="1200" dirty="0">
              <a:solidFill>
                <a:schemeClr val="tx1"/>
              </a:solidFill>
              <a:latin typeface="Aptos" panose="020B0004020202020204" pitchFamily="34" charset="0"/>
              <a:ea typeface="+mn-ea"/>
              <a:cs typeface="Times New Roman" panose="02020603050405020304" pitchFamily="18" charset="0"/>
            </a:endParaRPr>
          </a:p>
          <a:p>
            <a:pPr>
              <a:spcBef>
                <a:spcPct val="0"/>
              </a:spcBef>
              <a:buClr>
                <a:schemeClr val="tx1"/>
              </a:buClr>
              <a:tabLst>
                <a:tab pos="461963" algn="l"/>
              </a:tabLst>
            </a:pPr>
            <a:r>
              <a:rPr lang="en-US" altLang="en-US" sz="1100" kern="1200" dirty="0">
                <a:solidFill>
                  <a:schemeClr val="tx1"/>
                </a:solidFill>
                <a:latin typeface="Aptos" panose="020B0004020202020204" pitchFamily="34" charset="0"/>
                <a:ea typeface="+mn-ea"/>
                <a:cs typeface="Times New Roman" panose="02020603050405020304" pitchFamily="18" charset="0"/>
              </a:rPr>
              <a:t>If the Board determines the request does not meet </a:t>
            </a:r>
            <a:r>
              <a:rPr lang="en-US" altLang="en-US" sz="1100" b="1" kern="1200" dirty="0">
                <a:solidFill>
                  <a:schemeClr val="tx1"/>
                </a:solidFill>
                <a:latin typeface="Aptos" panose="020B0004020202020204" pitchFamily="34" charset="0"/>
                <a:ea typeface="+mn-ea"/>
                <a:cs typeface="Times New Roman" panose="02020603050405020304" pitchFamily="18" charset="0"/>
              </a:rPr>
              <a:t>all</a:t>
            </a:r>
            <a:r>
              <a:rPr lang="en-US" altLang="en-US" sz="1100" kern="1200" dirty="0">
                <a:solidFill>
                  <a:schemeClr val="tx1"/>
                </a:solidFill>
                <a:latin typeface="Aptos" panose="020B0004020202020204" pitchFamily="34" charset="0"/>
                <a:ea typeface="+mn-ea"/>
                <a:cs typeface="Times New Roman" panose="02020603050405020304" pitchFamily="18" charset="0"/>
              </a:rPr>
              <a:t> the requirements, they must:</a:t>
            </a:r>
          </a:p>
          <a:p>
            <a:pPr marL="171450" indent="-171450">
              <a:spcBef>
                <a:spcPct val="0"/>
              </a:spcBef>
              <a:buClr>
                <a:schemeClr val="tx1"/>
              </a:buClr>
              <a:buFont typeface="Arial" panose="020B0604020202020204" pitchFamily="34" charset="0"/>
              <a:buChar char="•"/>
              <a:tabLst>
                <a:tab pos="461963" algn="l"/>
              </a:tabLst>
            </a:pPr>
            <a:r>
              <a:rPr lang="en-US" altLang="en-US" sz="1100" kern="1200" dirty="0">
                <a:solidFill>
                  <a:schemeClr val="tx1"/>
                </a:solidFill>
                <a:latin typeface="Aptos" panose="020B0004020202020204" pitchFamily="34" charset="0"/>
                <a:ea typeface="+mn-ea"/>
                <a:cs typeface="Times New Roman" panose="02020603050405020304" pitchFamily="18" charset="0"/>
              </a:rPr>
              <a:t>  Issue</a:t>
            </a:r>
            <a:r>
              <a:rPr lang="en-US" altLang="en-US" sz="1100" kern="1200" baseline="0" dirty="0">
                <a:solidFill>
                  <a:schemeClr val="tx1"/>
                </a:solidFill>
                <a:latin typeface="Aptos" panose="020B0004020202020204" pitchFamily="34" charset="0"/>
                <a:ea typeface="+mn-ea"/>
                <a:cs typeface="Times New Roman" panose="02020603050405020304" pitchFamily="18" charset="0"/>
              </a:rPr>
              <a:t> a</a:t>
            </a:r>
            <a:r>
              <a:rPr lang="en-US" altLang="en-US" sz="1100" kern="1200" dirty="0">
                <a:solidFill>
                  <a:schemeClr val="tx1"/>
                </a:solidFill>
                <a:latin typeface="Aptos" panose="020B0004020202020204" pitchFamily="34" charset="0"/>
                <a:ea typeface="+mn-ea"/>
                <a:cs typeface="Times New Roman" panose="02020603050405020304" pitchFamily="18" charset="0"/>
              </a:rPr>
              <a:t> written denial to the taxpayer and assessor,</a:t>
            </a:r>
          </a:p>
          <a:p>
            <a:pPr marL="171450" indent="-171450">
              <a:spcBef>
                <a:spcPct val="0"/>
              </a:spcBef>
              <a:buClr>
                <a:schemeClr val="tx1"/>
              </a:buClr>
              <a:buFont typeface="Arial" panose="020B0604020202020204" pitchFamily="34" charset="0"/>
              <a:buChar char="•"/>
              <a:tabLst>
                <a:tab pos="461963" algn="l"/>
              </a:tabLst>
            </a:pPr>
            <a:r>
              <a:rPr lang="en-US" altLang="en-US" sz="1100" kern="1200" dirty="0">
                <a:solidFill>
                  <a:schemeClr val="tx1"/>
                </a:solidFill>
                <a:latin typeface="Aptos" panose="020B0004020202020204" pitchFamily="34" charset="0"/>
                <a:ea typeface="+mn-ea"/>
                <a:cs typeface="Times New Roman" panose="02020603050405020304" pitchFamily="18" charset="0"/>
              </a:rPr>
              <a:t>  Inform the taxpayer of appeal rights. </a:t>
            </a:r>
          </a:p>
          <a:p>
            <a:pPr>
              <a:buClr>
                <a:schemeClr val="tx1"/>
              </a:buClr>
              <a:tabLst>
                <a:tab pos="461963" algn="l"/>
              </a:tabLst>
            </a:pPr>
            <a:endParaRPr lang="en-US" altLang="en-US" sz="1100" kern="1200" dirty="0">
              <a:solidFill>
                <a:schemeClr val="tx1"/>
              </a:solidFill>
              <a:latin typeface="Aptos" panose="020B0004020202020204" pitchFamily="34" charset="0"/>
              <a:ea typeface="+mn-ea"/>
              <a:cs typeface="Times New Roman" panose="02020603050405020304" pitchFamily="18" charset="0"/>
            </a:endParaRPr>
          </a:p>
          <a:p>
            <a:pPr>
              <a:buClr>
                <a:schemeClr val="tx1"/>
              </a:buClr>
              <a:tabLst>
                <a:tab pos="461963" algn="l"/>
              </a:tabLst>
            </a:pPr>
            <a:endParaRPr lang="en-US" altLang="en-US" sz="1100" kern="1200" dirty="0">
              <a:solidFill>
                <a:schemeClr val="tx1"/>
              </a:solidFill>
              <a:latin typeface="Aptos" panose="020B0004020202020204" pitchFamily="34" charset="0"/>
              <a:ea typeface="+mn-ea"/>
              <a:cs typeface="Times New Roman" panose="02020603050405020304" pitchFamily="18" charset="0"/>
            </a:endParaRPr>
          </a:p>
          <a:p>
            <a:pPr>
              <a:buClr>
                <a:schemeClr val="tx1"/>
              </a:buClr>
              <a:tabLst>
                <a:tab pos="461963" algn="l"/>
              </a:tabLst>
            </a:pPr>
            <a:endParaRPr lang="en-US" altLang="en-US" sz="1100" kern="1200" dirty="0">
              <a:solidFill>
                <a:schemeClr val="tx1"/>
              </a:solidFill>
              <a:latin typeface="Aptos" panose="020B0004020202020204" pitchFamily="34" charset="0"/>
              <a:ea typeface="+mn-ea"/>
              <a:cs typeface="Times New Roman" panose="02020603050405020304" pitchFamily="18" charset="0"/>
            </a:endParaRPr>
          </a:p>
          <a:p>
            <a:pPr>
              <a:buClr>
                <a:schemeClr val="tx1"/>
              </a:buClr>
              <a:tabLst>
                <a:tab pos="461963" algn="l"/>
              </a:tabLst>
            </a:pPr>
            <a:r>
              <a:rPr lang="en-US" altLang="en-US" sz="1100" kern="1200" dirty="0">
                <a:solidFill>
                  <a:schemeClr val="tx1"/>
                </a:solidFill>
                <a:latin typeface="Aptos" panose="020B0004020202020204" pitchFamily="34" charset="0"/>
                <a:ea typeface="+mn-ea"/>
                <a:cs typeface="Times New Roman" panose="02020603050405020304" pitchFamily="18" charset="0"/>
              </a:rPr>
              <a:t>Denials of reconvening requests may be appealed to the State Board of Tax Appeals.  </a:t>
            </a:r>
          </a:p>
          <a:p>
            <a:pPr marL="171450" indent="-171450">
              <a:buClr>
                <a:schemeClr val="tx1"/>
              </a:buClr>
              <a:buFont typeface="Arial" panose="020B0604020202020204" pitchFamily="34" charset="0"/>
              <a:buChar char="•"/>
              <a:tabLst>
                <a:tab pos="461963" algn="l"/>
              </a:tabLst>
            </a:pPr>
            <a:r>
              <a:rPr lang="en-US" altLang="en-US" sz="1100" kern="1200" dirty="0">
                <a:solidFill>
                  <a:schemeClr val="tx1"/>
                </a:solidFill>
                <a:latin typeface="Aptos" panose="020B0004020202020204" pitchFamily="34" charset="0"/>
                <a:ea typeface="+mn-ea"/>
                <a:cs typeface="Times New Roman" panose="02020603050405020304" pitchFamily="18" charset="0"/>
              </a:rPr>
              <a:t>The appeal must be filed within 30 days from the date of mailing.</a:t>
            </a:r>
          </a:p>
          <a:p>
            <a:pPr defTabSz="915573">
              <a:defRPr/>
            </a:pPr>
            <a:endParaRPr lang="en-US" altLang="en-US" sz="1100" b="1" dirty="0">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61</a:t>
            </a:fld>
            <a:endParaRPr lang="en-US" sz="1100">
              <a:latin typeface="Aptos" panose="020B0004020202020204" pitchFamily="34" charset="0"/>
            </a:endParaRPr>
          </a:p>
        </p:txBody>
      </p:sp>
    </p:spTree>
    <p:extLst>
      <p:ext uri="{BB962C8B-B14F-4D97-AF65-F5344CB8AC3E}">
        <p14:creationId xmlns:p14="http://schemas.microsoft.com/office/powerpoint/2010/main" val="126182687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62</a:t>
            </a:fld>
            <a:endParaRPr lang="en-US" sz="1100">
              <a:latin typeface="Aptos" panose="020B0004020202020204" pitchFamily="34" charset="0"/>
            </a:endParaRPr>
          </a:p>
        </p:txBody>
      </p:sp>
    </p:spTree>
    <p:extLst>
      <p:ext uri="{BB962C8B-B14F-4D97-AF65-F5344CB8AC3E}">
        <p14:creationId xmlns:p14="http://schemas.microsoft.com/office/powerpoint/2010/main" val="379285050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ptos" panose="020B0004020202020204" pitchFamily="34" charset="0"/>
              </a:rPr>
              <a:t>Taxpayer Request</a:t>
            </a:r>
            <a:r>
              <a:rPr lang="en-US" sz="1100" dirty="0">
                <a:latin typeface="Aptos" panose="020B0004020202020204" pitchFamily="34" charset="0"/>
              </a:rPr>
              <a:t>: A taxpayer submits an affidavit stating that they did not receive notice of a change in value at least fifteen calendar days before the deadline for filing a petition and can show proof that the value was actually changed.</a:t>
            </a:r>
          </a:p>
          <a:p>
            <a:endParaRPr lang="en-US" sz="1100" dirty="0">
              <a:latin typeface="Aptos" panose="020B0004020202020204" pitchFamily="34" charset="0"/>
            </a:endParaRPr>
          </a:p>
          <a:p>
            <a:r>
              <a:rPr lang="en-US" sz="1100" dirty="0">
                <a:latin typeface="Aptos" panose="020B0004020202020204" pitchFamily="34" charset="0"/>
              </a:rPr>
              <a:t>Due April 30</a:t>
            </a:r>
            <a:r>
              <a:rPr lang="en-US" sz="1100" baseline="30000" dirty="0">
                <a:latin typeface="Aptos" panose="020B0004020202020204" pitchFamily="34" charset="0"/>
              </a:rPr>
              <a:t>th</a:t>
            </a:r>
            <a:r>
              <a:rPr lang="en-US" sz="1100" dirty="0">
                <a:latin typeface="Aptos" panose="020B0004020202020204" pitchFamily="34" charset="0"/>
              </a:rPr>
              <a:t> of the year following the AY requested.</a:t>
            </a: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63</a:t>
            </a:fld>
            <a:endParaRPr lang="en-US" sz="1100">
              <a:latin typeface="Aptos" panose="020B0004020202020204" pitchFamily="34" charset="0"/>
            </a:endParaRPr>
          </a:p>
        </p:txBody>
      </p:sp>
    </p:spTree>
    <p:extLst>
      <p:ext uri="{BB962C8B-B14F-4D97-AF65-F5344CB8AC3E}">
        <p14:creationId xmlns:p14="http://schemas.microsoft.com/office/powerpoint/2010/main" val="58001729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ptos" panose="020B0004020202020204" pitchFamily="34" charset="0"/>
              </a:rPr>
              <a:t>Assessor's Request</a:t>
            </a:r>
            <a:r>
              <a:rPr lang="en-US" sz="1100" dirty="0">
                <a:latin typeface="Aptos" panose="020B0004020202020204" pitchFamily="34" charset="0"/>
              </a:rPr>
              <a:t>: An assessor submits an affidavit stating that they were unaware of facts that were discoverable at the time of appraisal and that such lack of facts caused the valuation of property to be materially affected.</a:t>
            </a: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64</a:t>
            </a:fld>
            <a:endParaRPr lang="en-US" sz="1100">
              <a:latin typeface="Aptos" panose="020B0004020202020204" pitchFamily="34" charset="0"/>
            </a:endParaRPr>
          </a:p>
        </p:txBody>
      </p:sp>
    </p:spTree>
    <p:extLst>
      <p:ext uri="{BB962C8B-B14F-4D97-AF65-F5344CB8AC3E}">
        <p14:creationId xmlns:p14="http://schemas.microsoft.com/office/powerpoint/2010/main" val="426506351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1" dirty="0">
                <a:latin typeface="Aptos" panose="020B0004020202020204" pitchFamily="34" charset="0"/>
              </a:rPr>
              <a:t>Arm's Length Transaction</a:t>
            </a:r>
            <a:r>
              <a:rPr lang="en-US" sz="1100" dirty="0">
                <a:latin typeface="Aptos" panose="020B0004020202020204" pitchFamily="34" charset="0"/>
              </a:rPr>
              <a:t>: A bona fide purchaser or contract buyer acquires an interest in real property after July 1 and on or before December 31 of the assessment year, and the sale price was less than ninety percent of the assessed value.</a:t>
            </a: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65</a:t>
            </a:fld>
            <a:endParaRPr lang="en-US" sz="1100">
              <a:latin typeface="Aptos" panose="020B0004020202020204" pitchFamily="34" charset="0"/>
            </a:endParaRPr>
          </a:p>
        </p:txBody>
      </p:sp>
    </p:spTree>
    <p:extLst>
      <p:ext uri="{BB962C8B-B14F-4D97-AF65-F5344CB8AC3E}">
        <p14:creationId xmlns:p14="http://schemas.microsoft.com/office/powerpoint/2010/main" val="381883303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65706" indent="-255994" fontAlgn="auto">
              <a:buClr>
                <a:schemeClr val="tx1">
                  <a:lumMod val="50000"/>
                  <a:lumOff val="50000"/>
                </a:schemeClr>
              </a:buClr>
              <a:defRPr/>
            </a:pPr>
            <a:r>
              <a:rPr lang="en-US" sz="1100" dirty="0">
                <a:latin typeface="Aptos" panose="020B0004020202020204" pitchFamily="34" charset="0"/>
                <a:cs typeface="Times New Roman" panose="02020603050405020304" pitchFamily="18" charset="0"/>
              </a:rPr>
              <a:t>For example, the current assessment year would be 2025 and the three prior years would be for the 2024, 2023, and 2022 assessment years.  </a:t>
            </a:r>
          </a:p>
          <a:p>
            <a:pPr marL="365706" indent="-255994" fontAlgn="auto">
              <a:buClr>
                <a:schemeClr val="tx1">
                  <a:lumMod val="50000"/>
                  <a:lumOff val="50000"/>
                </a:schemeClr>
              </a:buClr>
              <a:buFont typeface="Arial" panose="020B0604020202020204" pitchFamily="34" charset="0"/>
              <a:buChar char="•"/>
              <a:defRPr/>
            </a:pPr>
            <a:r>
              <a:rPr lang="en-US" sz="1100" dirty="0">
                <a:latin typeface="Aptos" panose="020B0004020202020204" pitchFamily="34" charset="0"/>
                <a:cs typeface="Times New Roman" panose="02020603050405020304" pitchFamily="18" charset="0"/>
              </a:rPr>
              <a:t>The assessor must send the taxpayer a NOV for all assessment years in which the value was added to the roll.  </a:t>
            </a:r>
          </a:p>
          <a:p>
            <a:pPr marL="365706" indent="-255994" fontAlgn="auto">
              <a:buClr>
                <a:schemeClr val="tx1">
                  <a:lumMod val="50000"/>
                  <a:lumOff val="50000"/>
                </a:schemeClr>
              </a:buClr>
              <a:buFont typeface="Arial" panose="020B0604020202020204" pitchFamily="34" charset="0"/>
              <a:buChar char="•"/>
              <a:defRPr/>
            </a:pPr>
            <a:r>
              <a:rPr lang="en-US" sz="1100" dirty="0">
                <a:latin typeface="Aptos" panose="020B0004020202020204" pitchFamily="34" charset="0"/>
                <a:cs typeface="Times New Roman" panose="02020603050405020304" pitchFamily="18" charset="0"/>
              </a:rPr>
              <a:t>The taxpayer can appeal any or all of these assessment years to the BOE within 30/60 days of the NOV date.</a:t>
            </a:r>
            <a:endParaRPr lang="en-US" altLang="en-US" sz="1100" dirty="0">
              <a:latin typeface="Aptos" panose="020B0004020202020204" pitchFamily="34" charset="0"/>
              <a:cs typeface="Times New Roman" panose="02020603050405020304" pitchFamily="18" charset="0"/>
            </a:endParaRP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66</a:t>
            </a:fld>
            <a:endParaRPr lang="en-US" sz="1100">
              <a:latin typeface="Aptos" panose="020B0004020202020204" pitchFamily="34" charset="0"/>
            </a:endParaRPr>
          </a:p>
        </p:txBody>
      </p:sp>
    </p:spTree>
    <p:extLst>
      <p:ext uri="{BB962C8B-B14F-4D97-AF65-F5344CB8AC3E}">
        <p14:creationId xmlns:p14="http://schemas.microsoft.com/office/powerpoint/2010/main" val="200360647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70962-3994-367D-84DC-1C8903BD71C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7165DE-0FBE-8C81-017A-0EC4990D969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6003E5-6C72-B709-E16F-BE9D3E057872}"/>
              </a:ext>
            </a:extLst>
          </p:cNvPr>
          <p:cNvSpPr>
            <a:spLocks noGrp="1"/>
          </p:cNvSpPr>
          <p:nvPr>
            <p:ph type="body" idx="1"/>
          </p:nvPr>
        </p:nvSpPr>
        <p:spPr/>
        <p:txBody>
          <a:bodyPr/>
          <a:lstStyle/>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642E0D0C-0279-645E-5774-C85CD943864F}"/>
              </a:ext>
            </a:extLst>
          </p:cNvPr>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67</a:t>
            </a:fld>
            <a:endParaRPr lang="en-US" sz="1100">
              <a:latin typeface="Aptos" panose="020B0004020202020204" pitchFamily="34" charset="0"/>
            </a:endParaRPr>
          </a:p>
        </p:txBody>
      </p:sp>
    </p:spTree>
    <p:extLst>
      <p:ext uri="{BB962C8B-B14F-4D97-AF65-F5344CB8AC3E}">
        <p14:creationId xmlns:p14="http://schemas.microsoft.com/office/powerpoint/2010/main" val="377449100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276C8-9118-0F61-AB1C-4277EB4ECF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33206E-45DD-83EE-B594-8A2859B740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88A538-5482-D151-5F6A-7A0EA258E19B}"/>
              </a:ext>
            </a:extLst>
          </p:cNvPr>
          <p:cNvSpPr>
            <a:spLocks noGrp="1"/>
          </p:cNvSpPr>
          <p:nvPr>
            <p:ph type="body" idx="1"/>
          </p:nvPr>
        </p:nvSpPr>
        <p:spPr/>
        <p:txBody>
          <a:bodyPr/>
          <a:lstStyle/>
          <a:p>
            <a:pPr>
              <a:buNone/>
            </a:pPr>
            <a:r>
              <a:rPr lang="en-US" sz="1100" dirty="0">
                <a:latin typeface="Aptos" panose="020B0004020202020204" pitchFamily="34" charset="0"/>
              </a:rPr>
              <a:t>Requests for reconvening may come from either the Board of Equalization or the Assessor and must be submitted to the board clerk.</a:t>
            </a:r>
          </a:p>
          <a:p>
            <a:pPr>
              <a:buNone/>
            </a:pPr>
            <a:r>
              <a:rPr lang="en-US" sz="1100" dirty="0">
                <a:latin typeface="Aptos" panose="020B0004020202020204" pitchFamily="34" charset="0"/>
              </a:rPr>
              <a:t>The clerk processes Department of Revenue (DOR) reconvene requests the same as local requests by:</a:t>
            </a:r>
          </a:p>
          <a:p>
            <a:pPr>
              <a:buFont typeface="Arial" panose="020B0604020202020204" pitchFamily="34" charset="0"/>
              <a:buChar char="•"/>
            </a:pPr>
            <a:r>
              <a:rPr lang="en-US" sz="1100" dirty="0">
                <a:latin typeface="Aptos" panose="020B0004020202020204" pitchFamily="34" charset="0"/>
              </a:rPr>
              <a:t>Verifying the request is complete. If no evidence is included, the clerk should contact the taxpayer to see if evidence will be submitted before sending it to DOR.</a:t>
            </a:r>
          </a:p>
          <a:p>
            <a:pPr>
              <a:buFont typeface="Arial" panose="020B0604020202020204" pitchFamily="34" charset="0"/>
              <a:buChar char="•"/>
            </a:pPr>
            <a:r>
              <a:rPr lang="en-US" sz="1100" dirty="0">
                <a:latin typeface="Aptos" panose="020B0004020202020204" pitchFamily="34" charset="0"/>
              </a:rPr>
              <a:t>Once the request is complete:</a:t>
            </a:r>
          </a:p>
          <a:p>
            <a:pPr marL="742950" lvl="1" indent="-285750">
              <a:buFont typeface="Arial" panose="020B0604020202020204" pitchFamily="34" charset="0"/>
              <a:buChar char="•"/>
            </a:pPr>
            <a:r>
              <a:rPr lang="en-US" sz="1100" dirty="0">
                <a:latin typeface="Aptos" panose="020B0004020202020204" pitchFamily="34" charset="0"/>
              </a:rPr>
              <a:t>Assigning a request number</a:t>
            </a:r>
          </a:p>
          <a:p>
            <a:pPr marL="742950" lvl="1" indent="-285750">
              <a:buFont typeface="Arial" panose="020B0604020202020204" pitchFamily="34" charset="0"/>
              <a:buChar char="•"/>
            </a:pPr>
            <a:r>
              <a:rPr lang="en-US" sz="1100" dirty="0">
                <a:latin typeface="Aptos" panose="020B0004020202020204" pitchFamily="34" charset="0"/>
              </a:rPr>
              <a:t>Forwarding a copy to the Assessor’s office</a:t>
            </a:r>
          </a:p>
          <a:p>
            <a:pPr marL="742950" lvl="1" indent="-285750">
              <a:buFont typeface="Arial" panose="020B0604020202020204" pitchFamily="34" charset="0"/>
              <a:buChar char="•"/>
            </a:pPr>
            <a:r>
              <a:rPr lang="en-US" sz="1100" dirty="0">
                <a:latin typeface="Aptos" panose="020B0004020202020204" pitchFamily="34" charset="0"/>
              </a:rPr>
              <a:t>Sending the request and any Assessor response to the Department of Revenue</a:t>
            </a:r>
          </a:p>
          <a:p>
            <a:pPr>
              <a:buNone/>
            </a:pPr>
            <a:r>
              <a:rPr lang="en-US" sz="1100" dirty="0">
                <a:latin typeface="Aptos" panose="020B0004020202020204" pitchFamily="34" charset="0"/>
              </a:rPr>
              <a:t>The DOR will issue a decision to approve or deny the request.</a:t>
            </a:r>
          </a:p>
          <a:p>
            <a:pPr>
              <a:buNone/>
            </a:pPr>
            <a:r>
              <a:rPr lang="en-US" sz="1100" dirty="0">
                <a:latin typeface="Aptos" panose="020B0004020202020204" pitchFamily="34" charset="0"/>
              </a:rPr>
              <a:t>If approved, the board is directed to hold a hearing for the specified assessment year(s).</a:t>
            </a:r>
          </a:p>
          <a:p>
            <a:r>
              <a:rPr lang="en-US" sz="1100" dirty="0">
                <a:latin typeface="Aptos" panose="020B0004020202020204" pitchFamily="34" charset="0"/>
              </a:rPr>
              <a:t>If denied, the taxpayer or Assessor may appeal the decision directly to the Board of Tax Appeals (BTA).</a:t>
            </a:r>
          </a:p>
          <a:p>
            <a:pPr fontAlgn="auto">
              <a:spcBef>
                <a:spcPct val="0"/>
              </a:spcBef>
              <a:buClr>
                <a:schemeClr val="tx1"/>
              </a:buClr>
              <a:tabLst>
                <a:tab pos="353992" algn="l"/>
              </a:tabLst>
              <a:defRPr/>
            </a:pPr>
            <a:endParaRPr lang="en-US" sz="1100" dirty="0">
              <a:latin typeface="Aptos" panose="020B0004020202020204" pitchFamily="34" charset="0"/>
              <a:cs typeface="Times New Roman" panose="02020603050405020304" pitchFamily="18" charset="0"/>
            </a:endParaRPr>
          </a:p>
          <a:p>
            <a:pPr fontAlgn="auto">
              <a:spcBef>
                <a:spcPct val="0"/>
              </a:spcBef>
              <a:buClr>
                <a:schemeClr val="tx1"/>
              </a:buClr>
              <a:tabLst>
                <a:tab pos="353992" algn="l"/>
              </a:tabLst>
              <a:defRPr/>
            </a:pPr>
            <a:endParaRPr lang="en-US" sz="1100" dirty="0">
              <a:latin typeface="Aptos" panose="020B0004020202020204" pitchFamily="34" charset="0"/>
              <a:cs typeface="Times New Roman" panose="02020603050405020304" pitchFamily="18" charset="0"/>
            </a:endParaRPr>
          </a:p>
          <a:p>
            <a:pPr fontAlgn="auto">
              <a:spcBef>
                <a:spcPct val="0"/>
              </a:spcBef>
              <a:buClr>
                <a:schemeClr val="tx1"/>
              </a:buClr>
              <a:tabLst>
                <a:tab pos="353992" algn="l"/>
              </a:tabLst>
              <a:defRPr/>
            </a:pPr>
            <a:r>
              <a:rPr lang="en-US" sz="1100" dirty="0">
                <a:latin typeface="Aptos" panose="020B0004020202020204" pitchFamily="34" charset="0"/>
                <a:cs typeface="Times New Roman" panose="02020603050405020304" pitchFamily="18" charset="0"/>
              </a:rPr>
              <a:t>The clerk will process DOR reconvene requests the same as local requests:</a:t>
            </a:r>
          </a:p>
          <a:p>
            <a:pPr marL="237127" indent="-237127" fontAlgn="auto">
              <a:spcBef>
                <a:spcPct val="0"/>
              </a:spcBef>
              <a:buClr>
                <a:schemeClr val="tx1">
                  <a:lumMod val="50000"/>
                  <a:lumOff val="50000"/>
                </a:schemeClr>
              </a:buClr>
              <a:buFont typeface="+mj-lt"/>
              <a:buAutoNum type="arabicPeriod"/>
              <a:defRPr/>
            </a:pPr>
            <a:r>
              <a:rPr lang="en-US" sz="1100" dirty="0">
                <a:latin typeface="Aptos" panose="020B0004020202020204" pitchFamily="34" charset="0"/>
                <a:cs typeface="Times New Roman" panose="02020603050405020304" pitchFamily="18" charset="0"/>
              </a:rPr>
              <a:t>Verify the request is complete (</a:t>
            </a:r>
            <a:r>
              <a:rPr lang="en-US" sz="1100" b="1" dirty="0">
                <a:latin typeface="Aptos" panose="020B0004020202020204" pitchFamily="34" charset="0"/>
                <a:cs typeface="Times New Roman" panose="02020603050405020304" pitchFamily="18" charset="0"/>
              </a:rPr>
              <a:t>if no evidence is included, reach out to see if the taxpayer intends to submit any BEFORE sending it to DOR</a:t>
            </a:r>
            <a:r>
              <a:rPr lang="en-US" sz="1100" dirty="0">
                <a:latin typeface="Aptos" panose="020B0004020202020204" pitchFamily="34" charset="0"/>
                <a:cs typeface="Times New Roman" panose="02020603050405020304" pitchFamily="18" charset="0"/>
              </a:rPr>
              <a:t>)</a:t>
            </a:r>
          </a:p>
          <a:p>
            <a:pPr marL="237127" indent="-237127" fontAlgn="auto">
              <a:spcBef>
                <a:spcPct val="0"/>
              </a:spcBef>
              <a:buClr>
                <a:schemeClr val="tx1">
                  <a:lumMod val="50000"/>
                  <a:lumOff val="50000"/>
                </a:schemeClr>
              </a:buClr>
              <a:buFont typeface="+mj-lt"/>
              <a:buAutoNum type="arabicPeriod"/>
              <a:defRPr/>
            </a:pPr>
            <a:r>
              <a:rPr lang="en-US" sz="1100" dirty="0">
                <a:latin typeface="Aptos" panose="020B0004020202020204" pitchFamily="34" charset="0"/>
                <a:cs typeface="Times New Roman" panose="02020603050405020304" pitchFamily="18" charset="0"/>
              </a:rPr>
              <a:t>Once a completed request is received:</a:t>
            </a:r>
          </a:p>
          <a:p>
            <a:pPr marL="637279" lvl="1" indent="-177845" fontAlgn="auto">
              <a:spcBef>
                <a:spcPct val="0"/>
              </a:spcBef>
              <a:buClr>
                <a:schemeClr val="tx1">
                  <a:lumMod val="50000"/>
                  <a:lumOff val="50000"/>
                </a:schemeClr>
              </a:buClr>
              <a:buFont typeface="Arial" panose="020B0604020202020204" pitchFamily="34" charset="0"/>
              <a:buChar char="•"/>
              <a:defRPr/>
            </a:pPr>
            <a:r>
              <a:rPr lang="en-US" sz="1100" dirty="0">
                <a:latin typeface="Aptos" panose="020B0004020202020204" pitchFamily="34" charset="0"/>
                <a:cs typeface="Times New Roman" panose="02020603050405020304" pitchFamily="18" charset="0"/>
              </a:rPr>
              <a:t>Assign a number to the request</a:t>
            </a:r>
          </a:p>
          <a:p>
            <a:pPr marL="637279" lvl="1" indent="-177845" fontAlgn="auto">
              <a:spcBef>
                <a:spcPct val="0"/>
              </a:spcBef>
              <a:buClr>
                <a:schemeClr val="tx1">
                  <a:lumMod val="50000"/>
                  <a:lumOff val="50000"/>
                </a:schemeClr>
              </a:buClr>
              <a:buFont typeface="Arial" panose="020B0604020202020204" pitchFamily="34" charset="0"/>
              <a:buChar char="•"/>
              <a:defRPr/>
            </a:pPr>
            <a:r>
              <a:rPr lang="en-US" sz="1100" dirty="0">
                <a:latin typeface="Aptos" panose="020B0004020202020204" pitchFamily="34" charset="0"/>
                <a:cs typeface="Times New Roman" panose="02020603050405020304" pitchFamily="18" charset="0"/>
              </a:rPr>
              <a:t>Forward a copy to the assessor’s office</a:t>
            </a:r>
          </a:p>
          <a:p>
            <a:pPr marL="637279" lvl="1" indent="-177845" fontAlgn="auto">
              <a:spcBef>
                <a:spcPct val="0"/>
              </a:spcBef>
              <a:buClr>
                <a:schemeClr val="tx1">
                  <a:lumMod val="50000"/>
                  <a:lumOff val="50000"/>
                </a:schemeClr>
              </a:buClr>
              <a:buFont typeface="Arial" panose="020B0604020202020204" pitchFamily="34" charset="0"/>
              <a:buChar char="•"/>
              <a:defRPr/>
            </a:pPr>
            <a:r>
              <a:rPr lang="en-US" sz="1100" dirty="0">
                <a:latin typeface="Aptos" panose="020B0004020202020204" pitchFamily="34" charset="0"/>
                <a:cs typeface="Times New Roman" panose="02020603050405020304" pitchFamily="18" charset="0"/>
              </a:rPr>
              <a:t>Forward the request and assessor’s response (if any to the Department of Revenue)</a:t>
            </a:r>
          </a:p>
          <a:p>
            <a:pPr fontAlgn="auto">
              <a:spcBef>
                <a:spcPct val="0"/>
              </a:spcBef>
              <a:buClr>
                <a:schemeClr val="tx1"/>
              </a:buClr>
              <a:tabLst>
                <a:tab pos="353992" algn="l"/>
              </a:tabLst>
              <a:defRPr/>
            </a:pPr>
            <a:endParaRPr lang="en-US" sz="1100" dirty="0">
              <a:latin typeface="Aptos" panose="020B0004020202020204" pitchFamily="34" charset="0"/>
              <a:cs typeface="Times New Roman" panose="02020603050405020304" pitchFamily="18" charset="0"/>
            </a:endParaRPr>
          </a:p>
          <a:p>
            <a:pPr>
              <a:spcBef>
                <a:spcPct val="0"/>
              </a:spcBef>
              <a:buClr>
                <a:schemeClr val="tx1"/>
              </a:buClr>
              <a:tabLst>
                <a:tab pos="479194" algn="l"/>
              </a:tabLst>
            </a:pPr>
            <a:r>
              <a:rPr lang="en-US" altLang="en-US" sz="1100" dirty="0">
                <a:latin typeface="Aptos" panose="020B0004020202020204" pitchFamily="34" charset="0"/>
                <a:cs typeface="Times New Roman" panose="02020603050405020304" pitchFamily="18" charset="0"/>
              </a:rPr>
              <a:t>DOR will issue a decision indicating whether the request is approved or denied.</a:t>
            </a:r>
          </a:p>
          <a:p>
            <a:pPr marL="177845" indent="-177845">
              <a:spcBef>
                <a:spcPct val="0"/>
              </a:spcBef>
              <a:buClr>
                <a:schemeClr val="tx1"/>
              </a:buClr>
              <a:buFont typeface="Arial" panose="020B0604020202020204" pitchFamily="34" charset="0"/>
              <a:buChar char="•"/>
              <a:tabLst>
                <a:tab pos="479194" algn="l"/>
              </a:tabLst>
            </a:pPr>
            <a:r>
              <a:rPr lang="en-US" altLang="en-US" sz="1100" dirty="0">
                <a:latin typeface="Aptos" panose="020B0004020202020204" pitchFamily="34" charset="0"/>
                <a:cs typeface="Times New Roman" panose="02020603050405020304" pitchFamily="18" charset="0"/>
              </a:rPr>
              <a:t>If approved, the board is directed to hold a hearing for the assessment year(s) specified. </a:t>
            </a:r>
          </a:p>
          <a:p>
            <a:pPr marL="177845" indent="-177845">
              <a:spcBef>
                <a:spcPct val="0"/>
              </a:spcBef>
              <a:buClr>
                <a:schemeClr val="tx1"/>
              </a:buClr>
              <a:buFont typeface="Arial" panose="020B0604020202020204" pitchFamily="34" charset="0"/>
              <a:buChar char="•"/>
              <a:tabLst>
                <a:tab pos="479194" algn="l"/>
              </a:tabLst>
            </a:pPr>
            <a:r>
              <a:rPr lang="en-US" altLang="en-US" sz="1100" dirty="0">
                <a:latin typeface="Aptos" panose="020B0004020202020204" pitchFamily="34" charset="0"/>
                <a:cs typeface="Times New Roman" panose="02020603050405020304" pitchFamily="18" charset="0"/>
              </a:rPr>
              <a:t>If denied, the parties may appeal directly to the BTA (taxpayer or Assessor). </a:t>
            </a:r>
          </a:p>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3E7883FF-FB37-3D5D-F7AD-98991B4AB993}"/>
              </a:ext>
            </a:extLst>
          </p:cNvPr>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68</a:t>
            </a:fld>
            <a:endParaRPr lang="en-US" sz="1100">
              <a:latin typeface="Aptos" panose="020B0004020202020204" pitchFamily="34" charset="0"/>
            </a:endParaRPr>
          </a:p>
        </p:txBody>
      </p:sp>
    </p:spTree>
    <p:extLst>
      <p:ext uri="{BB962C8B-B14F-4D97-AF65-F5344CB8AC3E}">
        <p14:creationId xmlns:p14="http://schemas.microsoft.com/office/powerpoint/2010/main" val="29497947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65E50-198A-BBD9-8AD0-938F6EBA0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7A67A2-5518-D45D-E5FC-2142F3DBD3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6EEB22-06C4-678B-84D2-30BA2000B69D}"/>
              </a:ext>
            </a:extLst>
          </p:cNvPr>
          <p:cNvSpPr>
            <a:spLocks noGrp="1"/>
          </p:cNvSpPr>
          <p:nvPr>
            <p:ph type="body" idx="1"/>
          </p:nvPr>
        </p:nvSpPr>
        <p:spPr/>
        <p:txBody>
          <a:bodyPr/>
          <a:lstStyle/>
          <a:p>
            <a:endParaRPr lang="en-US" sz="1100" dirty="0">
              <a:latin typeface="Aptos" panose="020B0004020202020204" pitchFamily="34" charset="0"/>
            </a:endParaRPr>
          </a:p>
        </p:txBody>
      </p:sp>
      <p:sp>
        <p:nvSpPr>
          <p:cNvPr id="4" name="Slide Number Placeholder 3">
            <a:extLst>
              <a:ext uri="{FF2B5EF4-FFF2-40B4-BE49-F238E27FC236}">
                <a16:creationId xmlns:a16="http://schemas.microsoft.com/office/drawing/2014/main" id="{AD6B3D7A-3AC3-41B5-EEA7-E92EC3BC5346}"/>
              </a:ext>
            </a:extLst>
          </p:cNvPr>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69</a:t>
            </a:fld>
            <a:endParaRPr lang="en-US" sz="1100">
              <a:latin typeface="Aptos" panose="020B0004020202020204" pitchFamily="34" charset="0"/>
            </a:endParaRPr>
          </a:p>
        </p:txBody>
      </p:sp>
    </p:spTree>
    <p:extLst>
      <p:ext uri="{BB962C8B-B14F-4D97-AF65-F5344CB8AC3E}">
        <p14:creationId xmlns:p14="http://schemas.microsoft.com/office/powerpoint/2010/main" val="372644689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4708" indent="-174708">
              <a:buFont typeface="Arial" panose="020B0604020202020204" pitchFamily="34" charset="0"/>
              <a:buChar char="•"/>
            </a:pPr>
            <a:r>
              <a:rPr lang="en-US" sz="1100" dirty="0">
                <a:latin typeface="Aptos" panose="020B0004020202020204" pitchFamily="34" charset="0"/>
              </a:rPr>
              <a:t>Assessed value is used in the calculation of property tax, but it does not directly determine the amount of property taxes paid.  </a:t>
            </a:r>
          </a:p>
          <a:p>
            <a:pPr marL="174708" indent="-174708">
              <a:buFont typeface="Arial" panose="020B0604020202020204" pitchFamily="34" charset="0"/>
              <a:buChar char="•"/>
            </a:pPr>
            <a:r>
              <a:rPr lang="en-US" sz="1100" dirty="0">
                <a:latin typeface="Aptos" panose="020B0004020202020204" pitchFamily="34" charset="0"/>
              </a:rPr>
              <a:t>Property taxes are administered by local government.</a:t>
            </a:r>
          </a:p>
          <a:p>
            <a:pPr marL="174708" indent="-174708">
              <a:buFont typeface="Arial" panose="020B0604020202020204" pitchFamily="34" charset="0"/>
              <a:buChar char="•"/>
            </a:pPr>
            <a:r>
              <a:rPr lang="en-US" sz="1100" dirty="0">
                <a:latin typeface="Aptos" panose="020B0004020202020204" pitchFamily="34" charset="0"/>
              </a:rPr>
              <a:t>The assessed value is determined by the assessor before property tax levies are calculated.  </a:t>
            </a: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02660118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8D1EF-0386-1E63-1356-96F952A15C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4EDB90-7318-401B-DC12-282E09C918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48B75C1-312C-55CE-8897-E9E0F6CD7141}"/>
              </a:ext>
            </a:extLst>
          </p:cNvPr>
          <p:cNvSpPr>
            <a:spLocks noGrp="1"/>
          </p:cNvSpPr>
          <p:nvPr>
            <p:ph type="body" idx="1"/>
          </p:nvPr>
        </p:nvSpPr>
        <p:spPr/>
        <p:txBody>
          <a:bodyPr/>
          <a:lstStyle/>
          <a:p>
            <a:pPr defTabSz="915573">
              <a:defRPr/>
            </a:pPr>
            <a:r>
              <a:rPr lang="en-US" sz="1100" dirty="0">
                <a:latin typeface="Aptos" panose="020B0004020202020204" pitchFamily="34" charset="0"/>
              </a:rPr>
              <a:t>A petition filed after the regular deadline to the Board is unable to be accepted unless the taxpayer can demonstrate </a:t>
            </a:r>
            <a:r>
              <a:rPr lang="en-US" sz="1100" b="1" dirty="0">
                <a:latin typeface="Aptos" panose="020B0004020202020204" pitchFamily="34" charset="0"/>
              </a:rPr>
              <a:t>good cause</a:t>
            </a:r>
            <a:r>
              <a:rPr lang="en-US" sz="1100" dirty="0">
                <a:latin typeface="Aptos" panose="020B0004020202020204" pitchFamily="34" charset="0"/>
              </a:rPr>
              <a:t> for the late filing. </a:t>
            </a:r>
          </a:p>
          <a:p>
            <a:pPr defTabSz="915573">
              <a:defRPr/>
            </a:pPr>
            <a:r>
              <a:rPr lang="en-US" sz="1100" dirty="0">
                <a:latin typeface="Aptos" panose="020B0004020202020204" pitchFamily="34" charset="0"/>
              </a:rPr>
              <a:t>If a petition is submitted late without any initial explanation, the board is required to dismiss it. However, the taxpayer must be notified that their petition will be dismissed due to untimeliness, and that they may still be granted an opportunity to </a:t>
            </a:r>
            <a:r>
              <a:rPr lang="en-US" sz="1100" b="1" dirty="0">
                <a:latin typeface="Aptos" panose="020B0004020202020204" pitchFamily="34" charset="0"/>
              </a:rPr>
              <a:t>promptly provide documentation</a:t>
            </a:r>
            <a:r>
              <a:rPr lang="en-US" sz="1100" dirty="0">
                <a:latin typeface="Aptos" panose="020B0004020202020204" pitchFamily="34" charset="0"/>
              </a:rPr>
              <a:t> showing good cause for the delay.</a:t>
            </a:r>
            <a:endParaRPr lang="en-US" sz="1100" b="1" dirty="0">
              <a:latin typeface="Aptos" panose="020B0004020202020204" pitchFamily="34" charset="0"/>
              <a:cs typeface="Times New Roman" panose="02020603050405020304" pitchFamily="18" charset="0"/>
            </a:endParaRPr>
          </a:p>
          <a:p>
            <a:pPr defTabSz="915573">
              <a:defRPr/>
            </a:pPr>
            <a:endParaRPr lang="en-US" altLang="en-US" sz="1100" b="1" dirty="0">
              <a:latin typeface="Aptos" panose="020B0004020202020204" pitchFamily="34" charset="0"/>
              <a:cs typeface="Times New Roman" panose="02020603050405020304" pitchFamily="18" charset="0"/>
            </a:endParaRPr>
          </a:p>
          <a:p>
            <a:pPr defTabSz="915573">
              <a:defRPr/>
            </a:pPr>
            <a:r>
              <a:rPr lang="en-US" sz="1100" dirty="0">
                <a:latin typeface="Aptos" panose="020B0004020202020204" pitchFamily="34" charset="0"/>
              </a:rPr>
              <a:t>Procedural fairness is a cornerstone of the property tax appeal system, and strict adherence to filing deadlines plays a critical role in ensuring that fairness. Every taxpayer is given the same opportunity and timeline to appeal their property valuation, and the majority comply with these deadlines. Allowing late petitions without clear, narrowly defined standards would undermine that fairness and could be perceived as granting preferential treatment.</a:t>
            </a:r>
            <a:endParaRPr lang="en-US" altLang="en-US" sz="1100" b="1" dirty="0">
              <a:latin typeface="Aptos" panose="020B000402020202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F1146B44-62EA-F6C6-0453-09AFD1FD6D24}"/>
              </a:ext>
            </a:extLst>
          </p:cNvPr>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70</a:t>
            </a:fld>
            <a:endParaRPr lang="en-US" sz="1100">
              <a:latin typeface="Aptos" panose="020B0004020202020204" pitchFamily="34" charset="0"/>
            </a:endParaRPr>
          </a:p>
        </p:txBody>
      </p:sp>
    </p:spTree>
    <p:extLst>
      <p:ext uri="{BB962C8B-B14F-4D97-AF65-F5344CB8AC3E}">
        <p14:creationId xmlns:p14="http://schemas.microsoft.com/office/powerpoint/2010/main" val="6678172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b="0" dirty="0">
                <a:latin typeface="Aptos" panose="020B0004020202020204" pitchFamily="34" charset="0"/>
              </a:rPr>
              <a:t>The petition filing deadline exists to protect the integrity of the process and to provide certainty to the assessment and budgeting timelines that affect all taxing districts. It ensures that the appeal process is orderly, timely, and equitable for everyone — not just those who file late.</a:t>
            </a:r>
          </a:p>
          <a:p>
            <a:endParaRPr lang="en-US" sz="1100" b="0" dirty="0">
              <a:latin typeface="Aptos" panose="020B0004020202020204" pitchFamily="34" charset="0"/>
            </a:endParaRPr>
          </a:p>
          <a:p>
            <a:pPr>
              <a:buNone/>
            </a:pPr>
            <a:r>
              <a:rPr lang="en-US" sz="1100" b="0" dirty="0">
                <a:latin typeface="Aptos" panose="020B0004020202020204" pitchFamily="34" charset="0"/>
              </a:rPr>
              <a:t>That’s why the law only permits late petitions in specific, limited circumstances that qualify as “good cause,” and why the Board may not expand these exceptions. Granting a waiver outside of what is legally allowed could be unfair to taxpayers who took the time and effort to meet the deadline, even in challenging situations.</a:t>
            </a:r>
          </a:p>
          <a:p>
            <a:endParaRPr lang="en-US" sz="1100" b="0" dirty="0">
              <a:latin typeface="Aptos" panose="020B0004020202020204" pitchFamily="34" charset="0"/>
            </a:endParaRPr>
          </a:p>
          <a:p>
            <a:r>
              <a:rPr lang="en-US" sz="1100" b="0" dirty="0">
                <a:latin typeface="Aptos" panose="020B0004020202020204" pitchFamily="34" charset="0"/>
              </a:rPr>
              <a:t>By upholding the filing deadline and evaluating late requests solely within the bounds of law, the Board reinforces trust in the system and ensures that all taxpayers are treated equitably under the same rules.</a:t>
            </a: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71</a:t>
            </a:fld>
            <a:endParaRPr lang="en-US" sz="1100">
              <a:latin typeface="Aptos" panose="020B0004020202020204" pitchFamily="34" charset="0"/>
            </a:endParaRPr>
          </a:p>
        </p:txBody>
      </p:sp>
    </p:spTree>
    <p:extLst>
      <p:ext uri="{BB962C8B-B14F-4D97-AF65-F5344CB8AC3E}">
        <p14:creationId xmlns:p14="http://schemas.microsoft.com/office/powerpoint/2010/main" val="285045774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72</a:t>
            </a:fld>
            <a:endParaRPr lang="en-US" sz="1100">
              <a:latin typeface="Aptos" panose="020B0004020202020204" pitchFamily="34" charset="0"/>
            </a:endParaRPr>
          </a:p>
        </p:txBody>
      </p:sp>
    </p:spTree>
    <p:extLst>
      <p:ext uri="{BB962C8B-B14F-4D97-AF65-F5344CB8AC3E}">
        <p14:creationId xmlns:p14="http://schemas.microsoft.com/office/powerpoint/2010/main" val="423826758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73</a:t>
            </a:fld>
            <a:endParaRPr lang="en-US" sz="1100">
              <a:latin typeface="Aptos" panose="020B0004020202020204" pitchFamily="34" charset="0"/>
            </a:endParaRPr>
          </a:p>
        </p:txBody>
      </p:sp>
    </p:spTree>
    <p:extLst>
      <p:ext uri="{BB962C8B-B14F-4D97-AF65-F5344CB8AC3E}">
        <p14:creationId xmlns:p14="http://schemas.microsoft.com/office/powerpoint/2010/main" val="288253709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74</a:t>
            </a:fld>
            <a:endParaRPr lang="en-US" sz="1100">
              <a:latin typeface="Aptos" panose="020B0004020202020204" pitchFamily="34" charset="0"/>
            </a:endParaRPr>
          </a:p>
        </p:txBody>
      </p:sp>
    </p:spTree>
    <p:extLst>
      <p:ext uri="{BB962C8B-B14F-4D97-AF65-F5344CB8AC3E}">
        <p14:creationId xmlns:p14="http://schemas.microsoft.com/office/powerpoint/2010/main" val="241974521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75</a:t>
            </a:fld>
            <a:endParaRPr lang="en-US" sz="1100">
              <a:latin typeface="Aptos" panose="020B0004020202020204" pitchFamily="34" charset="0"/>
            </a:endParaRPr>
          </a:p>
        </p:txBody>
      </p:sp>
    </p:spTree>
    <p:extLst>
      <p:ext uri="{BB962C8B-B14F-4D97-AF65-F5344CB8AC3E}">
        <p14:creationId xmlns:p14="http://schemas.microsoft.com/office/powerpoint/2010/main" val="127212169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76</a:t>
            </a:fld>
            <a:endParaRPr lang="en-US" sz="1100">
              <a:latin typeface="Aptos" panose="020B0004020202020204" pitchFamily="34" charset="0"/>
            </a:endParaRPr>
          </a:p>
        </p:txBody>
      </p:sp>
    </p:spTree>
    <p:extLst>
      <p:ext uri="{BB962C8B-B14F-4D97-AF65-F5344CB8AC3E}">
        <p14:creationId xmlns:p14="http://schemas.microsoft.com/office/powerpoint/2010/main" val="26566073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882650" rtl="0" eaLnBrk="0" fontAlgn="base" latinLnBrk="0" hangingPunct="0">
              <a:lnSpc>
                <a:spcPct val="100000"/>
              </a:lnSpc>
              <a:spcBef>
                <a:spcPct val="0"/>
              </a:spcBef>
              <a:spcAft>
                <a:spcPct val="0"/>
              </a:spcAft>
              <a:buClrTx/>
              <a:buSzTx/>
              <a:buFont typeface="Arial" panose="020B0604020202020204" pitchFamily="34" charset="0"/>
              <a:buNone/>
              <a:tabLst/>
              <a:defRPr/>
            </a:pPr>
            <a:r>
              <a:rPr lang="en-US" sz="1100" dirty="0">
                <a:latin typeface="Aptos" panose="020B0004020202020204" pitchFamily="34" charset="0"/>
                <a:cs typeface="Times New Roman" panose="02020603050405020304" pitchFamily="18" charset="0"/>
              </a:rPr>
              <a:t>Member Qualifications and Requirements: </a:t>
            </a:r>
            <a:r>
              <a:rPr lang="en-US" sz="1100" dirty="0">
                <a:effectLst/>
                <a:latin typeface="Aptos" panose="020B0004020202020204" pitchFamily="34" charset="0"/>
                <a:ea typeface="Calibri" panose="020F0502020204030204" pitchFamily="34" charset="0"/>
              </a:rPr>
              <a:t>WAC 458-14-035:</a:t>
            </a:r>
          </a:p>
          <a:p>
            <a:pPr marL="171450" marR="0" lvl="0" indent="-171450" algn="l" defTabSz="882650" rtl="0" eaLnBrk="0" fontAlgn="base" latinLnBrk="0" hangingPunct="0">
              <a:lnSpc>
                <a:spcPct val="100000"/>
              </a:lnSpc>
              <a:spcBef>
                <a:spcPct val="0"/>
              </a:spcBef>
              <a:spcAft>
                <a:spcPct val="0"/>
              </a:spcAft>
              <a:buClrTx/>
              <a:buSzTx/>
              <a:buFont typeface="Arial" panose="020B0604020202020204" pitchFamily="34" charset="0"/>
              <a:buChar char="•"/>
              <a:defRPr/>
            </a:pPr>
            <a:r>
              <a:rPr lang="en-US" sz="1100" dirty="0">
                <a:latin typeface="Aptos" panose="020B0004020202020204" pitchFamily="34" charset="0"/>
                <a:cs typeface="Times New Roman" panose="02020603050405020304" pitchFamily="18" charset="0"/>
              </a:rPr>
              <a:t>Members cannot be a holder of any elected office, but they can accept an appointed position to another board</a:t>
            </a:r>
          </a:p>
          <a:p>
            <a:pPr marL="171450" marR="0" lvl="0" indent="-171450" algn="l" defTabSz="882650" rtl="0" eaLnBrk="0" fontAlgn="base" latinLnBrk="0" hangingPunct="0">
              <a:lnSpc>
                <a:spcPct val="100000"/>
              </a:lnSpc>
              <a:spcBef>
                <a:spcPct val="0"/>
              </a:spcBef>
              <a:spcAft>
                <a:spcPct val="0"/>
              </a:spcAft>
              <a:buClrTx/>
              <a:buSzTx/>
              <a:buFont typeface="Arial" panose="020B0604020202020204" pitchFamily="34" charset="0"/>
              <a:buChar char="•"/>
              <a:defRPr/>
            </a:pPr>
            <a:r>
              <a:rPr lang="en-US" sz="1100" dirty="0">
                <a:latin typeface="Aptos" panose="020B0004020202020204" pitchFamily="34" charset="0"/>
                <a:cs typeface="Times New Roman" panose="02020603050405020304" pitchFamily="18" charset="0"/>
              </a:rPr>
              <a:t>Must reside within the county (snowbirds must be a residents of the state)</a:t>
            </a:r>
          </a:p>
          <a:p>
            <a:pPr marL="171450" marR="0" lvl="0" indent="-171450" algn="l" defTabSz="882650" rtl="0" eaLnBrk="0" fontAlgn="base" latinLnBrk="0" hangingPunct="0">
              <a:lnSpc>
                <a:spcPct val="100000"/>
              </a:lnSpc>
              <a:spcBef>
                <a:spcPct val="0"/>
              </a:spcBef>
              <a:spcAft>
                <a:spcPct val="0"/>
              </a:spcAft>
              <a:buClrTx/>
              <a:buSzTx/>
              <a:buFont typeface="Arial" panose="020B0604020202020204" pitchFamily="34" charset="0"/>
              <a:buChar char="•"/>
              <a:defRPr/>
            </a:pPr>
            <a:r>
              <a:rPr lang="en-US" sz="1100" dirty="0">
                <a:latin typeface="Aptos" panose="020B0004020202020204" pitchFamily="34" charset="0"/>
                <a:cs typeface="Times New Roman" panose="02020603050405020304" pitchFamily="18" charset="0"/>
              </a:rPr>
              <a:t>Board members must attend training within one year of their</a:t>
            </a:r>
            <a:r>
              <a:rPr lang="en-US" sz="1100" baseline="0" dirty="0">
                <a:latin typeface="Aptos" panose="020B0004020202020204" pitchFamily="34" charset="0"/>
                <a:cs typeface="Times New Roman" panose="02020603050405020304" pitchFamily="18" charset="0"/>
              </a:rPr>
              <a:t> </a:t>
            </a:r>
            <a:r>
              <a:rPr lang="en-US" sz="1100" dirty="0">
                <a:latin typeface="Aptos" panose="020B0004020202020204" pitchFamily="34" charset="0"/>
                <a:cs typeface="Times New Roman" panose="02020603050405020304" pitchFamily="18" charset="0"/>
              </a:rPr>
              <a:t>appointment or reappointment</a:t>
            </a:r>
          </a:p>
          <a:p>
            <a:pPr marL="614363" lvl="1" indent="-171450">
              <a:lnSpc>
                <a:spcPct val="100000"/>
              </a:lnSpc>
              <a:spcBef>
                <a:spcPct val="0"/>
              </a:spcBef>
              <a:spcAft>
                <a:spcPct val="0"/>
              </a:spcAft>
              <a:buFont typeface="Arial" panose="020B0604020202020204" pitchFamily="34" charset="0"/>
              <a:buChar char="•"/>
            </a:pPr>
            <a:r>
              <a:rPr lang="en-US" sz="1100" dirty="0">
                <a:latin typeface="Aptos" panose="020B0004020202020204" pitchFamily="34" charset="0"/>
                <a:cs typeface="Times New Roman" panose="02020603050405020304" pitchFamily="18" charset="0"/>
              </a:rPr>
              <a:t>Training may be waived by DOR for one year (Waivers are RARE – covid was an exception)</a:t>
            </a:r>
          </a:p>
          <a:p>
            <a:pPr marL="171450" marR="0" lvl="0" indent="-171450" algn="l" defTabSz="882650" rtl="0" eaLnBrk="0" fontAlgn="base" latinLnBrk="0" hangingPunct="0">
              <a:lnSpc>
                <a:spcPct val="100000"/>
              </a:lnSpc>
              <a:spcBef>
                <a:spcPct val="0"/>
              </a:spcBef>
              <a:spcAft>
                <a:spcPct val="0"/>
              </a:spcAft>
              <a:buClrTx/>
              <a:buSzTx/>
              <a:buFont typeface="Arial" panose="020B0604020202020204" pitchFamily="34" charset="0"/>
              <a:buChar char="•"/>
              <a:defRPr/>
            </a:pPr>
            <a:r>
              <a:rPr lang="en-US" sz="1100" dirty="0">
                <a:solidFill>
                  <a:srgbClr val="000000"/>
                </a:solidFill>
                <a:effectLst/>
                <a:latin typeface="Aptos" panose="020B0004020202020204" pitchFamily="34" charset="0"/>
                <a:ea typeface="Calibri" panose="020F0502020204030204" pitchFamily="34" charset="0"/>
              </a:rPr>
              <a:t>Persons who have been employed in the assessor's office shall not sit on that county's board for a period of two years after leaving their employment.</a:t>
            </a:r>
            <a:endParaRPr lang="en-US" sz="1100" dirty="0">
              <a:latin typeface="Aptos" panose="020B0004020202020204" pitchFamily="34" charset="0"/>
              <a:cs typeface="Times New Roman" panose="02020603050405020304" pitchFamily="18" charset="0"/>
            </a:endParaRPr>
          </a:p>
          <a:p>
            <a:pPr marL="171450" lvl="0" indent="-171450">
              <a:lnSpc>
                <a:spcPct val="100000"/>
              </a:lnSpc>
              <a:spcBef>
                <a:spcPct val="0"/>
              </a:spcBef>
              <a:spcAft>
                <a:spcPct val="0"/>
              </a:spcAft>
              <a:buFont typeface="Arial" panose="020B0604020202020204" pitchFamily="34" charset="0"/>
              <a:buChar char="•"/>
            </a:pPr>
            <a:r>
              <a:rPr lang="en-US" sz="1100" dirty="0">
                <a:latin typeface="Aptos" panose="020B0004020202020204" pitchFamily="34" charset="0"/>
                <a:cs typeface="Times New Roman" panose="02020603050405020304" pitchFamily="18" charset="0"/>
              </a:rPr>
              <a:t>Serve a 3-year term or until successor is appointed</a:t>
            </a:r>
          </a:p>
          <a:p>
            <a:pPr indent="0">
              <a:lnSpc>
                <a:spcPct val="100000"/>
              </a:lnSpc>
              <a:spcBef>
                <a:spcPct val="0"/>
              </a:spcBef>
              <a:spcAft>
                <a:spcPct val="0"/>
              </a:spcAft>
            </a:pPr>
            <a:endParaRPr lang="en-US" sz="1100" dirty="0">
              <a:latin typeface="Aptos" panose="020B0004020202020204" pitchFamily="34" charset="0"/>
              <a:cs typeface="Times New Roman" panose="02020603050405020304" pitchFamily="18" charset="0"/>
            </a:endParaRPr>
          </a:p>
          <a:p>
            <a:pPr indent="0">
              <a:lnSpc>
                <a:spcPct val="100000"/>
              </a:lnSpc>
              <a:spcBef>
                <a:spcPct val="0"/>
              </a:spcBef>
              <a:spcAft>
                <a:spcPct val="0"/>
              </a:spcAft>
            </a:pPr>
            <a:r>
              <a:rPr lang="en-US" sz="1100" dirty="0">
                <a:latin typeface="Aptos" panose="020B0004020202020204" pitchFamily="34" charset="0"/>
                <a:cs typeface="Times New Roman" panose="02020603050405020304" pitchFamily="18" charset="0"/>
              </a:rPr>
              <a:t>Clerks are responsible for tracking the expiration of a member's appointment and their training.</a:t>
            </a:r>
          </a:p>
          <a:p>
            <a:pPr rtl="0" fontAlgn="ctr">
              <a:spcBef>
                <a:spcPct val="0"/>
              </a:spcBef>
              <a:spcAft>
                <a:spcPct val="0"/>
              </a:spcAft>
              <a:buFont typeface="Arial" panose="020B0604020202020204" pitchFamily="34" charset="0"/>
              <a:buNone/>
            </a:pPr>
            <a:endParaRPr lang="en-US" sz="1100" dirty="0">
              <a:effectLst/>
              <a:latin typeface="Aptos" panose="020B0004020202020204" pitchFamily="34" charset="0"/>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en-US" sz="1100" dirty="0">
                <a:effectLst/>
                <a:latin typeface="Aptos" panose="020B0004020202020204" pitchFamily="34" charset="0"/>
                <a:ea typeface="Calibri" panose="020F0502020204030204" pitchFamily="34" charset="0"/>
              </a:rPr>
              <a:t>Regular Convened Session: </a:t>
            </a:r>
            <a:r>
              <a:rPr lang="en-US" sz="1100" dirty="0">
                <a:latin typeface="Aptos" panose="020B0004020202020204" pitchFamily="34" charset="0"/>
                <a:cs typeface="Times New Roman" panose="02020603050405020304" pitchFamily="18" charset="0"/>
              </a:rPr>
              <a:t>RCW 84.48.010 &amp; WAC 458-14-046:</a:t>
            </a:r>
          </a:p>
          <a:p>
            <a:pPr marL="285750" marR="0" indent="-285750">
              <a:spcBef>
                <a:spcPct val="0"/>
              </a:spcBef>
              <a:spcAft>
                <a:spcPct val="0"/>
              </a:spcAft>
              <a:buFont typeface="Arial" panose="020B0604020202020204" pitchFamily="34" charset="0"/>
              <a:buChar char="•"/>
            </a:pPr>
            <a:r>
              <a:rPr lang="en-US" sz="1100" dirty="0">
                <a:latin typeface="Aptos" panose="020B0004020202020204" pitchFamily="34" charset="0"/>
                <a:cs typeface="Times New Roman" panose="02020603050405020304" pitchFamily="18" charset="0"/>
              </a:rPr>
              <a:t>The Department tracks this to ensure the board is meeting and adjourning timely.</a:t>
            </a:r>
            <a:endParaRPr lang="en-US" sz="1100" dirty="0">
              <a:effectLst/>
              <a:latin typeface="Aptos" panose="020B0004020202020204" pitchFamily="34" charset="0"/>
              <a:ea typeface="Calibri" panose="020F0502020204030204" pitchFamily="34" charset="0"/>
            </a:endParaRPr>
          </a:p>
          <a:p>
            <a:pPr marL="171450" indent="-171450">
              <a:lnSpc>
                <a:spcPct val="100000"/>
              </a:lnSpc>
              <a:spcBef>
                <a:spcPct val="0"/>
              </a:spcBef>
              <a:spcAft>
                <a:spcPct val="0"/>
              </a:spcAft>
              <a:buFont typeface="Arial" panose="020B0604020202020204" pitchFamily="34" charset="0"/>
              <a:buChar char="•"/>
            </a:pPr>
            <a:r>
              <a:rPr lang="en-US" sz="1100" dirty="0">
                <a:latin typeface="Aptos" panose="020B0004020202020204" pitchFamily="34" charset="0"/>
                <a:cs typeface="Times New Roman" panose="02020603050405020304" pitchFamily="18" charset="0"/>
              </a:rPr>
              <a:t>Must meet at least 3 times during the 28-day session.</a:t>
            </a:r>
          </a:p>
          <a:p>
            <a:pPr marL="171450" indent="-171450">
              <a:lnSpc>
                <a:spcPct val="100000"/>
              </a:lnSpc>
              <a:spcBef>
                <a:spcPct val="0"/>
              </a:spcBef>
              <a:spcAft>
                <a:spcPct val="0"/>
              </a:spcAft>
              <a:buFont typeface="Arial" panose="020B0604020202020204" pitchFamily="34" charset="0"/>
              <a:buChar char="•"/>
            </a:pPr>
            <a:r>
              <a:rPr lang="en-US" sz="1100" dirty="0">
                <a:latin typeface="Aptos" panose="020B0004020202020204" pitchFamily="34" charset="0"/>
                <a:cs typeface="Times New Roman" panose="02020603050405020304" pitchFamily="18" charset="0"/>
              </a:rPr>
              <a:t>If the Board needs to extend session, they must request the CLA permit them to convene after the normal 28-day session to hear timely filed petitions.</a:t>
            </a:r>
          </a:p>
          <a:p>
            <a:pPr marL="0" indent="0">
              <a:lnSpc>
                <a:spcPct val="100000"/>
              </a:lnSpc>
              <a:spcBef>
                <a:spcPct val="0"/>
              </a:spcBef>
              <a:spcAft>
                <a:spcPct val="0"/>
              </a:spcAft>
              <a:buFont typeface="Arial" panose="020B0604020202020204" pitchFamily="34" charset="0"/>
              <a:buNone/>
            </a:pPr>
            <a:r>
              <a:rPr lang="en-US" sz="1100" dirty="0">
                <a:latin typeface="Aptos" panose="020B0004020202020204" pitchFamily="34" charset="0"/>
                <a:cs typeface="Times New Roman" panose="02020603050405020304" pitchFamily="18" charset="0"/>
              </a:rPr>
              <a:t>(Notice of Approval to Hear Property Tax Appeals form (REV 64 0049))</a:t>
            </a:r>
          </a:p>
          <a:p>
            <a:pPr marL="0" indent="0">
              <a:lnSpc>
                <a:spcPct val="100000"/>
              </a:lnSpc>
              <a:spcBef>
                <a:spcPct val="0"/>
              </a:spcBef>
              <a:spcAft>
                <a:spcPct val="0"/>
              </a:spcAft>
              <a:buFont typeface="Arial" panose="020B0604020202020204" pitchFamily="34" charset="0"/>
              <a:buNone/>
            </a:pPr>
            <a:endParaRPr lang="en-US" sz="1100" dirty="0">
              <a:latin typeface="Aptos" panose="020B0004020202020204" pitchFamily="34" charset="0"/>
              <a:cs typeface="Times New Roman" panose="02020603050405020304" pitchFamily="18" charset="0"/>
            </a:endParaRPr>
          </a:p>
          <a:p>
            <a:pPr marL="0" indent="0">
              <a:lnSpc>
                <a:spcPct val="100000"/>
              </a:lnSpc>
              <a:spcBef>
                <a:spcPct val="0"/>
              </a:spcBef>
              <a:spcAft>
                <a:spcPct val="0"/>
              </a:spcAft>
              <a:buFont typeface="Arial" panose="020B0604020202020204" pitchFamily="34" charset="0"/>
              <a:buNone/>
            </a:pPr>
            <a:r>
              <a:rPr lang="en-US" sz="1100" dirty="0">
                <a:latin typeface="Aptos" panose="020B0004020202020204" pitchFamily="34" charset="0"/>
                <a:cs typeface="Times New Roman" panose="02020603050405020304" pitchFamily="18" charset="0"/>
              </a:rPr>
              <a:t>What can you do during the meetings?</a:t>
            </a:r>
          </a:p>
          <a:p>
            <a:pPr marL="171450" indent="-171450">
              <a:lnSpc>
                <a:spcPct val="100000"/>
              </a:lnSpc>
              <a:spcBef>
                <a:spcPct val="0"/>
              </a:spcBef>
              <a:spcAft>
                <a:spcPct val="0"/>
              </a:spcAft>
              <a:buFont typeface="Arial" panose="020B0604020202020204" pitchFamily="34" charset="0"/>
              <a:buChar char="•"/>
            </a:pPr>
            <a:r>
              <a:rPr lang="en-US" sz="1100" dirty="0">
                <a:latin typeface="Aptos" panose="020B0004020202020204" pitchFamily="34" charset="0"/>
                <a:cs typeface="Times New Roman" panose="02020603050405020304" pitchFamily="18" charset="0"/>
              </a:rPr>
              <a:t>Swear in board members</a:t>
            </a:r>
          </a:p>
          <a:p>
            <a:pPr marL="171450" indent="-171450">
              <a:lnSpc>
                <a:spcPct val="100000"/>
              </a:lnSpc>
              <a:spcBef>
                <a:spcPct val="0"/>
              </a:spcBef>
              <a:spcAft>
                <a:spcPct val="0"/>
              </a:spcAft>
              <a:buFont typeface="Arial" panose="020B0604020202020204" pitchFamily="34" charset="0"/>
              <a:buChar char="•"/>
            </a:pPr>
            <a:r>
              <a:rPr lang="en-US" sz="1100" dirty="0">
                <a:latin typeface="Aptos" panose="020B0004020202020204" pitchFamily="34" charset="0"/>
                <a:cs typeface="Times New Roman" panose="02020603050405020304" pitchFamily="18" charset="0"/>
              </a:rPr>
              <a:t>Review the assessment roll</a:t>
            </a:r>
          </a:p>
          <a:p>
            <a:pPr marL="171450" indent="-171450">
              <a:lnSpc>
                <a:spcPct val="100000"/>
              </a:lnSpc>
              <a:spcBef>
                <a:spcPct val="0"/>
              </a:spcBef>
              <a:spcAft>
                <a:spcPct val="0"/>
              </a:spcAft>
              <a:buFont typeface="Arial" panose="020B0604020202020204" pitchFamily="34" charset="0"/>
              <a:buChar char="•"/>
            </a:pPr>
            <a:r>
              <a:rPr lang="en-US" sz="1100" dirty="0">
                <a:latin typeface="Aptos" panose="020B0004020202020204" pitchFamily="34" charset="0"/>
                <a:cs typeface="Times New Roman" panose="02020603050405020304" pitchFamily="18" charset="0"/>
              </a:rPr>
              <a:t>Hold hearings</a:t>
            </a:r>
          </a:p>
          <a:p>
            <a:pPr marL="171450" indent="-171450">
              <a:lnSpc>
                <a:spcPct val="100000"/>
              </a:lnSpc>
              <a:spcBef>
                <a:spcPct val="0"/>
              </a:spcBef>
              <a:spcAft>
                <a:spcPct val="0"/>
              </a:spcAft>
              <a:buFont typeface="Arial" panose="020B0604020202020204" pitchFamily="34" charset="0"/>
              <a:buChar char="•"/>
            </a:pPr>
            <a:r>
              <a:rPr lang="en-US" sz="1100" dirty="0">
                <a:latin typeface="Aptos" panose="020B0004020202020204" pitchFamily="34" charset="0"/>
                <a:cs typeface="Times New Roman" panose="02020603050405020304" pitchFamily="18" charset="0"/>
              </a:rPr>
              <a:t>Meet with assessor for generic discussion</a:t>
            </a:r>
          </a:p>
          <a:p>
            <a:pPr marL="171450" indent="-171450">
              <a:lnSpc>
                <a:spcPct val="100000"/>
              </a:lnSpc>
              <a:spcBef>
                <a:spcPct val="0"/>
              </a:spcBef>
              <a:spcAft>
                <a:spcPct val="0"/>
              </a:spcAft>
              <a:buFont typeface="Arial" panose="020B0604020202020204" pitchFamily="34" charset="0"/>
              <a:buChar char="•"/>
            </a:pPr>
            <a:r>
              <a:rPr lang="en-US" sz="1100" dirty="0">
                <a:latin typeface="Aptos" panose="020B0004020202020204" pitchFamily="34" charset="0"/>
                <a:cs typeface="Times New Roman" panose="02020603050405020304" pitchFamily="18" charset="0"/>
              </a:rPr>
              <a:t>Authorize members or the clerk to sign orders</a:t>
            </a:r>
          </a:p>
          <a:p>
            <a:pPr marL="171450" indent="-171450">
              <a:lnSpc>
                <a:spcPct val="100000"/>
              </a:lnSpc>
              <a:spcBef>
                <a:spcPct val="0"/>
              </a:spcBef>
              <a:spcAft>
                <a:spcPct val="0"/>
              </a:spcAft>
              <a:buFont typeface="Arial" panose="020B0604020202020204" pitchFamily="34" charset="0"/>
              <a:buChar char="•"/>
            </a:pPr>
            <a:r>
              <a:rPr lang="en-US" sz="1100" dirty="0">
                <a:latin typeface="Aptos" panose="020B0004020202020204" pitchFamily="34" charset="0"/>
                <a:cs typeface="Times New Roman" panose="02020603050405020304" pitchFamily="18" charset="0"/>
              </a:rPr>
              <a:t>Review BTA orders</a:t>
            </a:r>
          </a:p>
          <a:p>
            <a:pPr marL="0" indent="0">
              <a:lnSpc>
                <a:spcPct val="100000"/>
              </a:lnSpc>
              <a:spcBef>
                <a:spcPct val="0"/>
              </a:spcBef>
              <a:spcAft>
                <a:spcPct val="0"/>
              </a:spcAft>
              <a:buFont typeface="Arial" panose="020B0604020202020204" pitchFamily="34" charset="0"/>
              <a:buNone/>
            </a:pPr>
            <a:endParaRPr lang="en-US" sz="1100" dirty="0">
              <a:latin typeface="Aptos" panose="020B0004020202020204" pitchFamily="34" charset="0"/>
              <a:cs typeface="Times New Roman" panose="02020603050405020304" pitchFamily="18" charset="0"/>
            </a:endParaRPr>
          </a:p>
          <a:p>
            <a:pPr marL="0" marR="0">
              <a:spcBef>
                <a:spcPct val="0"/>
              </a:spcBef>
              <a:spcAft>
                <a:spcPct val="0"/>
              </a:spcAft>
            </a:pPr>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77</a:t>
            </a:fld>
            <a:endParaRPr lang="en-US" sz="1100">
              <a:latin typeface="Aptos" panose="020B0004020202020204" pitchFamily="34" charset="0"/>
            </a:endParaRPr>
          </a:p>
        </p:txBody>
      </p:sp>
    </p:spTree>
    <p:extLst>
      <p:ext uri="{BB962C8B-B14F-4D97-AF65-F5344CB8AC3E}">
        <p14:creationId xmlns:p14="http://schemas.microsoft.com/office/powerpoint/2010/main" val="320375158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50695" fontAlgn="base">
              <a:lnSpc>
                <a:spcPct val="90000"/>
              </a:lnSpc>
              <a:spcBef>
                <a:spcPct val="30000"/>
              </a:spcBef>
              <a:spcAft>
                <a:spcPct val="0"/>
              </a:spcAft>
              <a:buClr>
                <a:schemeClr val="folHlink"/>
              </a:buClr>
              <a:defRPr/>
            </a:pPr>
            <a:r>
              <a:rPr lang="en-US" altLang="en-US" sz="1100" dirty="0">
                <a:solidFill>
                  <a:schemeClr val="tx1"/>
                </a:solidFill>
                <a:latin typeface="Aptos" panose="020B0004020202020204" pitchFamily="34" charset="0"/>
                <a:cs typeface="Times New Roman" panose="02020603050405020304" pitchFamily="18" charset="0"/>
              </a:rPr>
              <a:t>Equalization may be triggered when…</a:t>
            </a:r>
          </a:p>
          <a:p>
            <a:pPr marL="386602" indent="-270621">
              <a:spcBef>
                <a:spcPct val="0"/>
              </a:spcBef>
              <a:spcAft>
                <a:spcPct val="0"/>
              </a:spcAft>
              <a:buClr>
                <a:schemeClr val="tx1">
                  <a:lumMod val="50000"/>
                  <a:lumOff val="50000"/>
                </a:schemeClr>
              </a:buClr>
              <a:buFont typeface="Arial" panose="020B0604020202020204" pitchFamily="34" charset="0"/>
              <a:buChar char="•"/>
              <a:defRPr/>
            </a:pPr>
            <a:r>
              <a:rPr lang="en-US" altLang="en-US" sz="1100" dirty="0">
                <a:solidFill>
                  <a:schemeClr val="tx1"/>
                </a:solidFill>
                <a:latin typeface="Aptos" panose="020B0004020202020204" pitchFamily="34" charset="0"/>
                <a:cs typeface="Times New Roman" panose="02020603050405020304" pitchFamily="18" charset="0"/>
              </a:rPr>
              <a:t>A pattern of appeals indicate there may be inequality within a group or class of properties.</a:t>
            </a:r>
          </a:p>
          <a:p>
            <a:pPr marL="386602" indent="-270621">
              <a:spcBef>
                <a:spcPct val="0"/>
              </a:spcBef>
              <a:spcAft>
                <a:spcPct val="0"/>
              </a:spcAft>
              <a:buClr>
                <a:schemeClr val="tx1">
                  <a:lumMod val="50000"/>
                  <a:lumOff val="50000"/>
                </a:schemeClr>
              </a:buClr>
              <a:buFont typeface="Arial" panose="020B0604020202020204" pitchFamily="34" charset="0"/>
              <a:buChar char="•"/>
              <a:defRPr/>
            </a:pPr>
            <a:r>
              <a:rPr lang="en-US" altLang="en-US" sz="1100" dirty="0">
                <a:solidFill>
                  <a:schemeClr val="tx1"/>
                </a:solidFill>
                <a:latin typeface="Aptos" panose="020B0004020202020204" pitchFamily="34" charset="0"/>
                <a:cs typeface="Times New Roman" panose="02020603050405020304" pitchFamily="18" charset="0"/>
              </a:rPr>
              <a:t>An individual or group of taxpayers call or write about their assessed value as compared to similar properties.</a:t>
            </a:r>
          </a:p>
          <a:p>
            <a:pPr marL="386602" indent="-270621">
              <a:spcBef>
                <a:spcPct val="0"/>
              </a:spcBef>
              <a:spcAft>
                <a:spcPct val="0"/>
              </a:spcAft>
              <a:buClr>
                <a:schemeClr val="tx1">
                  <a:lumMod val="50000"/>
                  <a:lumOff val="50000"/>
                </a:schemeClr>
              </a:buClr>
              <a:buFont typeface="Arial" panose="020B0604020202020204" pitchFamily="34" charset="0"/>
              <a:buChar char="•"/>
              <a:defRPr/>
            </a:pPr>
            <a:r>
              <a:rPr lang="en-US" altLang="en-US" sz="1100" dirty="0">
                <a:solidFill>
                  <a:schemeClr val="tx1"/>
                </a:solidFill>
                <a:latin typeface="Aptos" panose="020B0004020202020204" pitchFamily="34" charset="0"/>
                <a:cs typeface="Times New Roman" panose="02020603050405020304" pitchFamily="18" charset="0"/>
              </a:rPr>
              <a:t>The assessor may propose equalization to the board.</a:t>
            </a:r>
          </a:p>
          <a:p>
            <a:pPr marL="386602" indent="-270621">
              <a:spcBef>
                <a:spcPct val="0"/>
              </a:spcBef>
              <a:spcAft>
                <a:spcPct val="0"/>
              </a:spcAft>
              <a:buClr>
                <a:schemeClr val="tx1">
                  <a:lumMod val="50000"/>
                  <a:lumOff val="50000"/>
                </a:schemeClr>
              </a:buClr>
              <a:buFont typeface="Arial" panose="020B0604020202020204" pitchFamily="34" charset="0"/>
              <a:buChar char="•"/>
              <a:defRPr/>
            </a:pPr>
            <a:r>
              <a:rPr lang="en-US" altLang="en-US" sz="1100" dirty="0">
                <a:solidFill>
                  <a:schemeClr val="tx1"/>
                </a:solidFill>
                <a:latin typeface="Aptos" panose="020B0004020202020204" pitchFamily="34" charset="0"/>
                <a:cs typeface="Times New Roman" panose="02020603050405020304" pitchFamily="18" charset="0"/>
              </a:rPr>
              <a:t>Any discrepancies or potential errors on the assessment roll (appeals of other properties may point to potential discrepancies).</a:t>
            </a:r>
          </a:p>
          <a:p>
            <a:pPr marL="386602" indent="-270621">
              <a:spcBef>
                <a:spcPct val="0"/>
              </a:spcBef>
              <a:spcAft>
                <a:spcPct val="0"/>
              </a:spcAft>
              <a:buClr>
                <a:schemeClr val="tx1">
                  <a:lumMod val="50000"/>
                  <a:lumOff val="50000"/>
                </a:schemeClr>
              </a:buClr>
              <a:buFont typeface="Arial" panose="020B0604020202020204" pitchFamily="34" charset="0"/>
              <a:buChar char="•"/>
              <a:defRPr/>
            </a:pPr>
            <a:r>
              <a:rPr lang="en-US" altLang="en-US" sz="1100" dirty="0">
                <a:solidFill>
                  <a:schemeClr val="tx1"/>
                </a:solidFill>
                <a:latin typeface="Aptos" panose="020B0004020202020204" pitchFamily="34" charset="0"/>
                <a:cs typeface="Times New Roman" panose="02020603050405020304" pitchFamily="18" charset="0"/>
              </a:rPr>
              <a:t>The Board may investigate to determine if there are legitimate reasons for value differences between appealed and similar properties.</a:t>
            </a:r>
          </a:p>
          <a:p>
            <a:pPr defTabSz="950695" eaLnBrk="0" fontAlgn="base" hangingPunct="0">
              <a:spcBef>
                <a:spcPct val="30000"/>
              </a:spcBef>
              <a:spcAft>
                <a:spcPct val="0"/>
              </a:spcAft>
              <a:defRPr/>
            </a:pPr>
            <a:endParaRPr lang="en-US" sz="1100" dirty="0">
              <a:solidFill>
                <a:schemeClr val="tx1"/>
              </a:solidFill>
              <a:latin typeface="Aptos" panose="020B0004020202020204" pitchFamily="34" charset="0"/>
              <a:cs typeface="Times New Roman" panose="02020603050405020304" pitchFamily="18" charset="0"/>
            </a:endParaRPr>
          </a:p>
          <a:p>
            <a:pPr defTabSz="950695" eaLnBrk="0" fontAlgn="base" hangingPunct="0">
              <a:spcBef>
                <a:spcPct val="30000"/>
              </a:spcBef>
              <a:spcAft>
                <a:spcPct val="0"/>
              </a:spcAft>
              <a:defRPr/>
            </a:pPr>
            <a:r>
              <a:rPr lang="en-US" sz="1100" dirty="0">
                <a:solidFill>
                  <a:schemeClr val="tx1"/>
                </a:solidFill>
                <a:latin typeface="Aptos" panose="020B0004020202020204" pitchFamily="34" charset="0"/>
                <a:cs typeface="Times New Roman" panose="02020603050405020304" pitchFamily="18" charset="0"/>
              </a:rPr>
              <a:t>Orders (WAC 458-14-116): </a:t>
            </a:r>
            <a:r>
              <a:rPr lang="en-US" sz="1100" b="1" i="1" dirty="0">
                <a:solidFill>
                  <a:schemeClr val="tx1"/>
                </a:solidFill>
                <a:latin typeface="Aptos" panose="020B0004020202020204" pitchFamily="34" charset="0"/>
                <a:cs typeface="Times New Roman" panose="02020603050405020304" pitchFamily="18" charset="0"/>
              </a:rPr>
              <a:t> </a:t>
            </a:r>
          </a:p>
          <a:p>
            <a:pPr marL="184667" indent="-184667" defTabSz="950695" eaLnBrk="0" fontAlgn="base" hangingPunct="0">
              <a:spcBef>
                <a:spcPct val="30000"/>
              </a:spcBef>
              <a:spcAft>
                <a:spcPct val="0"/>
              </a:spcAft>
              <a:buFont typeface="Arial" panose="020B0604020202020204" pitchFamily="34" charset="0"/>
              <a:buChar char="•"/>
              <a:defRPr/>
            </a:pPr>
            <a:r>
              <a:rPr lang="en-US" sz="1100" dirty="0">
                <a:solidFill>
                  <a:schemeClr val="tx1"/>
                </a:solidFill>
                <a:latin typeface="Aptos" panose="020B0004020202020204" pitchFamily="34" charset="0"/>
                <a:cs typeface="Times New Roman" panose="02020603050405020304" pitchFamily="18" charset="0"/>
              </a:rPr>
              <a:t>Issued for all properties affected, clearly indicating the reasons for change in value.</a:t>
            </a:r>
          </a:p>
          <a:p>
            <a:pPr marL="184667" indent="-184667">
              <a:buFont typeface="Arial" panose="020B0604020202020204" pitchFamily="34" charset="0"/>
              <a:buChar char="•"/>
              <a:defRPr/>
            </a:pPr>
            <a:r>
              <a:rPr lang="en-US" sz="1100" dirty="0">
                <a:solidFill>
                  <a:schemeClr val="tx1"/>
                </a:solidFill>
                <a:latin typeface="Aptos" panose="020B0004020202020204" pitchFamily="34" charset="0"/>
                <a:cs typeface="Times New Roman" panose="02020603050405020304" pitchFamily="18" charset="0"/>
              </a:rPr>
              <a:t>Both parties have </a:t>
            </a:r>
            <a:r>
              <a:rPr lang="en-US" sz="1100" u="sng" dirty="0">
                <a:solidFill>
                  <a:schemeClr val="tx1"/>
                </a:solidFill>
                <a:latin typeface="Aptos" panose="020B0004020202020204" pitchFamily="34" charset="0"/>
                <a:cs typeface="Times New Roman" panose="02020603050405020304" pitchFamily="18" charset="0"/>
              </a:rPr>
              <a:t>30 days </a:t>
            </a:r>
            <a:r>
              <a:rPr lang="en-US" sz="1100" dirty="0">
                <a:solidFill>
                  <a:schemeClr val="tx1"/>
                </a:solidFill>
                <a:latin typeface="Aptos" panose="020B0004020202020204" pitchFamily="34" charset="0"/>
                <a:cs typeface="Times New Roman" panose="02020603050405020304" pitchFamily="18" charset="0"/>
              </a:rPr>
              <a:t>to appeal the order to either the BOE (again) or BTA.</a:t>
            </a: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78</a:t>
            </a:fld>
            <a:endParaRPr lang="en-US" sz="1100">
              <a:latin typeface="Aptos" panose="020B0004020202020204" pitchFamily="34" charset="0"/>
            </a:endParaRPr>
          </a:p>
        </p:txBody>
      </p:sp>
    </p:spTree>
    <p:extLst>
      <p:ext uri="{BB962C8B-B14F-4D97-AF65-F5344CB8AC3E}">
        <p14:creationId xmlns:p14="http://schemas.microsoft.com/office/powerpoint/2010/main" val="10331828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BEA6690-A639-4F6C-AC98-FBD038A5D047}" type="slidenum">
              <a:rPr lang="en-US" smtClean="0"/>
              <a:t>79</a:t>
            </a:fld>
            <a:endParaRPr lang="en-US"/>
          </a:p>
        </p:txBody>
      </p:sp>
    </p:spTree>
    <p:extLst>
      <p:ext uri="{BB962C8B-B14F-4D97-AF65-F5344CB8AC3E}">
        <p14:creationId xmlns:p14="http://schemas.microsoft.com/office/powerpoint/2010/main" val="15071699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Each county must have a schedule for inspection and valuation of all property in their county each year:</a:t>
            </a:r>
          </a:p>
          <a:p>
            <a:pPr marL="174708" indent="-174708">
              <a:buFont typeface="Arial" panose="020B0604020202020204" pitchFamily="34" charset="0"/>
              <a:buChar char="•"/>
            </a:pPr>
            <a:r>
              <a:rPr lang="en-US" sz="1100" dirty="0">
                <a:latin typeface="Aptos" panose="020B0004020202020204" pitchFamily="34" charset="0"/>
              </a:rPr>
              <a:t>All parcels must be inspected at least once every six years.  Most counties inspect every six years.  Three counties inspect every 4 years:  Chelan, Ferry, and San Juan.</a:t>
            </a:r>
          </a:p>
          <a:p>
            <a:pPr marL="174708" indent="-174708">
              <a:buFont typeface="Arial" panose="020B0604020202020204" pitchFamily="34" charset="0"/>
              <a:buChar char="•"/>
            </a:pPr>
            <a:r>
              <a:rPr lang="en-US" sz="1100" dirty="0">
                <a:latin typeface="Aptos" panose="020B0004020202020204" pitchFamily="34" charset="0"/>
              </a:rPr>
              <a:t>All parcels must be reappraised or revalued each year. </a:t>
            </a:r>
          </a:p>
          <a:p>
            <a:pPr marL="174708" indent="-174708" defTabSz="931774">
              <a:buFont typeface="Arial" panose="020B0604020202020204" pitchFamily="34" charset="0"/>
              <a:buChar char="•"/>
              <a:defRPr/>
            </a:pPr>
            <a:r>
              <a:rPr lang="en-US" sz="1100" dirty="0">
                <a:latin typeface="Aptos" panose="020B0004020202020204" pitchFamily="34" charset="0"/>
              </a:rPr>
              <a:t>The assessor must file their plan with the DOR the year prior to the first year of their Revaluation Plan.   </a:t>
            </a: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49607584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sz="1050" b="1" dirty="0"/>
              <a:t>Public Service Perspective</a:t>
            </a:r>
          </a:p>
          <a:p>
            <a:pPr>
              <a:buFont typeface="Arial" panose="020B0604020202020204" pitchFamily="34" charset="0"/>
              <a:buChar char="•"/>
            </a:pPr>
            <a:r>
              <a:rPr lang="en-US" sz="1050" dirty="0"/>
              <a:t>Remember that </a:t>
            </a:r>
            <a:r>
              <a:rPr lang="en-US" sz="1050" b="1" dirty="0"/>
              <a:t>clarity builds public trust</a:t>
            </a:r>
            <a:r>
              <a:rPr lang="en-US" sz="1050" dirty="0"/>
              <a:t> in the administrative process.</a:t>
            </a:r>
          </a:p>
          <a:p>
            <a:pPr>
              <a:buFont typeface="Arial" panose="020B0604020202020204" pitchFamily="34" charset="0"/>
              <a:buChar char="•"/>
            </a:pPr>
            <a:r>
              <a:rPr lang="en-US" sz="1050" dirty="0"/>
              <a:t>A well-written decision helps parties understand the outcome, even if they disagree with it.</a:t>
            </a:r>
          </a:p>
          <a:p>
            <a:pPr>
              <a:buFont typeface="Arial" panose="020B0604020202020204" pitchFamily="34" charset="0"/>
              <a:buChar char="•"/>
            </a:pPr>
            <a:r>
              <a:rPr lang="en-US" sz="1050" dirty="0"/>
              <a:t>Neutrality is shown not just by what is decided, but </a:t>
            </a:r>
            <a:r>
              <a:rPr lang="en-US" sz="1050" b="1" dirty="0"/>
              <a:t>how it's explained</a:t>
            </a:r>
            <a:r>
              <a:rPr lang="en-US" sz="1050" dirty="0"/>
              <a:t>.</a:t>
            </a:r>
          </a:p>
          <a:p>
            <a:endParaRPr lang="en-US" dirty="0"/>
          </a:p>
        </p:txBody>
      </p:sp>
      <p:sp>
        <p:nvSpPr>
          <p:cNvPr id="4" name="Slide Number Placeholder 3"/>
          <p:cNvSpPr>
            <a:spLocks noGrp="1"/>
          </p:cNvSpPr>
          <p:nvPr>
            <p:ph type="sldNum" sz="quarter" idx="5"/>
          </p:nvPr>
        </p:nvSpPr>
        <p:spPr/>
        <p:txBody>
          <a:bodyPr/>
          <a:lstStyle/>
          <a:p>
            <a:fld id="{0BEA6690-A639-4F6C-AC98-FBD038A5D047}" type="slidenum">
              <a:rPr lang="en-US" smtClean="0"/>
              <a:t>80</a:t>
            </a:fld>
            <a:endParaRPr lang="en-US"/>
          </a:p>
        </p:txBody>
      </p:sp>
    </p:spTree>
    <p:extLst>
      <p:ext uri="{BB962C8B-B14F-4D97-AF65-F5344CB8AC3E}">
        <p14:creationId xmlns:p14="http://schemas.microsoft.com/office/powerpoint/2010/main" val="25029797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Clarity and Readability</a:t>
            </a:r>
          </a:p>
          <a:p>
            <a:pPr>
              <a:buFont typeface="Arial" panose="020B0604020202020204" pitchFamily="34" charset="0"/>
              <a:buChar char="•"/>
            </a:pPr>
            <a:r>
              <a:rPr lang="en-US" dirty="0"/>
              <a:t>Use </a:t>
            </a:r>
            <a:r>
              <a:rPr lang="en-US" b="1" dirty="0"/>
              <a:t>plain language</a:t>
            </a:r>
            <a:r>
              <a:rPr lang="en-US" dirty="0"/>
              <a:t> without sacrificing accuracy.</a:t>
            </a:r>
          </a:p>
          <a:p>
            <a:pPr>
              <a:buFont typeface="Arial" panose="020B0604020202020204" pitchFamily="34" charset="0"/>
              <a:buChar char="•"/>
            </a:pPr>
            <a:r>
              <a:rPr lang="en-US" dirty="0"/>
              <a:t>Avoid jargon unless necessary and define technical terms.</a:t>
            </a:r>
          </a:p>
          <a:p>
            <a:pPr>
              <a:buFont typeface="Arial" panose="020B0604020202020204" pitchFamily="34" charset="0"/>
              <a:buChar char="•"/>
            </a:pPr>
            <a:r>
              <a:rPr lang="en-US" dirty="0"/>
              <a:t>Keep sentences </a:t>
            </a:r>
            <a:r>
              <a:rPr lang="en-US" b="1" dirty="0"/>
              <a:t>short and direct</a:t>
            </a:r>
            <a:r>
              <a:rPr lang="en-US" dirty="0"/>
              <a:t>.</a:t>
            </a:r>
          </a:p>
          <a:p>
            <a:pPr>
              <a:buFont typeface="Arial" panose="020B0604020202020204" pitchFamily="34" charset="0"/>
              <a:buChar char="•"/>
            </a:pPr>
            <a:r>
              <a:rPr lang="en-US" dirty="0"/>
              <a:t>Use headings, bullet points, and formatting to break up complex material.</a:t>
            </a:r>
          </a:p>
          <a:p>
            <a:pPr>
              <a:buNone/>
            </a:pPr>
            <a:endParaRPr lang="en-US" dirty="0"/>
          </a:p>
          <a:p>
            <a:pPr>
              <a:buNone/>
            </a:pPr>
            <a:r>
              <a:rPr lang="en-US" dirty="0"/>
              <a:t>Demonstrate how the law applies to the facts in a </a:t>
            </a:r>
            <a:r>
              <a:rPr lang="en-US" b="1" dirty="0"/>
              <a:t>logical and step-by-step</a:t>
            </a:r>
            <a:r>
              <a:rPr lang="en-US" dirty="0"/>
              <a:t> manner.</a:t>
            </a:r>
          </a:p>
          <a:p>
            <a:pPr marL="171450" indent="-171450">
              <a:buFont typeface="Arial" panose="020B0604020202020204" pitchFamily="34" charset="0"/>
              <a:buChar char="•"/>
            </a:pPr>
            <a:r>
              <a:rPr lang="en-US" dirty="0"/>
              <a:t>Reference statutes, regulations, or precedent as appropriate.</a:t>
            </a:r>
          </a:p>
          <a:p>
            <a:pPr marL="171450" indent="-171450">
              <a:buFont typeface="Arial" panose="020B0604020202020204" pitchFamily="34" charset="0"/>
              <a:buChar char="•"/>
            </a:pPr>
            <a:r>
              <a:rPr lang="en-US" dirty="0"/>
              <a:t>Address key arguments raised by the parties, even if rejected.</a:t>
            </a:r>
          </a:p>
          <a:p>
            <a:endParaRPr lang="en-US" dirty="0"/>
          </a:p>
        </p:txBody>
      </p:sp>
      <p:sp>
        <p:nvSpPr>
          <p:cNvPr id="4" name="Slide Number Placeholder 3"/>
          <p:cNvSpPr>
            <a:spLocks noGrp="1"/>
          </p:cNvSpPr>
          <p:nvPr>
            <p:ph type="sldNum" sz="quarter" idx="5"/>
          </p:nvPr>
        </p:nvSpPr>
        <p:spPr/>
        <p:txBody>
          <a:bodyPr/>
          <a:lstStyle/>
          <a:p>
            <a:fld id="{0BEA6690-A639-4F6C-AC98-FBD038A5D047}" type="slidenum">
              <a:rPr lang="en-US" smtClean="0"/>
              <a:t>81</a:t>
            </a:fld>
            <a:endParaRPr lang="en-US"/>
          </a:p>
        </p:txBody>
      </p:sp>
    </p:spTree>
    <p:extLst>
      <p:ext uri="{BB962C8B-B14F-4D97-AF65-F5344CB8AC3E}">
        <p14:creationId xmlns:p14="http://schemas.microsoft.com/office/powerpoint/2010/main" val="45216836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1" dirty="0"/>
              <a:t>Anticipate Review or Appeals</a:t>
            </a:r>
          </a:p>
          <a:p>
            <a:pPr>
              <a:buFont typeface="Arial" panose="020B0604020202020204" pitchFamily="34" charset="0"/>
              <a:buChar char="•"/>
            </a:pPr>
            <a:r>
              <a:rPr lang="en-US" dirty="0"/>
              <a:t>Assume your decision will be read.</a:t>
            </a:r>
          </a:p>
          <a:p>
            <a:pPr>
              <a:buFont typeface="Arial" panose="020B0604020202020204" pitchFamily="34" charset="0"/>
              <a:buChar char="•"/>
            </a:pPr>
            <a:r>
              <a:rPr lang="en-US" dirty="0"/>
              <a:t>A well-reasoned, well-documented decision is the </a:t>
            </a:r>
            <a:r>
              <a:rPr lang="en-US" b="1" dirty="0"/>
              <a:t>best defense against further action</a:t>
            </a:r>
            <a:r>
              <a:rPr lang="en-US" dirty="0"/>
              <a:t>.</a:t>
            </a:r>
          </a:p>
          <a:p>
            <a:pPr>
              <a:buFont typeface="Arial" panose="020B0604020202020204" pitchFamily="34" charset="0"/>
              <a:buChar char="•"/>
            </a:pPr>
            <a:r>
              <a:rPr lang="en-US" dirty="0"/>
              <a:t>Ensure due process was followed and procedural issues are addressed.</a:t>
            </a:r>
          </a:p>
          <a:p>
            <a:endParaRPr lang="en-US" dirty="0"/>
          </a:p>
        </p:txBody>
      </p:sp>
      <p:sp>
        <p:nvSpPr>
          <p:cNvPr id="4" name="Slide Number Placeholder 3"/>
          <p:cNvSpPr>
            <a:spLocks noGrp="1"/>
          </p:cNvSpPr>
          <p:nvPr>
            <p:ph type="sldNum" sz="quarter" idx="5"/>
          </p:nvPr>
        </p:nvSpPr>
        <p:spPr/>
        <p:txBody>
          <a:bodyPr/>
          <a:lstStyle/>
          <a:p>
            <a:fld id="{0BEA6690-A639-4F6C-AC98-FBD038A5D047}" type="slidenum">
              <a:rPr lang="en-US" smtClean="0"/>
              <a:t>82</a:t>
            </a:fld>
            <a:endParaRPr lang="en-US"/>
          </a:p>
        </p:txBody>
      </p:sp>
    </p:spTree>
    <p:extLst>
      <p:ext uri="{BB962C8B-B14F-4D97-AF65-F5344CB8AC3E}">
        <p14:creationId xmlns:p14="http://schemas.microsoft.com/office/powerpoint/2010/main" val="282299597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188075" cy="3481387"/>
          </a:xfrm>
        </p:spPr>
      </p:sp>
      <p:sp>
        <p:nvSpPr>
          <p:cNvPr id="3" name="Notes Placeholder 2"/>
          <p:cNvSpPr>
            <a:spLocks noGrp="1"/>
          </p:cNvSpPr>
          <p:nvPr>
            <p:ph type="body" idx="1"/>
          </p:nvPr>
        </p:nvSpPr>
        <p:spPr/>
        <p:txBody>
          <a:bodyPr>
            <a:noAutofit/>
          </a:bodyPr>
          <a:lstStyle/>
          <a:p>
            <a:r>
              <a:rPr lang="en-US" sz="1100" b="0" dirty="0">
                <a:latin typeface="Aptos" panose="020B0004020202020204" pitchFamily="34" charset="0"/>
                <a:cs typeface="Times New Roman" panose="02020603050405020304" pitchFamily="18" charset="0"/>
              </a:rPr>
              <a:t>Compares</a:t>
            </a:r>
            <a:r>
              <a:rPr lang="en-US" sz="1100" b="0" baseline="0" dirty="0">
                <a:latin typeface="Aptos" panose="020B0004020202020204" pitchFamily="34" charset="0"/>
                <a:cs typeface="Times New Roman" panose="02020603050405020304" pitchFamily="18" charset="0"/>
              </a:rPr>
              <a:t> the sales prices of comparable properties and adjusts them to make them like the property being appealed.</a:t>
            </a:r>
          </a:p>
          <a:p>
            <a:pPr marL="628650" lvl="1" indent="-171450">
              <a:buFont typeface="Arial" panose="020B0604020202020204" pitchFamily="34" charset="0"/>
              <a:buChar char="•"/>
            </a:pPr>
            <a:r>
              <a:rPr lang="en-US" sz="1100" b="0" dirty="0">
                <a:latin typeface="Aptos" panose="020B0004020202020204" pitchFamily="34" charset="0"/>
                <a:cs typeface="Times New Roman" panose="02020603050405020304" pitchFamily="18" charset="0"/>
              </a:rPr>
              <a:t>Based on principles of Substitution &amp; Contribution</a:t>
            </a:r>
          </a:p>
          <a:p>
            <a:pPr marL="628650" marR="0" lvl="1" indent="-171450" algn="l" defTabSz="914400" rtl="0" eaLnBrk="1" fontAlgn="auto" latinLnBrk="0" hangingPunct="1">
              <a:lnSpc>
                <a:spcPct val="100000"/>
              </a:lnSpc>
              <a:spcBef>
                <a:spcPct val="0"/>
              </a:spcBef>
              <a:spcAft>
                <a:spcPct val="0"/>
              </a:spcAft>
              <a:buClr>
                <a:prstClr val="black"/>
              </a:buClr>
              <a:buSzPct val="80000"/>
              <a:buFont typeface="Arial" panose="020B0604020202020204" pitchFamily="34" charset="0"/>
              <a:buChar char="•"/>
              <a:tabLst>
                <a:tab pos="393700" algn="l"/>
              </a:tabLst>
              <a:defRPr/>
            </a:pPr>
            <a:r>
              <a:rPr lang="en-US" sz="1100" b="0" dirty="0">
                <a:latin typeface="Aptos" panose="020B0004020202020204" pitchFamily="34" charset="0"/>
                <a:cs typeface="Times New Roman" panose="02020603050405020304" pitchFamily="18" charset="0"/>
              </a:rPr>
              <a:t>Generally, reflects market behavior (data</a:t>
            </a:r>
            <a:r>
              <a:rPr lang="en-US" sz="1100" b="0" baseline="0" dirty="0">
                <a:latin typeface="Aptos" panose="020B0004020202020204" pitchFamily="34" charset="0"/>
                <a:cs typeface="Times New Roman" panose="02020603050405020304" pitchFamily="18" charset="0"/>
              </a:rPr>
              <a:t> comes directly from market actions of buyers and sellers)</a:t>
            </a:r>
            <a:endParaRPr lang="en-US" sz="1100" b="0" dirty="0">
              <a:latin typeface="Aptos" panose="020B0004020202020204" pitchFamily="34" charset="0"/>
              <a:cs typeface="Times New Roman" panose="02020603050405020304" pitchFamily="18" charset="0"/>
            </a:endParaRPr>
          </a:p>
          <a:p>
            <a:pPr marL="0" indent="0">
              <a:buFont typeface="Wingdings" pitchFamily="2" charset="2"/>
              <a:buNone/>
            </a:pPr>
            <a:endParaRPr lang="en-US" sz="1100" b="1" dirty="0">
              <a:latin typeface="Aptos" panose="020B0004020202020204" pitchFamily="34" charset="0"/>
              <a:cs typeface="Times New Roman" panose="02020603050405020304" pitchFamily="18" charset="0"/>
            </a:endParaRPr>
          </a:p>
          <a:p>
            <a:pPr marL="0" indent="0">
              <a:buFont typeface="Wingdings" pitchFamily="2" charset="2"/>
              <a:buNone/>
            </a:pPr>
            <a:r>
              <a:rPr lang="en-US" sz="1100" b="1" dirty="0">
                <a:latin typeface="Aptos" panose="020B0004020202020204" pitchFamily="34" charset="0"/>
                <a:cs typeface="Times New Roman" panose="02020603050405020304" pitchFamily="18" charset="0"/>
              </a:rPr>
              <a:t>Principle of Substitution: </a:t>
            </a:r>
            <a:r>
              <a:rPr lang="en-US" sz="1100" b="0" dirty="0">
                <a:latin typeface="Aptos" panose="020B0004020202020204" pitchFamily="34" charset="0"/>
                <a:cs typeface="Times New Roman" panose="02020603050405020304" pitchFamily="18" charset="0"/>
              </a:rPr>
              <a:t>The value of a property tends to be set by the price that would be paid to acquire a substitute of similar utility and desirability within a reasonable amount of time.</a:t>
            </a:r>
          </a:p>
          <a:p>
            <a:pPr marL="0" indent="0">
              <a:buFont typeface="Wingdings" pitchFamily="2" charset="2"/>
              <a:buNone/>
            </a:pPr>
            <a:endParaRPr lang="en-US" sz="1100" b="0" dirty="0">
              <a:latin typeface="Aptos" panose="020B0004020202020204" pitchFamily="34" charset="0"/>
              <a:cs typeface="Times New Roman" panose="02020603050405020304" pitchFamily="18" charset="0"/>
            </a:endParaRPr>
          </a:p>
          <a:p>
            <a:pPr marL="0" indent="0">
              <a:buFont typeface="Wingdings" pitchFamily="2" charset="2"/>
              <a:buNone/>
            </a:pPr>
            <a:r>
              <a:rPr lang="en-US" sz="1100" b="1" dirty="0">
                <a:latin typeface="Aptos" panose="020B0004020202020204" pitchFamily="34" charset="0"/>
                <a:cs typeface="Times New Roman" panose="02020603050405020304" pitchFamily="18" charset="0"/>
              </a:rPr>
              <a:t>Principle of Contribution: </a:t>
            </a:r>
            <a:r>
              <a:rPr lang="en-US" sz="1100" b="0" dirty="0">
                <a:latin typeface="Aptos" panose="020B0004020202020204" pitchFamily="34" charset="0"/>
                <a:cs typeface="Times New Roman" panose="02020603050405020304" pitchFamily="18" charset="0"/>
              </a:rPr>
              <a:t>The value of a particular component is measured in terms of its contribution to the value of the whole property. Inversely, the amount that it’s absence would detract from it.</a:t>
            </a:r>
          </a:p>
          <a:p>
            <a:pPr marL="0" indent="0">
              <a:buClr>
                <a:schemeClr val="tx1"/>
              </a:buClr>
              <a:buSzPct val="80000"/>
              <a:buFont typeface="Arial" panose="020B0604020202020204" pitchFamily="34" charset="0"/>
              <a:buNone/>
              <a:tabLst>
                <a:tab pos="346075" algn="l"/>
                <a:tab pos="803275" algn="l"/>
              </a:tabLst>
            </a:pPr>
            <a:endParaRPr lang="en-US" sz="1100" b="0" dirty="0">
              <a:latin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ct val="0"/>
              </a:spcBef>
              <a:spcAft>
                <a:spcPct val="0"/>
              </a:spcAft>
              <a:buClrTx/>
              <a:buSzTx/>
              <a:buFont typeface="Arial" panose="020B0604020202020204" pitchFamily="34" charset="0"/>
              <a:buNone/>
              <a:tabLst>
                <a:tab pos="393700" algn="l"/>
              </a:tabLst>
              <a:defRPr/>
            </a:pPr>
            <a:r>
              <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Advantages:</a:t>
            </a:r>
          </a:p>
          <a:p>
            <a:pPr marL="171450" marR="0" lvl="0" indent="-171450" algn="l" defTabSz="914400" rtl="0" eaLnBrk="1" fontAlgn="auto" latinLnBrk="0" hangingPunct="1">
              <a:lnSpc>
                <a:spcPct val="100000"/>
              </a:lnSpc>
              <a:spcBef>
                <a:spcPct val="0"/>
              </a:spcBef>
              <a:spcAft>
                <a:spcPct val="0"/>
              </a:spcAft>
              <a:buClr>
                <a:prstClr val="black"/>
              </a:buClr>
              <a:buSzPct val="80000"/>
              <a:buFont typeface="Arial" panose="020B0604020202020204" pitchFamily="34" charset="0"/>
              <a:buChar char="•"/>
              <a:tabLst>
                <a:tab pos="393700" algn="l"/>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Widely recognized as a reliable valuation approach </a:t>
            </a:r>
          </a:p>
          <a:p>
            <a:pPr marL="171450" marR="0" lvl="0" indent="-171450" algn="l" defTabSz="914400" rtl="0" eaLnBrk="1" fontAlgn="auto" latinLnBrk="0" hangingPunct="1">
              <a:lnSpc>
                <a:spcPct val="100000"/>
              </a:lnSpc>
              <a:spcBef>
                <a:spcPct val="0"/>
              </a:spcBef>
              <a:spcAft>
                <a:spcPct val="0"/>
              </a:spcAft>
              <a:buClr>
                <a:prstClr val="black"/>
              </a:buClr>
              <a:buSzPct val="80000"/>
              <a:buFont typeface="Arial" panose="020B0604020202020204" pitchFamily="34" charset="0"/>
              <a:buChar char="•"/>
              <a:tabLst>
                <a:tab pos="393700" algn="l"/>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Processed directly from market actions of buyers and sellers</a:t>
            </a:r>
          </a:p>
          <a:p>
            <a:pPr marL="0" marR="0" lvl="0" indent="0" algn="l" defTabSz="914400" rtl="0" eaLnBrk="1" fontAlgn="auto" latinLnBrk="0" hangingPunct="1">
              <a:lnSpc>
                <a:spcPct val="120000"/>
              </a:lnSpc>
              <a:spcBef>
                <a:spcPct val="0"/>
              </a:spcBef>
              <a:spcAft>
                <a:spcPct val="0"/>
              </a:spcAft>
              <a:buClrTx/>
              <a:buSzTx/>
              <a:buFont typeface="Arial" panose="020B0604020202020204" pitchFamily="34" charset="0"/>
              <a:buNone/>
              <a:tabLst>
                <a:tab pos="393700" algn="l"/>
              </a:tabLst>
              <a:defRPr/>
            </a:pPr>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endParaRPr>
          </a:p>
          <a:p>
            <a:pPr marL="0" marR="0" lvl="0" indent="0" algn="l" defTabSz="914400" rtl="0" eaLnBrk="1" fontAlgn="auto" latinLnBrk="0" hangingPunct="1">
              <a:lnSpc>
                <a:spcPct val="120000"/>
              </a:lnSpc>
              <a:spcBef>
                <a:spcPct val="0"/>
              </a:spcBef>
              <a:spcAft>
                <a:spcPct val="0"/>
              </a:spcAft>
              <a:buClrTx/>
              <a:buSzTx/>
              <a:buFont typeface="Arial" panose="020B0604020202020204" pitchFamily="34" charset="0"/>
              <a:buNone/>
              <a:tabLst>
                <a:tab pos="393700" algn="l"/>
              </a:tabLst>
              <a:defRPr/>
            </a:pPr>
            <a:r>
              <a:rPr kumimoji="0" lang="en-US" sz="1100" b="1"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Disadvantages:</a:t>
            </a: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 </a:t>
            </a:r>
          </a:p>
          <a:p>
            <a:pPr marL="171450" marR="0" lvl="0" indent="-171450" algn="l" defTabSz="914400" rtl="0" eaLnBrk="1" fontAlgn="auto" latinLnBrk="0" hangingPunct="1">
              <a:lnSpc>
                <a:spcPct val="120000"/>
              </a:lnSpc>
              <a:spcBef>
                <a:spcPct val="0"/>
              </a:spcBef>
              <a:spcAft>
                <a:spcPct val="0"/>
              </a:spcAft>
              <a:buClr>
                <a:prstClr val="black"/>
              </a:buClr>
              <a:buSzPct val="80000"/>
              <a:buFont typeface="Arial" panose="020B0604020202020204" pitchFamily="34" charset="0"/>
              <a:buChar char="•"/>
              <a:tabLst>
                <a:tab pos="393700" algn="l"/>
              </a:tabLst>
              <a:defRPr/>
            </a:pPr>
            <a:r>
              <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Times New Roman" panose="02020603050405020304" pitchFamily="18" charset="0"/>
              </a:rPr>
              <a:t>Instances when sufficient sales data is unavailable or subject property is unique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40AB889-4D1A-4336-9FD9-254D7DAA795E}"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83</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77720713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Clr>
                <a:schemeClr val="tx1"/>
              </a:buClr>
              <a:buSzPct val="80000"/>
              <a:buFont typeface="Arial" panose="020B0604020202020204" pitchFamily="34" charset="0"/>
              <a:buNone/>
              <a:tabLst>
                <a:tab pos="346075" algn="l"/>
                <a:tab pos="803275" algn="l"/>
              </a:tabLst>
            </a:pPr>
            <a:r>
              <a:rPr lang="en-US" sz="1100" b="1" dirty="0">
                <a:latin typeface="Aptos" panose="020B0004020202020204" pitchFamily="34" charset="0"/>
                <a:cs typeface="Times New Roman" panose="02020603050405020304" pitchFamily="18" charset="0"/>
              </a:rPr>
              <a:t>A comparable sale is a property similar to a subject:</a:t>
            </a:r>
          </a:p>
          <a:p>
            <a:pPr marL="171450" indent="-171450">
              <a:buClr>
                <a:schemeClr val="tx1"/>
              </a:buClr>
              <a:buSzPct val="80000"/>
              <a:buFont typeface="Arial" panose="020B0604020202020204" pitchFamily="34" charset="0"/>
              <a:buChar char="•"/>
              <a:tabLst>
                <a:tab pos="346075" algn="l"/>
                <a:tab pos="803275" algn="l"/>
              </a:tabLst>
            </a:pPr>
            <a:r>
              <a:rPr lang="en-US" sz="1100" dirty="0">
                <a:latin typeface="Aptos" panose="020B0004020202020204" pitchFamily="34" charset="0"/>
                <a:cs typeface="Times New Roman" panose="02020603050405020304" pitchFamily="18" charset="0"/>
              </a:rPr>
              <a:t>Similar in physical, economic, or operating characteristics</a:t>
            </a:r>
          </a:p>
          <a:p>
            <a:pPr marL="171450" indent="-171450">
              <a:buClr>
                <a:schemeClr val="tx1"/>
              </a:buClr>
              <a:buSzPct val="80000"/>
              <a:buFont typeface="Arial" panose="020B0604020202020204" pitchFamily="34" charset="0"/>
              <a:buChar char="•"/>
              <a:tabLst>
                <a:tab pos="346075" algn="l"/>
                <a:tab pos="803275" algn="l"/>
              </a:tabLst>
            </a:pPr>
            <a:r>
              <a:rPr lang="en-US" sz="1100" dirty="0">
                <a:latin typeface="Aptos" panose="020B0004020202020204" pitchFamily="34" charset="0"/>
                <a:cs typeface="Times New Roman" panose="02020603050405020304" pitchFamily="18" charset="0"/>
              </a:rPr>
              <a:t>Sales need to be recent and similar in use, utility &amp; function</a:t>
            </a:r>
          </a:p>
          <a:p>
            <a:pPr marL="171450" indent="-171450">
              <a:buClr>
                <a:schemeClr val="tx1"/>
              </a:buClr>
              <a:buSzPct val="80000"/>
              <a:buFont typeface="Arial" panose="020B0604020202020204" pitchFamily="34" charset="0"/>
              <a:buChar char="•"/>
              <a:tabLst>
                <a:tab pos="346075" algn="l"/>
                <a:tab pos="803275" algn="l"/>
              </a:tabLst>
            </a:pPr>
            <a:r>
              <a:rPr lang="en-US" sz="1100" dirty="0">
                <a:latin typeface="Aptos" panose="020B0004020202020204" pitchFamily="34" charset="0"/>
                <a:cs typeface="Times New Roman" panose="02020603050405020304" pitchFamily="18" charset="0"/>
              </a:rPr>
              <a:t>Sales need to be “Arms-length Transactions”</a:t>
            </a:r>
          </a:p>
          <a:p>
            <a:endParaRPr lang="en-US" sz="1100" dirty="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7950576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ct val="0"/>
              </a:spcBef>
              <a:spcAft>
                <a:spcPct val="0"/>
              </a:spcAft>
              <a:buClrTx/>
              <a:buSzTx/>
              <a:buFont typeface="+mj-lt"/>
              <a:buNone/>
              <a:defRPr/>
            </a:pPr>
            <a:endParaRPr lang="en-US" sz="1100" dirty="0">
              <a:latin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628551855"/>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11163" y="700088"/>
            <a:ext cx="6188075" cy="3481387"/>
          </a:xfrm>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en-US" sz="1100" b="0" baseline="0" dirty="0">
                <a:latin typeface="Aptos" panose="020B0004020202020204" pitchFamily="34" charset="0"/>
                <a:cs typeface="Times New Roman" panose="02020603050405020304" pitchFamily="18" charset="0"/>
              </a:rPr>
              <a:t>Takes the components of a house and assigns a price per sq. </a:t>
            </a:r>
            <a:r>
              <a:rPr lang="en-US" sz="1100" b="0" dirty="0">
                <a:latin typeface="Aptos" panose="020B0004020202020204" pitchFamily="34" charset="0"/>
                <a:cs typeface="Times New Roman" panose="02020603050405020304" pitchFamily="18" charset="0"/>
              </a:rPr>
              <a:t>foot based</a:t>
            </a:r>
            <a:r>
              <a:rPr lang="en-US" sz="1100" b="0" baseline="0" dirty="0">
                <a:latin typeface="Aptos" panose="020B0004020202020204" pitchFamily="34" charset="0"/>
                <a:cs typeface="Times New Roman" panose="02020603050405020304" pitchFamily="18" charset="0"/>
              </a:rPr>
              <a:t> on style/materials/finish and adds value for amenities, quality, condition, etc.</a:t>
            </a:r>
          </a:p>
          <a:p>
            <a:pPr marL="628650" lvl="1" indent="-171450">
              <a:lnSpc>
                <a:spcPct val="80000"/>
              </a:lnSpc>
              <a:spcBef>
                <a:spcPct val="50000"/>
              </a:spcBef>
              <a:buClr>
                <a:schemeClr val="tx1"/>
              </a:buClr>
              <a:buSzPct val="80000"/>
              <a:buFont typeface="Arial" panose="020B0604020202020204" pitchFamily="34" charset="0"/>
              <a:buChar char="•"/>
              <a:tabLst>
                <a:tab pos="346075" algn="l"/>
                <a:tab pos="693738" algn="l"/>
              </a:tabLst>
            </a:pPr>
            <a:r>
              <a:rPr lang="en-US" sz="1100" kern="1200" dirty="0">
                <a:solidFill>
                  <a:schemeClr val="tx1"/>
                </a:solidFill>
                <a:latin typeface="Aptos" panose="020B0004020202020204" pitchFamily="34" charset="0"/>
                <a:ea typeface="+mn-ea"/>
                <a:cs typeface="Times New Roman" panose="02020603050405020304" pitchFamily="18" charset="0"/>
              </a:rPr>
              <a:t>Based on Principle of Substitution</a:t>
            </a:r>
          </a:p>
          <a:p>
            <a:pPr marL="628650" lvl="1" indent="-171450">
              <a:lnSpc>
                <a:spcPct val="80000"/>
              </a:lnSpc>
              <a:spcBef>
                <a:spcPct val="50000"/>
              </a:spcBef>
              <a:buClr>
                <a:schemeClr val="tx1"/>
              </a:buClr>
              <a:buSzPct val="80000"/>
              <a:buFont typeface="Arial" panose="020B0604020202020204" pitchFamily="34" charset="0"/>
              <a:buChar char="•"/>
              <a:tabLst>
                <a:tab pos="346075" algn="l"/>
                <a:tab pos="693738" algn="l"/>
              </a:tabLst>
            </a:pPr>
            <a:r>
              <a:rPr lang="en-US" sz="1100" kern="1200" dirty="0">
                <a:solidFill>
                  <a:schemeClr val="tx1"/>
                </a:solidFill>
                <a:latin typeface="Aptos" panose="020B0004020202020204" pitchFamily="34" charset="0"/>
                <a:ea typeface="+mn-ea"/>
                <a:cs typeface="Times New Roman" panose="02020603050405020304" pitchFamily="18" charset="0"/>
              </a:rPr>
              <a:t>May be applied to most classes of property</a:t>
            </a:r>
          </a:p>
          <a:p>
            <a:pPr marL="0" marR="0" lvl="0" indent="0" algn="l" defTabSz="882650" rtl="0" eaLnBrk="0" fontAlgn="base" latinLnBrk="0" hangingPunct="0">
              <a:lnSpc>
                <a:spcPct val="100000"/>
              </a:lnSpc>
              <a:spcBef>
                <a:spcPct val="30000"/>
              </a:spcBef>
              <a:spcAft>
                <a:spcPct val="0"/>
              </a:spcAft>
              <a:buClr>
                <a:schemeClr val="hlink"/>
              </a:buClr>
              <a:buSzTx/>
              <a:buFont typeface="Wingdings" pitchFamily="2" charset="2"/>
              <a:buNone/>
              <a:defRPr/>
            </a:pPr>
            <a:endParaRPr lang="en-US" sz="1100" b="0" dirty="0">
              <a:latin typeface="Aptos" panose="020B0004020202020204" pitchFamily="34" charset="0"/>
              <a:cs typeface="Times New Roman" panose="02020603050405020304" pitchFamily="18" charset="0"/>
            </a:endParaRPr>
          </a:p>
          <a:p>
            <a:pPr marL="0" marR="0" lvl="0" indent="0" algn="l" defTabSz="882650" rtl="0" eaLnBrk="0" fontAlgn="base" latinLnBrk="0" hangingPunct="0">
              <a:lnSpc>
                <a:spcPct val="100000"/>
              </a:lnSpc>
              <a:spcBef>
                <a:spcPct val="30000"/>
              </a:spcBef>
              <a:spcAft>
                <a:spcPct val="0"/>
              </a:spcAft>
              <a:buClr>
                <a:schemeClr val="hlink"/>
              </a:buClr>
              <a:buSzTx/>
              <a:buFont typeface="Wingdings" pitchFamily="2" charset="2"/>
              <a:buNone/>
              <a:defRPr/>
            </a:pPr>
            <a:r>
              <a:rPr lang="en-US" sz="1100" b="0" dirty="0">
                <a:latin typeface="Aptos" panose="020B0004020202020204" pitchFamily="34" charset="0"/>
                <a:cs typeface="Times New Roman" panose="02020603050405020304" pitchFamily="18" charset="0"/>
              </a:rPr>
              <a:t>Most</a:t>
            </a:r>
            <a:r>
              <a:rPr lang="en-US" sz="1100" b="0" baseline="0" dirty="0">
                <a:latin typeface="Aptos" panose="020B0004020202020204" pitchFamily="34" charset="0"/>
                <a:cs typeface="Times New Roman" panose="02020603050405020304" pitchFamily="18" charset="0"/>
              </a:rPr>
              <a:t> counties do a market adjusted cost valuation. Cost models are built and adjusted to the local market.</a:t>
            </a:r>
          </a:p>
          <a:p>
            <a:pPr marL="0" indent="0">
              <a:buFont typeface="Arial" panose="020B0604020202020204" pitchFamily="34" charset="0"/>
              <a:buNone/>
            </a:pPr>
            <a:endParaRPr lang="en-US" sz="1100" dirty="0">
              <a:latin typeface="Aptos" panose="020B0004020202020204" pitchFamily="34" charset="0"/>
              <a:cs typeface="Times New Roman" panose="02020603050405020304" pitchFamily="18" charset="0"/>
            </a:endParaRPr>
          </a:p>
          <a:p>
            <a:pPr marL="0" indent="0">
              <a:buFont typeface="Arial" panose="020B0604020202020204" pitchFamily="34" charset="0"/>
              <a:buNone/>
            </a:pPr>
            <a:r>
              <a:rPr lang="en-US" sz="1100" b="1" dirty="0">
                <a:latin typeface="Aptos" panose="020B0004020202020204" pitchFamily="34" charset="0"/>
                <a:cs typeface="Times New Roman" panose="02020603050405020304" pitchFamily="18" charset="0"/>
              </a:rPr>
              <a:t>Advantages:</a:t>
            </a:r>
            <a:r>
              <a:rPr lang="en-US" sz="1100" b="0" dirty="0">
                <a:latin typeface="Aptos" panose="020B0004020202020204" pitchFamily="34" charset="0"/>
                <a:cs typeface="Times New Roman" panose="02020603050405020304" pitchFamily="18" charset="0"/>
              </a:rPr>
              <a:t> </a:t>
            </a:r>
          </a:p>
          <a:p>
            <a:pPr marL="171450" indent="-171450">
              <a:buFont typeface="Arial" panose="020B0604020202020204" pitchFamily="34" charset="0"/>
              <a:buChar char="•"/>
            </a:pPr>
            <a:r>
              <a:rPr lang="en-US" sz="1100" b="0" dirty="0">
                <a:latin typeface="Aptos" panose="020B0004020202020204" pitchFamily="34" charset="0"/>
                <a:cs typeface="Times New Roman" panose="02020603050405020304" pitchFamily="18" charset="0"/>
              </a:rPr>
              <a:t>Sometimes the only approach for special purpose properties</a:t>
            </a:r>
          </a:p>
          <a:p>
            <a:pPr marL="171450" indent="-171450">
              <a:buFont typeface="Arial" panose="020B0604020202020204" pitchFamily="34" charset="0"/>
              <a:buChar char="•"/>
            </a:pPr>
            <a:r>
              <a:rPr lang="en-US" sz="1100" b="0" dirty="0">
                <a:latin typeface="Aptos" panose="020B0004020202020204" pitchFamily="34" charset="0"/>
                <a:cs typeface="Times New Roman" panose="02020603050405020304" pitchFamily="18" charset="0"/>
              </a:rPr>
              <a:t>Universal application</a:t>
            </a:r>
          </a:p>
          <a:p>
            <a:pPr marL="171450" indent="-171450">
              <a:buFont typeface="Arial" panose="020B0604020202020204" pitchFamily="34" charset="0"/>
              <a:buChar char="•"/>
            </a:pPr>
            <a:r>
              <a:rPr lang="en-US" sz="1100" b="0" dirty="0">
                <a:latin typeface="Aptos" panose="020B0004020202020204" pitchFamily="34" charset="0"/>
                <a:cs typeface="Times New Roman" panose="02020603050405020304" pitchFamily="18" charset="0"/>
              </a:rPr>
              <a:t>Well adapted and easily applied under a mass appraisal system</a:t>
            </a:r>
          </a:p>
          <a:p>
            <a:pPr marL="171450" indent="-171450">
              <a:buFont typeface="Arial" panose="020B0604020202020204" pitchFamily="34" charset="0"/>
              <a:buChar char="•"/>
            </a:pPr>
            <a:endParaRPr lang="en-US" sz="1100" b="0" dirty="0">
              <a:latin typeface="Aptos" panose="020B0004020202020204" pitchFamily="34" charset="0"/>
              <a:cs typeface="Times New Roman" panose="02020603050405020304" pitchFamily="18" charset="0"/>
            </a:endParaRPr>
          </a:p>
          <a:p>
            <a:pPr marL="0" indent="0">
              <a:buFont typeface="Arial" panose="020B0604020202020204" pitchFamily="34" charset="0"/>
              <a:buNone/>
            </a:pPr>
            <a:r>
              <a:rPr lang="en-US" sz="1100" b="1" dirty="0">
                <a:latin typeface="Aptos" panose="020B0004020202020204" pitchFamily="34" charset="0"/>
                <a:cs typeface="Times New Roman" panose="02020603050405020304" pitchFamily="18" charset="0"/>
              </a:rPr>
              <a:t>Disadvantages:</a:t>
            </a:r>
            <a:r>
              <a:rPr lang="en-US" sz="1100" b="0" dirty="0">
                <a:latin typeface="Aptos" panose="020B0004020202020204" pitchFamily="34" charset="0"/>
                <a:cs typeface="Times New Roman" panose="02020603050405020304" pitchFamily="18" charset="0"/>
              </a:rPr>
              <a:t> </a:t>
            </a:r>
          </a:p>
          <a:p>
            <a:pPr marL="171450" indent="-171450">
              <a:buFont typeface="Arial" panose="020B0604020202020204" pitchFamily="34" charset="0"/>
              <a:buChar char="•"/>
            </a:pPr>
            <a:r>
              <a:rPr lang="en-US" sz="1100" b="0" dirty="0">
                <a:latin typeface="Aptos" panose="020B0004020202020204" pitchFamily="34" charset="0"/>
                <a:cs typeface="Times New Roman" panose="02020603050405020304" pitchFamily="18" charset="0"/>
              </a:rPr>
              <a:t>Difficulty in estimating depreciation especially in older structures</a:t>
            </a:r>
          </a:p>
          <a:p>
            <a:pPr marL="0" marR="0" lvl="0" indent="0" algn="l" defTabSz="914400" rtl="0" eaLnBrk="1" fontAlgn="auto" latinLnBrk="0" hangingPunct="1">
              <a:lnSpc>
                <a:spcPct val="100000"/>
              </a:lnSpc>
              <a:spcBef>
                <a:spcPct val="0"/>
              </a:spcBef>
              <a:spcAft>
                <a:spcPct val="0"/>
              </a:spcAft>
              <a:buClrTx/>
              <a:buSzTx/>
              <a:buFontTx/>
              <a:buNone/>
              <a:defRPr/>
            </a:pPr>
            <a:endParaRPr lang="en-US" sz="1100" b="1" dirty="0">
              <a:latin typeface="Aptos" panose="020B0004020202020204" pitchFamily="34" charset="0"/>
              <a:cs typeface="Times New Roman" panose="02020603050405020304" pitchFamily="18" charset="0"/>
            </a:endParaRPr>
          </a:p>
          <a:p>
            <a:endParaRPr lang="en-US" sz="1100" b="1" dirty="0">
              <a:latin typeface="Aptos" panose="020B0004020202020204" pitchFamily="34" charset="0"/>
              <a:cs typeface="Times New Roman" panose="02020603050405020304" pitchFamily="18"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A40AB889-4D1A-4336-9FD9-254D7DAA795E}"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86</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13992814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defPPr/>
          </a:lstStyle>
          <a:p>
            <a:pPr marL="0" marR="0" lvl="0" indent="0" algn="l" defTabSz="882650" rtl="0" eaLnBrk="0" fontAlgn="base" latinLnBrk="0" hangingPunct="0">
              <a:lnSpc>
                <a:spcPct val="100000"/>
              </a:lnSpc>
              <a:spcBef>
                <a:spcPct val="30000"/>
              </a:spcBef>
              <a:spcAft>
                <a:spcPct val="0"/>
              </a:spcAft>
              <a:buClrTx/>
              <a:buSzPct val="80000"/>
              <a:buFont typeface="Arial" panose="020B0604020202020204" pitchFamily="34" charset="0"/>
              <a:buNone/>
              <a:defRPr/>
            </a:pPr>
            <a:r>
              <a:rPr lang="en-US" sz="1100" dirty="0">
                <a:effectLst/>
                <a:latin typeface="Aptos" panose="020B0004020202020204" pitchFamily="34" charset="0"/>
              </a:rPr>
              <a:t>If the Board cannot achieve a quorum, such as a tie vote, the Board sustains the assessor’s determination. </a:t>
            </a:r>
          </a:p>
          <a:p>
            <a:pPr marL="0" marR="0" lvl="0" indent="0" algn="l" defTabSz="882650" rtl="0" eaLnBrk="0" fontAlgn="base" latinLnBrk="0" hangingPunct="0">
              <a:lnSpc>
                <a:spcPct val="100000"/>
              </a:lnSpc>
              <a:spcBef>
                <a:spcPct val="30000"/>
              </a:spcBef>
              <a:spcAft>
                <a:spcPct val="0"/>
              </a:spcAft>
              <a:buClrTx/>
              <a:buSzPct val="80000"/>
              <a:buFont typeface="Arial" panose="020B0604020202020204" pitchFamily="34" charset="0"/>
              <a:buNone/>
              <a:defRPr/>
            </a:pPr>
            <a:r>
              <a:rPr lang="en-US" sz="1100" dirty="0">
                <a:effectLst/>
                <a:latin typeface="Aptos" panose="020B0004020202020204" pitchFamily="34" charset="0"/>
              </a:rPr>
              <a:t>This may not sit well with the taxpayer so you can:	</a:t>
            </a:r>
          </a:p>
          <a:p>
            <a:pPr marL="171450" marR="0" lvl="0" indent="-171450" algn="l" defTabSz="882650" rtl="0" eaLnBrk="0" fontAlgn="base" latinLnBrk="0" hangingPunct="0">
              <a:lnSpc>
                <a:spcPct val="100000"/>
              </a:lnSpc>
              <a:spcBef>
                <a:spcPct val="30000"/>
              </a:spcBef>
              <a:spcAft>
                <a:spcPct val="0"/>
              </a:spcAft>
              <a:buClrTx/>
              <a:buSzPct val="80000"/>
              <a:buFont typeface="Arial" panose="020B0604020202020204" pitchFamily="34" charset="0"/>
              <a:buChar char="•"/>
              <a:defRPr/>
            </a:pPr>
            <a:r>
              <a:rPr lang="en-US" sz="1100" dirty="0">
                <a:effectLst/>
                <a:latin typeface="Aptos" panose="020B0004020202020204" pitchFamily="34" charset="0"/>
              </a:rPr>
              <a:t>remind them of their right to appeal the decision to the BTA.</a:t>
            </a:r>
            <a:endParaRPr lang="en-US" altLang="en-US" sz="1100" dirty="0">
              <a:latin typeface="Aptos" panose="020B0004020202020204" pitchFamily="34" charset="0"/>
              <a:cs typeface="Times New Roman" panose="02020603050405020304" pitchFamily="18" charset="0"/>
            </a:endParaRPr>
          </a:p>
          <a:p>
            <a:pPr marL="0" indent="0">
              <a:buSzPct val="80000"/>
              <a:buFont typeface="Arial" panose="020B0604020202020204" pitchFamily="34" charset="0"/>
              <a:buNone/>
            </a:pPr>
            <a:endParaRPr lang="en-US" altLang="en-US" sz="1100" dirty="0">
              <a:latin typeface="Aptos" panose="020B0004020202020204" pitchFamily="34" charset="0"/>
              <a:cs typeface="Times New Roman" panose="02020603050405020304" pitchFamily="18" charset="0"/>
            </a:endParaRPr>
          </a:p>
          <a:p>
            <a:r>
              <a:rPr lang="en-US" sz="1100" dirty="0">
                <a:latin typeface="Aptos" panose="020B0004020202020204" pitchFamily="34" charset="0"/>
                <a:cs typeface="Times New Roman" panose="02020603050405020304" pitchFamily="18" charset="0"/>
              </a:rPr>
              <a:t>Orders: </a:t>
            </a:r>
          </a:p>
          <a:p>
            <a:pPr marL="171450" indent="-171450">
              <a:buSzPct val="80000"/>
              <a:buFont typeface="Arial" panose="020B0604020202020204" pitchFamily="34" charset="0"/>
              <a:buChar char="•"/>
            </a:pPr>
            <a:r>
              <a:rPr lang="en-US" sz="1100" dirty="0">
                <a:latin typeface="Aptos" panose="020B0004020202020204" pitchFamily="34" charset="0"/>
                <a:cs typeface="Times New Roman" panose="02020603050405020304" pitchFamily="18" charset="0"/>
              </a:rPr>
              <a:t>Mailed to the appellant and the assessor, and a copy is retained for the record. </a:t>
            </a:r>
          </a:p>
          <a:p>
            <a:pPr marL="171450" indent="-171450">
              <a:buSzPct val="80000"/>
              <a:buFont typeface="Arial" panose="020B0604020202020204" pitchFamily="34" charset="0"/>
              <a:buChar char="•"/>
            </a:pPr>
            <a:r>
              <a:rPr lang="en-US" sz="1100" dirty="0">
                <a:latin typeface="Aptos" panose="020B0004020202020204" pitchFamily="34" charset="0"/>
                <a:cs typeface="Times New Roman" panose="02020603050405020304" pitchFamily="18" charset="0"/>
              </a:rPr>
              <a:t>Appeal rights must be stated on the order, usually on the bottom. WAC 458-14-116(3)(b).</a:t>
            </a:r>
          </a:p>
          <a:p>
            <a:pPr marL="0" indent="0">
              <a:buSzPct val="80000"/>
              <a:buFont typeface="Arial" panose="020B0604020202020204" pitchFamily="34" charset="0"/>
              <a:buNone/>
            </a:pPr>
            <a:endParaRPr lang="en-US" sz="1100" dirty="0">
              <a:latin typeface="Aptos" panose="020B0004020202020204" pitchFamily="34" charset="0"/>
              <a:cs typeface="Times New Roman" panose="02020603050405020304" pitchFamily="18" charset="0"/>
            </a:endParaRPr>
          </a:p>
          <a:p>
            <a:pPr marL="0" indent="0">
              <a:buFont typeface="+mj-lt"/>
              <a:buNone/>
            </a:pPr>
            <a:r>
              <a:rPr lang="en-US" sz="1100" dirty="0">
                <a:latin typeface="Aptos" panose="020B0004020202020204" pitchFamily="34" charset="0"/>
                <a:cs typeface="Times New Roman" panose="02020603050405020304" pitchFamily="18" charset="0"/>
              </a:rPr>
              <a:t>Fun Fact: BOE is the only one that can increase the value</a:t>
            </a:r>
          </a:p>
          <a:p>
            <a:pPr marL="0" indent="0">
              <a:buFont typeface="+mj-lt"/>
              <a:buNone/>
            </a:pPr>
            <a:endParaRPr lang="en-US" sz="1100" dirty="0">
              <a:latin typeface="Aptos" panose="020B0004020202020204" pitchFamily="34" charset="0"/>
              <a:cs typeface="Times New Roman" panose="02020603050405020304" pitchFamily="18" charset="0"/>
            </a:endParaRPr>
          </a:p>
          <a:p>
            <a:pPr marL="0" indent="0">
              <a:buFont typeface="+mj-lt"/>
              <a:buNone/>
            </a:pPr>
            <a:r>
              <a:rPr lang="en-US" sz="1100" dirty="0">
                <a:latin typeface="Aptos" panose="020B0004020202020204" pitchFamily="34" charset="0"/>
                <a:cs typeface="Times New Roman" panose="02020603050405020304" pitchFamily="18" charset="0"/>
              </a:rPr>
              <a:t>Reconsiderations:</a:t>
            </a:r>
          </a:p>
          <a:p>
            <a:pPr marL="171450" indent="-171450">
              <a:buFont typeface="Arial" panose="020B0604020202020204" pitchFamily="34" charset="0"/>
              <a:buChar char="•"/>
            </a:pPr>
            <a:r>
              <a:rPr lang="en-US" sz="1100" b="0" i="0" u="none" strike="noStrike" kern="1200" baseline="0">
                <a:solidFill>
                  <a:schemeClr val="tx1"/>
                </a:solidFill>
                <a:latin typeface="Aptos" panose="020B0004020202020204" pitchFamily="34" charset="0"/>
                <a:ea typeface="+mn-ea"/>
                <a:cs typeface="Times New Roman" panose="02020603050405020304" pitchFamily="18" charset="0"/>
              </a:rPr>
              <a:t>The </a:t>
            </a:r>
            <a:r>
              <a:rPr lang="en-US" sz="1100" b="0" i="0" u="none" strike="noStrike" kern="1200" baseline="0" dirty="0">
                <a:solidFill>
                  <a:schemeClr val="tx1"/>
                </a:solidFill>
                <a:latin typeface="Aptos" panose="020B0004020202020204" pitchFamily="34" charset="0"/>
                <a:ea typeface="+mn-ea"/>
                <a:cs typeface="Times New Roman" panose="02020603050405020304" pitchFamily="18" charset="0"/>
              </a:rPr>
              <a:t>Department has advised boards that they may choose to accept and review requests for reconsideration</a:t>
            </a:r>
          </a:p>
          <a:p>
            <a:pPr marL="0" indent="0">
              <a:buFont typeface="+mj-lt"/>
              <a:buNone/>
            </a:pPr>
            <a:endParaRPr lang="en-US" sz="1100" dirty="0">
              <a:latin typeface="Aptos" panose="020B0004020202020204" pitchFamily="34" charset="0"/>
            </a:endParaRPr>
          </a:p>
        </p:txBody>
      </p:sp>
      <p:sp>
        <p:nvSpPr>
          <p:cNvPr id="4" name="Slide Number Placeholder 3"/>
          <p:cNvSpPr>
            <a:spLocks noGrp="1"/>
          </p:cNvSpPr>
          <p:nvPr>
            <p:ph type="sldNum" sz="quarter" idx="10"/>
          </p:nvPr>
        </p:nvSpPr>
        <p:spPr/>
        <p:txBody>
          <a:bodyPr/>
          <a:lstStyle>
            <a:defPPr/>
          </a:lstStyle>
          <a:p>
            <a:pPr marL="0" marR="0" lvl="0" indent="0" algn="r" defTabSz="457200" rtl="0" eaLnBrk="1" fontAlgn="auto" latinLnBrk="0" hangingPunct="1">
              <a:lnSpc>
                <a:spcPct val="100000"/>
              </a:lnSpc>
              <a:spcBef>
                <a:spcPct val="0"/>
              </a:spcBef>
              <a:spcAft>
                <a:spcPct val="0"/>
              </a:spcAft>
              <a:buClrTx/>
              <a:buSzTx/>
              <a:buFontTx/>
              <a:buNone/>
              <a:defRPr/>
            </a:pPr>
            <a:fld id="{E956A6DD-AA51-4310-B0DC-4A8A39CCD158}"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457200" rtl="0" eaLnBrk="1" fontAlgn="auto" latinLnBrk="0" hangingPunct="1">
                <a:lnSpc>
                  <a:spcPct val="100000"/>
                </a:lnSpc>
                <a:spcBef>
                  <a:spcPct val="0"/>
                </a:spcBef>
                <a:spcAft>
                  <a:spcPct val="0"/>
                </a:spcAft>
                <a:buClrTx/>
                <a:buSzTx/>
                <a:buFontTx/>
                <a:buNone/>
                <a:defRPr/>
              </a:pPr>
              <a:t>87</a:t>
            </a:fld>
            <a:endParaRPr kumimoji="0" lang="en-US" sz="1100" b="0" i="0" u="none" strike="noStrike" kern="1200" cap="none" spc="0" normalizeH="0" baseline="0" noProof="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7184063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ptos" panose="020B0004020202020204" pitchFamily="34" charset="0"/>
            </a:endParaRPr>
          </a:p>
        </p:txBody>
      </p:sp>
    </p:spTree>
    <p:extLst>
      <p:ext uri="{BB962C8B-B14F-4D97-AF65-F5344CB8AC3E}">
        <p14:creationId xmlns:p14="http://schemas.microsoft.com/office/powerpoint/2010/main" val="321981428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F6C9B-8736-00C7-3712-D107B30FD9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31A6030-A9A7-4D51-D5A4-5840471D8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25451A-8FB3-745A-5CEE-2833D7566B97}"/>
              </a:ext>
            </a:extLst>
          </p:cNvPr>
          <p:cNvSpPr>
            <a:spLocks noGrp="1"/>
          </p:cNvSpPr>
          <p:nvPr>
            <p:ph type="body" idx="1"/>
          </p:nvPr>
        </p:nvSpPr>
        <p:spPr/>
        <p:txBody>
          <a:bodyPr/>
          <a:lstStyle/>
          <a:p>
            <a:endParaRPr lang="en-US" sz="1100" dirty="0">
              <a:latin typeface="Aptos" panose="020B0004020202020204" pitchFamily="34" charset="0"/>
            </a:endParaRPr>
          </a:p>
        </p:txBody>
      </p:sp>
    </p:spTree>
    <p:extLst>
      <p:ext uri="{BB962C8B-B14F-4D97-AF65-F5344CB8AC3E}">
        <p14:creationId xmlns:p14="http://schemas.microsoft.com/office/powerpoint/2010/main" val="3684461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latin typeface="Aptos" panose="020B0004020202020204" pitchFamily="34" charset="0"/>
              </a:rPr>
              <a:t>A Revaluation Plan includes:</a:t>
            </a:r>
          </a:p>
          <a:p>
            <a:pPr marL="465887" indent="-465887">
              <a:buFont typeface="Arial" panose="020B0604020202020204" pitchFamily="34" charset="0"/>
              <a:buChar char="•"/>
            </a:pPr>
            <a:r>
              <a:rPr lang="en-US" sz="1100" dirty="0">
                <a:latin typeface="Aptos" panose="020B0004020202020204" pitchFamily="34" charset="0"/>
              </a:rPr>
              <a:t>What parcels are inspected in each inspection year</a:t>
            </a:r>
          </a:p>
          <a:p>
            <a:pPr marL="465887" indent="-465887">
              <a:buFont typeface="Arial" panose="020B0604020202020204" pitchFamily="34" charset="0"/>
              <a:buChar char="•"/>
            </a:pPr>
            <a:r>
              <a:rPr lang="en-US" sz="1100" dirty="0">
                <a:latin typeface="Aptos" panose="020B0004020202020204" pitchFamily="34" charset="0"/>
              </a:rPr>
              <a:t>How many appraisers are available to do inspections </a:t>
            </a:r>
          </a:p>
          <a:p>
            <a:pPr marL="465887" indent="-465887">
              <a:buFont typeface="Arial" panose="020B0604020202020204" pitchFamily="34" charset="0"/>
              <a:buChar char="•"/>
            </a:pPr>
            <a:r>
              <a:rPr lang="en-US" sz="1100" dirty="0">
                <a:latin typeface="Aptos" panose="020B0004020202020204" pitchFamily="34" charset="0"/>
              </a:rPr>
              <a:t>How many days you expect to be in the field for those inspections</a:t>
            </a:r>
          </a:p>
          <a:p>
            <a:pPr marL="465887" indent="-465887">
              <a:buFont typeface="Arial" panose="020B0604020202020204" pitchFamily="34" charset="0"/>
              <a:buChar char="•"/>
            </a:pPr>
            <a:r>
              <a:rPr lang="en-US" sz="1100" dirty="0">
                <a:latin typeface="Aptos" panose="020B0004020202020204" pitchFamily="34" charset="0"/>
              </a:rPr>
              <a:t>How many inspections on average can an appraiser do every day</a:t>
            </a:r>
          </a:p>
          <a:p>
            <a:pPr marL="465887" indent="-465887">
              <a:buFont typeface="Arial" panose="020B0604020202020204" pitchFamily="34" charset="0"/>
              <a:buChar char="•"/>
            </a:pPr>
            <a:r>
              <a:rPr lang="en-US" sz="1100" dirty="0">
                <a:latin typeface="Aptos" panose="020B0004020202020204" pitchFamily="34" charset="0"/>
              </a:rPr>
              <a:t>How are you doing your valuation work</a:t>
            </a:r>
          </a:p>
          <a:p>
            <a:pPr marL="465887" indent="-465887">
              <a:buFont typeface="Arial" panose="020B0604020202020204" pitchFamily="34" charset="0"/>
              <a:buChar char="•"/>
            </a:pPr>
            <a:r>
              <a:rPr lang="en-US" sz="1100" dirty="0">
                <a:latin typeface="Aptos" panose="020B0004020202020204" pitchFamily="34" charset="0"/>
              </a:rPr>
              <a:t>Are there current challenges to getting your work done?</a:t>
            </a:r>
          </a:p>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3C6D7F-08C0-49F3-84F4-DB5CFC4BD251}" type="slidenum">
              <a:rPr kumimoji="0" lang="en-US" sz="1100" b="0" i="0" u="none" strike="noStrike" kern="1200" cap="none" spc="0" normalizeH="0" baseline="0" noProof="0" smtClean="0">
                <a:ln>
                  <a:noFill/>
                </a:ln>
                <a:solidFill>
                  <a:prstClr val="black"/>
                </a:solidFill>
                <a:effectLst/>
                <a:uLnTx/>
                <a:uFillTx/>
                <a:latin typeface="Aptos" panose="020B00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100" b="0" i="0" u="none" strike="noStrike" kern="1200" cap="none" spc="0" normalizeH="0" baseline="0" noProof="0" dirty="0">
              <a:ln>
                <a:noFill/>
              </a:ln>
              <a:solidFill>
                <a:prstClr val="black"/>
              </a:solidFill>
              <a:effectLst/>
              <a:uLnTx/>
              <a:uFillTx/>
              <a:latin typeface="Aptos" panose="020B0004020202020204" pitchFamily="34" charset="0"/>
              <a:ea typeface="+mn-ea"/>
              <a:cs typeface="+mn-cs"/>
            </a:endParaRPr>
          </a:p>
        </p:txBody>
      </p:sp>
    </p:spTree>
    <p:extLst>
      <p:ext uri="{BB962C8B-B14F-4D97-AF65-F5344CB8AC3E}">
        <p14:creationId xmlns:p14="http://schemas.microsoft.com/office/powerpoint/2010/main" val="398227517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0BEA6690-A639-4F6C-AC98-FBD038A5D047}" type="slidenum">
              <a:rPr lang="en-US" sz="1100" smtClean="0">
                <a:latin typeface="Aptos" panose="020B0004020202020204" pitchFamily="34" charset="0"/>
              </a:rPr>
              <a:t>90</a:t>
            </a:fld>
            <a:endParaRPr lang="en-US" sz="1100">
              <a:latin typeface="Aptos" panose="020B0004020202020204" pitchFamily="34" charset="0"/>
            </a:endParaRPr>
          </a:p>
        </p:txBody>
      </p:sp>
    </p:spTree>
    <p:extLst>
      <p:ext uri="{BB962C8B-B14F-4D97-AF65-F5344CB8AC3E}">
        <p14:creationId xmlns:p14="http://schemas.microsoft.com/office/powerpoint/2010/main" val="411664981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latin typeface="Aptos" panose="020B0004020202020204" pitchFamily="34" charset="0"/>
            </a:endParaRPr>
          </a:p>
        </p:txBody>
      </p:sp>
      <p:sp>
        <p:nvSpPr>
          <p:cNvPr id="4" name="Slide Number Placeholder 3"/>
          <p:cNvSpPr>
            <a:spLocks noGrp="1"/>
          </p:cNvSpPr>
          <p:nvPr>
            <p:ph type="sldNum" sz="quarter" idx="5"/>
          </p:nvPr>
        </p:nvSpPr>
        <p:spPr/>
        <p:txBody>
          <a:bodyPr/>
          <a:lstStyle/>
          <a:p>
            <a:fld id="{A13C6D7F-08C0-49F3-84F4-DB5CFC4BD251}" type="slidenum">
              <a:rPr lang="en-US" sz="1100" smtClean="0">
                <a:latin typeface="Aptos" panose="020B0004020202020204" pitchFamily="34" charset="0"/>
              </a:rPr>
              <a:t>91</a:t>
            </a:fld>
            <a:endParaRPr lang="en-US" sz="1100">
              <a:latin typeface="Aptos" panose="020B0004020202020204" pitchFamily="34" charset="0"/>
            </a:endParaRPr>
          </a:p>
        </p:txBody>
      </p:sp>
    </p:spTree>
    <p:extLst>
      <p:ext uri="{BB962C8B-B14F-4D97-AF65-F5344CB8AC3E}">
        <p14:creationId xmlns:p14="http://schemas.microsoft.com/office/powerpoint/2010/main" val="2495182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2.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2.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svg"/><Relationship Id="rId7" Type="http://schemas.openxmlformats.org/officeDocument/2006/relationships/image" Target="../media/image33.svg"/><Relationship Id="rId2" Type="http://schemas.openxmlformats.org/officeDocument/2006/relationships/image" Target="../media/image30.png"/><Relationship Id="rId1" Type="http://schemas.openxmlformats.org/officeDocument/2006/relationships/slideMaster" Target="../slideMasters/slideMaster2.xml"/><Relationship Id="rId6" Type="http://schemas.openxmlformats.org/officeDocument/2006/relationships/image" Target="../media/image32.png"/><Relationship Id="rId5" Type="http://schemas.openxmlformats.org/officeDocument/2006/relationships/image" Target="../media/image5.sv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7.svg"/></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11.svg"/><Relationship Id="rId7" Type="http://schemas.openxmlformats.org/officeDocument/2006/relationships/image" Target="../media/image15.svg"/><Relationship Id="rId2" Type="http://schemas.openxmlformats.org/officeDocument/2006/relationships/image" Target="../media/image10.png"/><Relationship Id="rId1" Type="http://schemas.openxmlformats.org/officeDocument/2006/relationships/slideMaster" Target="../slideMasters/slideMaster3.xml"/><Relationship Id="rId6" Type="http://schemas.openxmlformats.org/officeDocument/2006/relationships/image" Target="../media/image14.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7.svg"/><Relationship Id="rId7" Type="http://schemas.openxmlformats.org/officeDocument/2006/relationships/image" Target="../media/image21.svg"/><Relationship Id="rId2" Type="http://schemas.openxmlformats.org/officeDocument/2006/relationships/image" Target="../media/image16.png"/><Relationship Id="rId1" Type="http://schemas.openxmlformats.org/officeDocument/2006/relationships/slideMaster" Target="../slideMasters/slideMaster3.xml"/><Relationship Id="rId6" Type="http://schemas.openxmlformats.org/officeDocument/2006/relationships/image" Target="../media/image20.png"/><Relationship Id="rId5" Type="http://schemas.openxmlformats.org/officeDocument/2006/relationships/image" Target="../media/image19.svg"/><Relationship Id="rId4" Type="http://schemas.openxmlformats.org/officeDocument/2006/relationships/image" Target="../media/image18.pn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22.png"/><Relationship Id="rId1" Type="http://schemas.openxmlformats.org/officeDocument/2006/relationships/slideMaster" Target="../slideMasters/slideMaster3.xml"/><Relationship Id="rId6" Type="http://schemas.openxmlformats.org/officeDocument/2006/relationships/image" Target="../media/image26.png"/><Relationship Id="rId5" Type="http://schemas.openxmlformats.org/officeDocument/2006/relationships/image" Target="../media/image25.svg"/><Relationship Id="rId4" Type="http://schemas.openxmlformats.org/officeDocument/2006/relationships/image" Target="../media/image24.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1.svg"/><Relationship Id="rId7" Type="http://schemas.openxmlformats.org/officeDocument/2006/relationships/image" Target="../media/image33.svg"/><Relationship Id="rId2" Type="http://schemas.openxmlformats.org/officeDocument/2006/relationships/image" Target="../media/image30.png"/><Relationship Id="rId1" Type="http://schemas.openxmlformats.org/officeDocument/2006/relationships/slideMaster" Target="../slideMasters/slideMaster3.xml"/><Relationship Id="rId6" Type="http://schemas.openxmlformats.org/officeDocument/2006/relationships/image" Target="../media/image32.png"/><Relationship Id="rId5" Type="http://schemas.openxmlformats.org/officeDocument/2006/relationships/image" Target="../media/image5.svg"/><Relationship Id="rId10" Type="http://schemas.openxmlformats.org/officeDocument/2006/relationships/image" Target="../media/image9.png"/><Relationship Id="rId4" Type="http://schemas.openxmlformats.org/officeDocument/2006/relationships/image" Target="../media/image4.png"/><Relationship Id="rId9" Type="http://schemas.openxmlformats.org/officeDocument/2006/relationships/image" Target="../media/image7.sv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48EA0-DD39-93DA-92A2-D2B6AD7B3E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23622F5-C494-6E52-0607-7854A564C6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0CDB0CF-4AD1-D71C-D5F1-D8B782504FBC}"/>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5" name="Footer Placeholder 4">
            <a:extLst>
              <a:ext uri="{FF2B5EF4-FFF2-40B4-BE49-F238E27FC236}">
                <a16:creationId xmlns:a16="http://schemas.microsoft.com/office/drawing/2014/main" id="{75304EDA-F55F-462F-2A04-4C5C2F60B9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9769E9-4F6F-A24B-D8DE-49039BB0C801}"/>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42231405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C0DDC-C64C-FABF-DE30-3B18CA27E75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0BC3B4E-D338-7B64-4472-14758DC95BF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F5A29F-312C-8D0A-2576-DDA70218B14F}"/>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5" name="Footer Placeholder 4">
            <a:extLst>
              <a:ext uri="{FF2B5EF4-FFF2-40B4-BE49-F238E27FC236}">
                <a16:creationId xmlns:a16="http://schemas.microsoft.com/office/drawing/2014/main" id="{42802A5A-17BF-CD8C-F2DD-95C97DE915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BB4F233-CD28-9A1E-D943-BA13967F0362}"/>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32103688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83D5972-6C4B-750D-BECE-FE09310218B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C309AD7-8EFE-EBA9-A7C2-C1A598D5D1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E37D21-53C1-A85B-FFDA-7A6A4DCB7E63}"/>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5" name="Footer Placeholder 4">
            <a:extLst>
              <a:ext uri="{FF2B5EF4-FFF2-40B4-BE49-F238E27FC236}">
                <a16:creationId xmlns:a16="http://schemas.microsoft.com/office/drawing/2014/main" id="{E370794A-E65E-8405-F8D2-BDD5B3FEDD0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EF3863-9167-67B5-47B9-C375F83D8B7B}"/>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108503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 Title Slide Opt 1">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DCA65A-46E4-AE90-97C5-E0C111E8BD26}"/>
              </a:ext>
              <a:ext uri="{C183D7F6-B498-43B3-948B-1728B52AA6E4}">
                <adec:decorative xmlns:adec="http://schemas.microsoft.com/office/drawing/2017/decorative" val="1"/>
              </a:ext>
            </a:extLst>
          </p:cNvPr>
          <p:cNvGrpSpPr/>
          <p:nvPr userDrawn="1"/>
        </p:nvGrpSpPr>
        <p:grpSpPr>
          <a:xfrm>
            <a:off x="8144689" y="927"/>
            <a:ext cx="102892" cy="6856151"/>
            <a:chOff x="6062803" y="0"/>
            <a:chExt cx="102892" cy="6856151"/>
          </a:xfrm>
        </p:grpSpPr>
        <p:sp>
          <p:nvSpPr>
            <p:cNvPr id="5" name="Rectangle 4">
              <a:extLst>
                <a:ext uri="{FF2B5EF4-FFF2-40B4-BE49-F238E27FC236}">
                  <a16:creationId xmlns:a16="http://schemas.microsoft.com/office/drawing/2014/main" id="{1FCE9070-3968-A193-064C-B28F34508C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a:extLst>
                <a:ext uri="{FF2B5EF4-FFF2-40B4-BE49-F238E27FC236}">
                  <a16:creationId xmlns:a16="http://schemas.microsoft.com/office/drawing/2014/main" id="{95FC62DD-DB67-AF37-E345-320764EAFE75}"/>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Rectangle 8">
              <a:extLst>
                <a:ext uri="{FF2B5EF4-FFF2-40B4-BE49-F238E27FC236}">
                  <a16:creationId xmlns:a16="http://schemas.microsoft.com/office/drawing/2014/main" id="{FED5B06C-B414-A33A-B992-BD96A2AF8E2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a:extLst>
                <a:ext uri="{FF2B5EF4-FFF2-40B4-BE49-F238E27FC236}">
                  <a16:creationId xmlns:a16="http://schemas.microsoft.com/office/drawing/2014/main" id="{67A7027D-1070-ADA4-D3A8-FF70C0C20614}"/>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Rectangle 10">
              <a:extLst>
                <a:ext uri="{FF2B5EF4-FFF2-40B4-BE49-F238E27FC236}">
                  <a16:creationId xmlns:a16="http://schemas.microsoft.com/office/drawing/2014/main" id="{D6B56636-27C4-20ED-D2B3-30524CE613B5}"/>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3" name="Rectangle 12">
              <a:extLst>
                <a:ext uri="{FF2B5EF4-FFF2-40B4-BE49-F238E27FC236}">
                  <a16:creationId xmlns:a16="http://schemas.microsoft.com/office/drawing/2014/main" id="{AD6B26BF-DEE2-3823-CC8B-95E23C7409AD}"/>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4" name="Rectangle 13">
              <a:extLst>
                <a:ext uri="{FF2B5EF4-FFF2-40B4-BE49-F238E27FC236}">
                  <a16:creationId xmlns:a16="http://schemas.microsoft.com/office/drawing/2014/main" id="{98196972-191B-F2A4-5073-BB03D6DF20E8}"/>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7" name="Rectangle 6">
            <a:extLst>
              <a:ext uri="{FF2B5EF4-FFF2-40B4-BE49-F238E27FC236}">
                <a16:creationId xmlns:a16="http://schemas.microsoft.com/office/drawing/2014/main" id="{8FED0B50-F739-4E91-A28B-19206868406B}"/>
              </a:ext>
              <a:ext uri="{C183D7F6-B498-43B3-948B-1728B52AA6E4}">
                <adec:decorative xmlns:adec="http://schemas.microsoft.com/office/drawing/2017/decorative" val="1"/>
              </a:ext>
            </a:extLst>
          </p:cNvPr>
          <p:cNvSpPr/>
          <p:nvPr userDrawn="1"/>
        </p:nvSpPr>
        <p:spPr>
          <a:xfrm flipV="1">
            <a:off x="0" y="-2"/>
            <a:ext cx="8042352" cy="685799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12" name="Picture 11">
            <a:extLst>
              <a:ext uri="{FF2B5EF4-FFF2-40B4-BE49-F238E27FC236}">
                <a16:creationId xmlns:a16="http://schemas.microsoft.com/office/drawing/2014/main" id="{A7A4771C-1FDD-4B40-91BE-5857C6BD650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473973" y="108265"/>
            <a:ext cx="1768416" cy="1768416"/>
          </a:xfrm>
          <a:prstGeom prst="rect">
            <a:avLst/>
          </a:prstGeom>
          <a:effectLst/>
        </p:spPr>
      </p:pic>
      <p:sp>
        <p:nvSpPr>
          <p:cNvPr id="2" name="Title 1">
            <a:extLst>
              <a:ext uri="{FF2B5EF4-FFF2-40B4-BE49-F238E27FC236}">
                <a16:creationId xmlns:a16="http://schemas.microsoft.com/office/drawing/2014/main" id="{A0AB3D3C-4546-4CAD-85B3-162768C3D55C}"/>
              </a:ext>
            </a:extLst>
          </p:cNvPr>
          <p:cNvSpPr>
            <a:spLocks noGrp="1"/>
          </p:cNvSpPr>
          <p:nvPr>
            <p:ph type="ctrTitle" hasCustomPrompt="1"/>
          </p:nvPr>
        </p:nvSpPr>
        <p:spPr>
          <a:xfrm>
            <a:off x="473974" y="1875222"/>
            <a:ext cx="6997637" cy="2387600"/>
          </a:xfrm>
        </p:spPr>
        <p:txBody>
          <a:bodyPr anchor="t" anchorCtr="0"/>
          <a:lstStyle>
            <a:lvl1pPr algn="l">
              <a:defRPr sz="4500" b="0">
                <a:solidFill>
                  <a:schemeClr val="bg1"/>
                </a:solidFill>
                <a:latin typeface="+mj-lt"/>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FE3D9B14-3203-4C40-8364-C589058C4EE5}"/>
              </a:ext>
            </a:extLst>
          </p:cNvPr>
          <p:cNvSpPr>
            <a:spLocks noGrp="1"/>
          </p:cNvSpPr>
          <p:nvPr>
            <p:ph type="subTitle" idx="1"/>
          </p:nvPr>
        </p:nvSpPr>
        <p:spPr>
          <a:xfrm>
            <a:off x="473975" y="4459326"/>
            <a:ext cx="6997636" cy="1469571"/>
          </a:xfrm>
        </p:spPr>
        <p:txBody>
          <a:bodyPr>
            <a:normAutofit/>
          </a:bodyPr>
          <a:lstStyle>
            <a:lvl1pPr marL="0" indent="0" algn="l">
              <a:buNone/>
              <a:defRPr sz="1500" b="1">
                <a:solidFill>
                  <a:srgbClr val="C9DFF6"/>
                </a:solidFill>
                <a:latin typeface="+mj-lt"/>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6" name="Text Placeholder 5">
            <a:extLst>
              <a:ext uri="{FF2B5EF4-FFF2-40B4-BE49-F238E27FC236}">
                <a16:creationId xmlns:a16="http://schemas.microsoft.com/office/drawing/2014/main" id="{CE2B3864-7F4E-4EF7-AE04-B73533DDAB72}"/>
              </a:ext>
            </a:extLst>
          </p:cNvPr>
          <p:cNvSpPr>
            <a:spLocks noGrp="1"/>
          </p:cNvSpPr>
          <p:nvPr>
            <p:ph type="body" sz="quarter" idx="12"/>
          </p:nvPr>
        </p:nvSpPr>
        <p:spPr>
          <a:xfrm>
            <a:off x="473973" y="6028320"/>
            <a:ext cx="6997635" cy="489438"/>
          </a:xfrm>
        </p:spPr>
        <p:txBody>
          <a:bodyPr/>
          <a:lstStyle>
            <a:lvl1pPr marL="0" indent="0">
              <a:buNone/>
              <a:defRPr sz="900">
                <a:solidFill>
                  <a:schemeClr val="bg1"/>
                </a:solidFill>
              </a:defRPr>
            </a:lvl1pPr>
          </a:lstStyle>
          <a:p>
            <a:pPr lvl="0"/>
            <a:endParaRPr lang="en-US"/>
          </a:p>
        </p:txBody>
      </p:sp>
      <p:sp>
        <p:nvSpPr>
          <p:cNvPr id="40" name="Picture Placeholder 39">
            <a:extLst>
              <a:ext uri="{FF2B5EF4-FFF2-40B4-BE49-F238E27FC236}">
                <a16:creationId xmlns:a16="http://schemas.microsoft.com/office/drawing/2014/main" id="{792306F7-0F06-3861-1221-9A4A89293026}"/>
              </a:ext>
            </a:extLst>
          </p:cNvPr>
          <p:cNvSpPr>
            <a:spLocks noGrp="1"/>
          </p:cNvSpPr>
          <p:nvPr>
            <p:ph type="pic" sz="quarter" idx="13"/>
          </p:nvPr>
        </p:nvSpPr>
        <p:spPr>
          <a:xfrm>
            <a:off x="8349917" y="0"/>
            <a:ext cx="3842084" cy="6858000"/>
          </a:xfrm>
        </p:spPr>
        <p:txBody>
          <a:bodyPr/>
          <a:lstStyle/>
          <a:p>
            <a:endParaRPr lang="en-US"/>
          </a:p>
        </p:txBody>
      </p:sp>
    </p:spTree>
    <p:extLst>
      <p:ext uri="{BB962C8B-B14F-4D97-AF65-F5344CB8AC3E}">
        <p14:creationId xmlns:p14="http://schemas.microsoft.com/office/powerpoint/2010/main" val="1729252666"/>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 Column with Pictur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650A735-A367-B829-EA42-5C1AA907A9E0}"/>
              </a:ext>
              <a:ext uri="{C183D7F6-B498-43B3-948B-1728B52AA6E4}">
                <adec:decorative xmlns:adec="http://schemas.microsoft.com/office/drawing/2017/decorative" val="1"/>
              </a:ext>
            </a:extLst>
          </p:cNvPr>
          <p:cNvGrpSpPr/>
          <p:nvPr userDrawn="1"/>
        </p:nvGrpSpPr>
        <p:grpSpPr>
          <a:xfrm>
            <a:off x="1647221" y="927"/>
            <a:ext cx="102892" cy="6856151"/>
            <a:chOff x="6062803" y="0"/>
            <a:chExt cx="102892" cy="6856151"/>
          </a:xfrm>
        </p:grpSpPr>
        <p:sp>
          <p:nvSpPr>
            <p:cNvPr id="18" name="Rectangle 17">
              <a:extLst>
                <a:ext uri="{FF2B5EF4-FFF2-40B4-BE49-F238E27FC236}">
                  <a16:creationId xmlns:a16="http://schemas.microsoft.com/office/drawing/2014/main" id="{A11A5532-BE4F-901B-70C6-8B8969D50AA0}"/>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0" name="Rectangle 19">
              <a:extLst>
                <a:ext uri="{FF2B5EF4-FFF2-40B4-BE49-F238E27FC236}">
                  <a16:creationId xmlns:a16="http://schemas.microsoft.com/office/drawing/2014/main" id="{D2BECCC6-DCDD-F542-3320-F279ED96AB9C}"/>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14356C98-322A-CEC4-A6A7-1D9F92C18023}"/>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2" name="Rectangle 21">
              <a:extLst>
                <a:ext uri="{FF2B5EF4-FFF2-40B4-BE49-F238E27FC236}">
                  <a16:creationId xmlns:a16="http://schemas.microsoft.com/office/drawing/2014/main" id="{E1CCE1A5-6321-B617-EA7E-99F8AC8B65C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3" name="Rectangle 22">
              <a:extLst>
                <a:ext uri="{FF2B5EF4-FFF2-40B4-BE49-F238E27FC236}">
                  <a16:creationId xmlns:a16="http://schemas.microsoft.com/office/drawing/2014/main" id="{2269C1B1-A89D-86BF-370D-73FAD1D271DC}"/>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AEF44B99-3252-0F8F-1B69-727116389C44}"/>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5" name="Rectangle 24">
              <a:extLst>
                <a:ext uri="{FF2B5EF4-FFF2-40B4-BE49-F238E27FC236}">
                  <a16:creationId xmlns:a16="http://schemas.microsoft.com/office/drawing/2014/main" id="{61F02FA6-A956-5511-12C0-84178467EEE5}"/>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 y="0"/>
            <a:ext cx="1548143"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4959182" y="679452"/>
            <a:ext cx="6627983" cy="911225"/>
          </a:xfrm>
        </p:spPr>
        <p:txBody>
          <a:bodyPr>
            <a:normAutofit/>
          </a:bodyPr>
          <a:lstStyle>
            <a:lvl1pPr marL="0" indent="0">
              <a:buNone/>
              <a:defRPr sz="3300">
                <a:solidFill>
                  <a:srgbClr val="174A7C"/>
                </a:solidFill>
                <a:latin typeface="+mj-lt"/>
              </a:defRPr>
            </a:lvl1pPr>
          </a:lstStyle>
          <a:p>
            <a:pPr lvl="0"/>
            <a:r>
              <a:rPr lang="en-US"/>
              <a:t>Slide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959182" y="1728788"/>
            <a:ext cx="6627983" cy="4449762"/>
          </a:xfrm>
        </p:spPr>
        <p:txBody>
          <a:bodyPr/>
          <a:lstStyle>
            <a:lvl1pPr marL="257175" indent="-257175">
              <a:buClr>
                <a:schemeClr val="accent3"/>
              </a:buClr>
              <a:buFont typeface="Arial" panose="020B0604020202020204" pitchFamily="34" charset="0"/>
              <a:buChar char="•"/>
              <a:defRPr sz="1500">
                <a:solidFill>
                  <a:schemeClr val="tx1"/>
                </a:solidFill>
              </a:defRPr>
            </a:lvl1pPr>
            <a:lvl2pPr marL="557213" indent="-214313">
              <a:buClr>
                <a:schemeClr val="accent3"/>
              </a:buClr>
              <a:buFont typeface="Arial" panose="020B0604020202020204" pitchFamily="34" charset="0"/>
              <a:buChar char="•"/>
              <a:defRPr sz="1350">
                <a:solidFill>
                  <a:schemeClr val="tx1"/>
                </a:solidFill>
              </a:defRPr>
            </a:lvl2pPr>
            <a:lvl3pPr marL="857250" indent="-171450">
              <a:buClr>
                <a:schemeClr val="accent3"/>
              </a:buClr>
              <a:buFont typeface="Arial" panose="020B0604020202020204" pitchFamily="34" charset="0"/>
              <a:buChar char="•"/>
              <a:defRPr sz="1200">
                <a:solidFill>
                  <a:schemeClr val="tx1"/>
                </a:solidFill>
              </a:defRPr>
            </a:lvl3pPr>
            <a:lvl4pPr>
              <a:buClr>
                <a:srgbClr val="174A7C"/>
              </a:buClr>
              <a:defRPr sz="1200"/>
            </a:lvl4pPr>
            <a:lvl5pPr>
              <a:buClr>
                <a:srgbClr val="174A7C"/>
              </a:buClr>
              <a:defRPr sz="1050"/>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73FBD71B-2FAE-4E0D-BA68-E677E37A1CDB}"/>
              </a:ext>
              <a:ext uri="{C183D7F6-B498-43B3-948B-1728B52AA6E4}">
                <adec:decorative xmlns:adec="http://schemas.microsoft.com/office/drawing/2017/decorative" val="1"/>
              </a:ext>
            </a:extLst>
          </p:cNvPr>
          <p:cNvSpPr>
            <a:spLocks noGrp="1"/>
          </p:cNvSpPr>
          <p:nvPr>
            <p:ph type="body" sz="quarter" idx="16" hasCustomPrompt="1"/>
          </p:nvPr>
        </p:nvSpPr>
        <p:spPr>
          <a:xfrm rot="16200000">
            <a:off x="-1509526" y="3244400"/>
            <a:ext cx="5109334" cy="369200"/>
          </a:xfrm>
        </p:spPr>
        <p:txBody>
          <a:bodyPr>
            <a:normAutofit/>
          </a:bodyPr>
          <a:lstStyle>
            <a:lvl1pPr marL="0" indent="0" algn="ctr">
              <a:buNone/>
              <a:defRPr sz="1500" b="1" spc="225">
                <a:solidFill>
                  <a:srgbClr val="C9DFF6"/>
                </a:solidFill>
              </a:defRPr>
            </a:lvl1pPr>
          </a:lstStyle>
          <a:p>
            <a:pPr lvl="0"/>
            <a:r>
              <a:rPr lang="en-US"/>
              <a:t>PRESENTATION TITLE</a:t>
            </a:r>
          </a:p>
        </p:txBody>
      </p:sp>
      <p:sp>
        <p:nvSpPr>
          <p:cNvPr id="7" name="Picture Placeholder 6">
            <a:extLst>
              <a:ext uri="{FF2B5EF4-FFF2-40B4-BE49-F238E27FC236}">
                <a16:creationId xmlns:a16="http://schemas.microsoft.com/office/drawing/2014/main" id="{66EBE135-9E14-44B3-9446-0185506F0400}"/>
              </a:ext>
            </a:extLst>
          </p:cNvPr>
          <p:cNvSpPr>
            <a:spLocks noGrp="1"/>
          </p:cNvSpPr>
          <p:nvPr>
            <p:ph type="pic" sz="quarter" idx="13"/>
          </p:nvPr>
        </p:nvSpPr>
        <p:spPr>
          <a:xfrm>
            <a:off x="1972592" y="679450"/>
            <a:ext cx="2743200" cy="5499100"/>
          </a:xfrm>
          <a:solidFill>
            <a:schemeClr val="bg1">
              <a:lumMod val="95000"/>
            </a:schemeClr>
          </a:solidFill>
        </p:spPr>
        <p:txBody>
          <a:bodyPr/>
          <a:lstStyle>
            <a:lvl1pPr marL="0" indent="0">
              <a:buNone/>
              <a:defRPr/>
            </a:lvl1pPr>
          </a:lstStyle>
          <a:p>
            <a:endParaRPr lang="en-US"/>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tx1"/>
                </a:solidFill>
                <a:latin typeface="Arial" panose="020B0604020202020204" pitchFamily="34" charset="0"/>
                <a:cs typeface="Arial" panose="020B0604020202020204" pitchFamily="34" charset="0"/>
              </a:rPr>
              <a:t>WASHINGTON STATE DEPARTMENT OF REVENUE</a:t>
            </a:r>
          </a:p>
        </p:txBody>
      </p:sp>
      <p:sp>
        <p:nvSpPr>
          <p:cNvPr id="19" name="TextBox 18">
            <a:extLst>
              <a:ext uri="{FF2B5EF4-FFF2-40B4-BE49-F238E27FC236}">
                <a16:creationId xmlns:a16="http://schemas.microsoft.com/office/drawing/2014/main" id="{0B153BEA-F597-F027-E7D4-242828A8E64D}"/>
              </a:ext>
            </a:extLst>
          </p:cNvPr>
          <p:cNvSpPr txBox="1"/>
          <p:nvPr userDrawn="1"/>
        </p:nvSpPr>
        <p:spPr>
          <a:xfrm>
            <a:off x="11723552" y="6317654"/>
            <a:ext cx="482096" cy="207749"/>
          </a:xfrm>
          <a:prstGeom prst="rect">
            <a:avLst/>
          </a:prstGeom>
          <a:solidFill>
            <a:srgbClr val="FBB92F"/>
          </a:solidFill>
        </p:spPr>
        <p:txBody>
          <a:bodyPr wrap="square">
            <a:spAutoFit/>
          </a:bodyPr>
          <a:lstStyle/>
          <a:p>
            <a:fld id="{4AFDDBDA-B1BC-495E-A376-1E21B6DB3A60}" type="slidenum">
              <a:rPr lang="en-US" sz="750" b="1" smtClean="0">
                <a:solidFill>
                  <a:schemeClr val="tx1"/>
                </a:solidFill>
                <a:latin typeface="Arial" panose="020B0604020202020204" pitchFamily="34" charset="0"/>
                <a:cs typeface="Arial" panose="020B0604020202020204" pitchFamily="34" charset="0"/>
              </a:rPr>
              <a:pPr/>
              <a:t>‹#›</a:t>
            </a:fld>
            <a:endParaRPr lang="en-US" sz="75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432168"/>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tact U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856379-A185-1DAF-D7E6-4E53A48D9504}"/>
              </a:ext>
              <a:ext uri="{C183D7F6-B498-43B3-948B-1728B52AA6E4}">
                <adec:decorative xmlns:adec="http://schemas.microsoft.com/office/drawing/2017/decorative" val="1"/>
              </a:ext>
            </a:extLst>
          </p:cNvPr>
          <p:cNvGrpSpPr/>
          <p:nvPr userDrawn="1"/>
        </p:nvGrpSpPr>
        <p:grpSpPr>
          <a:xfrm>
            <a:off x="7911854" y="927"/>
            <a:ext cx="102892" cy="6856151"/>
            <a:chOff x="6062803" y="0"/>
            <a:chExt cx="102892" cy="6856151"/>
          </a:xfrm>
        </p:grpSpPr>
        <p:sp>
          <p:nvSpPr>
            <p:cNvPr id="3" name="Rectangle 2">
              <a:extLst>
                <a:ext uri="{FF2B5EF4-FFF2-40B4-BE49-F238E27FC236}">
                  <a16:creationId xmlns:a16="http://schemas.microsoft.com/office/drawing/2014/main" id="{806F380B-D889-E89A-0340-0E5A0BF797E2}"/>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Rectangle 3">
              <a:extLst>
                <a:ext uri="{FF2B5EF4-FFF2-40B4-BE49-F238E27FC236}">
                  <a16:creationId xmlns:a16="http://schemas.microsoft.com/office/drawing/2014/main" id="{DF848BF4-ED5E-9472-3C3E-13183F46AAE7}"/>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Rectangle 4">
              <a:extLst>
                <a:ext uri="{FF2B5EF4-FFF2-40B4-BE49-F238E27FC236}">
                  <a16:creationId xmlns:a16="http://schemas.microsoft.com/office/drawing/2014/main" id="{A9891F00-8B8A-2EF8-6F6F-845DD12914A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Rectangle 5">
              <a:extLst>
                <a:ext uri="{FF2B5EF4-FFF2-40B4-BE49-F238E27FC236}">
                  <a16:creationId xmlns:a16="http://schemas.microsoft.com/office/drawing/2014/main" id="{CDC28F3B-FFF7-67F5-764E-E9BD6CCBB393}"/>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7" name="Rectangle 6">
              <a:extLst>
                <a:ext uri="{FF2B5EF4-FFF2-40B4-BE49-F238E27FC236}">
                  <a16:creationId xmlns:a16="http://schemas.microsoft.com/office/drawing/2014/main" id="{B2A487BE-FA3F-1538-34D8-E724421EE002}"/>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C6B7FFA5-91D3-4F16-023A-22F369801F9B}"/>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Rectangle 20">
              <a:extLst>
                <a:ext uri="{FF2B5EF4-FFF2-40B4-BE49-F238E27FC236}">
                  <a16:creationId xmlns:a16="http://schemas.microsoft.com/office/drawing/2014/main" id="{09DE528A-F386-3C10-3B74-5395D5711AC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6" name="Rectangle 15">
            <a:extLst>
              <a:ext uri="{FF2B5EF4-FFF2-40B4-BE49-F238E27FC236}">
                <a16:creationId xmlns:a16="http://schemas.microsoft.com/office/drawing/2014/main" id="{CFCF1BD5-C67E-ECF7-2898-9AAACAA82572}"/>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Text Placeholder 34">
            <a:extLst>
              <a:ext uri="{FF2B5EF4-FFF2-40B4-BE49-F238E27FC236}">
                <a16:creationId xmlns:a16="http://schemas.microsoft.com/office/drawing/2014/main" id="{C2053CB0-0B03-B273-8768-2DB0B5710124}"/>
              </a:ext>
            </a:extLst>
          </p:cNvPr>
          <p:cNvSpPr>
            <a:spLocks noGrp="1"/>
          </p:cNvSpPr>
          <p:nvPr>
            <p:ph type="body" sz="quarter" idx="20" hasCustomPrompt="1"/>
          </p:nvPr>
        </p:nvSpPr>
        <p:spPr>
          <a:xfrm>
            <a:off x="838200" y="3741738"/>
            <a:ext cx="4114800" cy="774700"/>
          </a:xfrm>
        </p:spPr>
        <p:txBody>
          <a:bodyPr>
            <a:noAutofit/>
          </a:bodyPr>
          <a:lstStyle>
            <a:lvl1pPr marL="0" indent="0">
              <a:buNone/>
              <a:defRPr sz="3300">
                <a:solidFill>
                  <a:schemeClr val="bg1"/>
                </a:solidFill>
                <a:latin typeface="+mj-lt"/>
              </a:defRPr>
            </a:lvl1pPr>
          </a:lstStyle>
          <a:p>
            <a:pPr lvl="0"/>
            <a:r>
              <a:rPr lang="en-US"/>
              <a:t>Contact Us</a:t>
            </a:r>
          </a:p>
        </p:txBody>
      </p:sp>
      <p:sp>
        <p:nvSpPr>
          <p:cNvPr id="8" name="Text Placeholder 7">
            <a:extLst>
              <a:ext uri="{FF2B5EF4-FFF2-40B4-BE49-F238E27FC236}">
                <a16:creationId xmlns:a16="http://schemas.microsoft.com/office/drawing/2014/main" id="{F154DDED-4526-86E5-3EBA-05C3DC64AADD}"/>
              </a:ext>
            </a:extLst>
          </p:cNvPr>
          <p:cNvSpPr>
            <a:spLocks noGrp="1"/>
          </p:cNvSpPr>
          <p:nvPr>
            <p:ph type="body" sz="quarter" idx="13" hasCustomPrompt="1"/>
          </p:nvPr>
        </p:nvSpPr>
        <p:spPr>
          <a:xfrm>
            <a:off x="838201" y="4716463"/>
            <a:ext cx="4010527" cy="1009650"/>
          </a:xfrm>
        </p:spPr>
        <p:txBody>
          <a:bodyPr>
            <a:normAutofit/>
          </a:bodyPr>
          <a:lstStyle>
            <a:lvl1pPr marL="0" indent="0">
              <a:buNone/>
              <a:defRPr sz="1500" b="1">
                <a:solidFill>
                  <a:srgbClr val="C9DFF6"/>
                </a:solidFill>
              </a:defRPr>
            </a:lvl1pPr>
          </a:lstStyle>
          <a:p>
            <a:pPr lvl="0"/>
            <a:r>
              <a:rPr lang="en-US"/>
              <a:t>For any questions or to get help from our tax experts</a:t>
            </a:r>
          </a:p>
        </p:txBody>
      </p:sp>
      <p:pic>
        <p:nvPicPr>
          <p:cNvPr id="26" name="Graphic 25">
            <a:extLst>
              <a:ext uri="{FF2B5EF4-FFF2-40B4-BE49-F238E27FC236}">
                <a16:creationId xmlns:a16="http://schemas.microsoft.com/office/drawing/2014/main" id="{B7E38234-E0DE-3077-F4BE-0A6F0572F3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8429" y="2298749"/>
            <a:ext cx="473739" cy="473739"/>
          </a:xfrm>
          <a:prstGeom prst="rect">
            <a:avLst/>
          </a:prstGeom>
        </p:spPr>
      </p:pic>
      <p:sp>
        <p:nvSpPr>
          <p:cNvPr id="18" name="Text Placeholder 17">
            <a:extLst>
              <a:ext uri="{FF2B5EF4-FFF2-40B4-BE49-F238E27FC236}">
                <a16:creationId xmlns:a16="http://schemas.microsoft.com/office/drawing/2014/main" id="{48D2D3E6-1EFD-0915-EC26-B200A20D5587}"/>
              </a:ext>
            </a:extLst>
          </p:cNvPr>
          <p:cNvSpPr>
            <a:spLocks noGrp="1"/>
          </p:cNvSpPr>
          <p:nvPr>
            <p:ph type="body" sz="quarter" idx="14" hasCustomPrompt="1"/>
          </p:nvPr>
        </p:nvSpPr>
        <p:spPr>
          <a:xfrm>
            <a:off x="8902168" y="2327193"/>
            <a:ext cx="2845000" cy="360362"/>
          </a:xfrm>
        </p:spPr>
        <p:txBody>
          <a:bodyPr>
            <a:normAutofit/>
          </a:bodyPr>
          <a:lstStyle>
            <a:lvl1pPr marL="0" indent="0">
              <a:buNone/>
              <a:defRPr sz="1500" b="1">
                <a:solidFill>
                  <a:srgbClr val="6A737B"/>
                </a:solidFill>
              </a:defRPr>
            </a:lvl1pPr>
          </a:lstStyle>
          <a:p>
            <a:pPr lvl="0"/>
            <a:r>
              <a:rPr lang="en-US"/>
              <a:t>Website</a:t>
            </a:r>
          </a:p>
        </p:txBody>
      </p:sp>
      <p:sp>
        <p:nvSpPr>
          <p:cNvPr id="22" name="Text Placeholder 21">
            <a:extLst>
              <a:ext uri="{FF2B5EF4-FFF2-40B4-BE49-F238E27FC236}">
                <a16:creationId xmlns:a16="http://schemas.microsoft.com/office/drawing/2014/main" id="{34795BC3-3273-00FA-F3E9-794C2428DEC2}"/>
              </a:ext>
            </a:extLst>
          </p:cNvPr>
          <p:cNvSpPr>
            <a:spLocks noGrp="1"/>
          </p:cNvSpPr>
          <p:nvPr>
            <p:ph type="body" sz="quarter" idx="17"/>
          </p:nvPr>
        </p:nvSpPr>
        <p:spPr>
          <a:xfrm>
            <a:off x="8462631" y="2841373"/>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28" name="Graphic 27">
            <a:extLst>
              <a:ext uri="{FF2B5EF4-FFF2-40B4-BE49-F238E27FC236}">
                <a16:creationId xmlns:a16="http://schemas.microsoft.com/office/drawing/2014/main" id="{45A39211-6EF8-4720-151D-1CE5AA4DC11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4968" y="3465094"/>
            <a:ext cx="457200" cy="457200"/>
          </a:xfrm>
          <a:prstGeom prst="rect">
            <a:avLst/>
          </a:prstGeom>
        </p:spPr>
      </p:pic>
      <p:sp>
        <p:nvSpPr>
          <p:cNvPr id="19" name="Text Placeholder 17">
            <a:extLst>
              <a:ext uri="{FF2B5EF4-FFF2-40B4-BE49-F238E27FC236}">
                <a16:creationId xmlns:a16="http://schemas.microsoft.com/office/drawing/2014/main" id="{5C96FF68-77C6-7FD6-B56F-5F45DB507ACE}"/>
              </a:ext>
            </a:extLst>
          </p:cNvPr>
          <p:cNvSpPr>
            <a:spLocks noGrp="1"/>
          </p:cNvSpPr>
          <p:nvPr>
            <p:ph type="body" sz="quarter" idx="15" hasCustomPrompt="1"/>
          </p:nvPr>
        </p:nvSpPr>
        <p:spPr>
          <a:xfrm>
            <a:off x="8910439" y="3521828"/>
            <a:ext cx="2845000" cy="360362"/>
          </a:xfrm>
        </p:spPr>
        <p:txBody>
          <a:bodyPr>
            <a:normAutofit/>
          </a:bodyPr>
          <a:lstStyle>
            <a:lvl1pPr marL="0" indent="0">
              <a:buNone/>
              <a:defRPr sz="1500" b="1">
                <a:solidFill>
                  <a:srgbClr val="6A737B"/>
                </a:solidFill>
              </a:defRPr>
            </a:lvl1pPr>
          </a:lstStyle>
          <a:p>
            <a:pPr lvl="0"/>
            <a:r>
              <a:rPr lang="en-US"/>
              <a:t>Phone Number</a:t>
            </a:r>
          </a:p>
        </p:txBody>
      </p:sp>
      <p:sp>
        <p:nvSpPr>
          <p:cNvPr id="23" name="Text Placeholder 21">
            <a:extLst>
              <a:ext uri="{FF2B5EF4-FFF2-40B4-BE49-F238E27FC236}">
                <a16:creationId xmlns:a16="http://schemas.microsoft.com/office/drawing/2014/main" id="{52EE6262-59C5-FABE-311C-F2370795CD18}"/>
              </a:ext>
            </a:extLst>
          </p:cNvPr>
          <p:cNvSpPr>
            <a:spLocks noGrp="1"/>
          </p:cNvSpPr>
          <p:nvPr>
            <p:ph type="body" sz="quarter" idx="18"/>
          </p:nvPr>
        </p:nvSpPr>
        <p:spPr>
          <a:xfrm>
            <a:off x="8470902" y="3994815"/>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pic>
        <p:nvPicPr>
          <p:cNvPr id="30" name="Graphic 29">
            <a:extLst>
              <a:ext uri="{FF2B5EF4-FFF2-40B4-BE49-F238E27FC236}">
                <a16:creationId xmlns:a16="http://schemas.microsoft.com/office/drawing/2014/main" id="{02C55C93-1D71-5983-B25E-92EE7C76435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2495" y="4714677"/>
            <a:ext cx="362148" cy="362148"/>
          </a:xfrm>
          <a:prstGeom prst="rect">
            <a:avLst/>
          </a:prstGeom>
        </p:spPr>
      </p:pic>
      <p:sp>
        <p:nvSpPr>
          <p:cNvPr id="20" name="Text Placeholder 17">
            <a:extLst>
              <a:ext uri="{FF2B5EF4-FFF2-40B4-BE49-F238E27FC236}">
                <a16:creationId xmlns:a16="http://schemas.microsoft.com/office/drawing/2014/main" id="{D6DAE9D1-1259-95E9-213C-B37455C9C42E}"/>
              </a:ext>
            </a:extLst>
          </p:cNvPr>
          <p:cNvSpPr>
            <a:spLocks noGrp="1"/>
          </p:cNvSpPr>
          <p:nvPr>
            <p:ph type="body" sz="quarter" idx="16" hasCustomPrompt="1"/>
          </p:nvPr>
        </p:nvSpPr>
        <p:spPr>
          <a:xfrm>
            <a:off x="8910439" y="4716463"/>
            <a:ext cx="2845000" cy="360362"/>
          </a:xfrm>
        </p:spPr>
        <p:txBody>
          <a:bodyPr>
            <a:normAutofit/>
          </a:bodyPr>
          <a:lstStyle>
            <a:lvl1pPr marL="0" indent="0">
              <a:buNone/>
              <a:defRPr sz="1500" b="1">
                <a:solidFill>
                  <a:srgbClr val="6A737B"/>
                </a:solidFill>
              </a:defRPr>
            </a:lvl1pPr>
          </a:lstStyle>
          <a:p>
            <a:pPr lvl="0"/>
            <a:r>
              <a:rPr lang="en-US"/>
              <a:t>Email</a:t>
            </a:r>
          </a:p>
        </p:txBody>
      </p:sp>
      <p:sp>
        <p:nvSpPr>
          <p:cNvPr id="24" name="Text Placeholder 21">
            <a:extLst>
              <a:ext uri="{FF2B5EF4-FFF2-40B4-BE49-F238E27FC236}">
                <a16:creationId xmlns:a16="http://schemas.microsoft.com/office/drawing/2014/main" id="{862113A7-42FE-CE67-44D3-7A6F501A25E9}"/>
              </a:ext>
            </a:extLst>
          </p:cNvPr>
          <p:cNvSpPr>
            <a:spLocks noGrp="1"/>
          </p:cNvSpPr>
          <p:nvPr>
            <p:ph type="body" sz="quarter" idx="19"/>
          </p:nvPr>
        </p:nvSpPr>
        <p:spPr>
          <a:xfrm>
            <a:off x="8470902" y="5189370"/>
            <a:ext cx="3279775" cy="360362"/>
          </a:xfrm>
        </p:spPr>
        <p:txBody>
          <a:bodyPr>
            <a:normAutofit/>
          </a:bodyPr>
          <a:lstStyle>
            <a:lvl1pPr marL="0" indent="0">
              <a:buNone/>
              <a:defRPr sz="1350">
                <a:solidFill>
                  <a:srgbClr val="174A7C"/>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67911AE4-F173-4453-C80E-938338098E51}"/>
              </a:ext>
              <a:ext uri="{C183D7F6-B498-43B3-948B-1728B52AA6E4}">
                <adec:decorative xmlns:adec="http://schemas.microsoft.com/office/drawing/2017/decorative" val="1"/>
              </a:ext>
            </a:extLst>
          </p:cNvPr>
          <p:cNvCxnSpPr>
            <a:cxnSpLocks/>
          </p:cNvCxnSpPr>
          <p:nvPr userDrawn="1"/>
        </p:nvCxnSpPr>
        <p:spPr>
          <a:xfrm>
            <a:off x="8444969" y="3337389"/>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FD67AE-B0F9-1EF0-6385-35DAE37E3645}"/>
              </a:ext>
              <a:ext uri="{C183D7F6-B498-43B3-948B-1728B52AA6E4}">
                <adec:decorative xmlns:adec="http://schemas.microsoft.com/office/drawing/2017/decorative" val="1"/>
              </a:ext>
            </a:extLst>
          </p:cNvPr>
          <p:cNvCxnSpPr>
            <a:cxnSpLocks/>
          </p:cNvCxnSpPr>
          <p:nvPr userDrawn="1"/>
        </p:nvCxnSpPr>
        <p:spPr>
          <a:xfrm>
            <a:off x="8444969" y="4516503"/>
            <a:ext cx="3322247"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F109B44-8238-B556-5951-F546FC6DC380}"/>
              </a:ext>
            </a:extLst>
          </p:cNvPr>
          <p:cNvPicPr>
            <a:picLocks noChangeAspect="1"/>
          </p:cNvPicPr>
          <p:nvPr userDrawn="1"/>
        </p:nvPicPr>
        <p:blipFill>
          <a:blip r:embed="rId8" cstate="print">
            <a:extLst>
              <a:ext uri="{28A0092B-C50C-407E-A947-70E740481C1C}">
                <a14:useLocalDpi xmlns:a14="http://schemas.microsoft.com/office/drawing/2010/main" val="0"/>
              </a:ext>
            </a:extLst>
          </a:blip>
          <a:srcRect/>
          <a:stretch/>
        </p:blipFill>
        <p:spPr>
          <a:xfrm>
            <a:off x="522471" y="310374"/>
            <a:ext cx="3211455" cy="3211455"/>
          </a:xfrm>
          <a:prstGeom prst="rect">
            <a:avLst/>
          </a:prstGeom>
          <a:effectLst/>
        </p:spPr>
      </p:pic>
    </p:spTree>
    <p:extLst>
      <p:ext uri="{BB962C8B-B14F-4D97-AF65-F5344CB8AC3E}">
        <p14:creationId xmlns:p14="http://schemas.microsoft.com/office/powerpoint/2010/main" val="3081426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 Photo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CF9C7E-1041-D216-4013-20D0EBC0830A}"/>
              </a:ext>
              <a:ext uri="{C183D7F6-B498-43B3-948B-1728B52AA6E4}">
                <adec:decorative xmlns:adec="http://schemas.microsoft.com/office/drawing/2017/decorative" val="1"/>
              </a:ext>
            </a:extLst>
          </p:cNvPr>
          <p:cNvGrpSpPr/>
          <p:nvPr userDrawn="1"/>
        </p:nvGrpSpPr>
        <p:grpSpPr>
          <a:xfrm>
            <a:off x="-3" y="5957495"/>
            <a:ext cx="12192000" cy="102891"/>
            <a:chOff x="-1" y="5786108"/>
            <a:chExt cx="12192000" cy="102891"/>
          </a:xfrm>
        </p:grpSpPr>
        <p:sp>
          <p:nvSpPr>
            <p:cNvPr id="8" name="Rectangle 7">
              <a:extLst>
                <a:ext uri="{FF2B5EF4-FFF2-40B4-BE49-F238E27FC236}">
                  <a16:creationId xmlns:a16="http://schemas.microsoft.com/office/drawing/2014/main" id="{F0163FBA-1EC6-BBC6-7B22-3FF63E4AA7EB}"/>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4" name="Rectangle 23">
              <a:extLst>
                <a:ext uri="{FF2B5EF4-FFF2-40B4-BE49-F238E27FC236}">
                  <a16:creationId xmlns:a16="http://schemas.microsoft.com/office/drawing/2014/main" id="{672FAD73-81F4-2054-353F-AD132F58D7A7}"/>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0" name="Rectangle 29">
              <a:extLst>
                <a:ext uri="{FF2B5EF4-FFF2-40B4-BE49-F238E27FC236}">
                  <a16:creationId xmlns:a16="http://schemas.microsoft.com/office/drawing/2014/main" id="{AC2D4DE4-59EC-EC18-AAFF-B505C328314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2" name="Rectangle 31">
              <a:extLst>
                <a:ext uri="{FF2B5EF4-FFF2-40B4-BE49-F238E27FC236}">
                  <a16:creationId xmlns:a16="http://schemas.microsoft.com/office/drawing/2014/main" id="{ABB1FBA0-1AE8-3505-63C1-5EBB31A3DF70}"/>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3" name="Rectangle 32">
              <a:extLst>
                <a:ext uri="{FF2B5EF4-FFF2-40B4-BE49-F238E27FC236}">
                  <a16:creationId xmlns:a16="http://schemas.microsoft.com/office/drawing/2014/main" id="{8E5B0303-F4E2-FA3F-E307-1A0528FFDE45}"/>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4" name="Rectangle 33">
              <a:extLst>
                <a:ext uri="{FF2B5EF4-FFF2-40B4-BE49-F238E27FC236}">
                  <a16:creationId xmlns:a16="http://schemas.microsoft.com/office/drawing/2014/main" id="{0AC153FF-8AF0-934B-4996-E32357CF274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5" name="Rectangle 34">
              <a:extLst>
                <a:ext uri="{FF2B5EF4-FFF2-40B4-BE49-F238E27FC236}">
                  <a16:creationId xmlns:a16="http://schemas.microsoft.com/office/drawing/2014/main" id="{C63B642B-EA6D-3553-69B4-CBFF85BC4308}"/>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6" name="Rectangle 35">
              <a:extLst>
                <a:ext uri="{FF2B5EF4-FFF2-40B4-BE49-F238E27FC236}">
                  <a16:creationId xmlns:a16="http://schemas.microsoft.com/office/drawing/2014/main" id="{4D2AB0B6-4987-E1C0-4D67-C619A38D0A67}"/>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7" name="Rectangle 36">
              <a:extLst>
                <a:ext uri="{FF2B5EF4-FFF2-40B4-BE49-F238E27FC236}">
                  <a16:creationId xmlns:a16="http://schemas.microsoft.com/office/drawing/2014/main" id="{21FE3A3D-1E1D-160A-55E6-B04F10A5119C}"/>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8" name="Rectangle 37">
              <a:extLst>
                <a:ext uri="{FF2B5EF4-FFF2-40B4-BE49-F238E27FC236}">
                  <a16:creationId xmlns:a16="http://schemas.microsoft.com/office/drawing/2014/main" id="{1E768C2F-A14F-95EC-1787-07E25DA0C76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39" name="Rectangle 38">
              <a:extLst>
                <a:ext uri="{FF2B5EF4-FFF2-40B4-BE49-F238E27FC236}">
                  <a16:creationId xmlns:a16="http://schemas.microsoft.com/office/drawing/2014/main" id="{503FC8D0-FFAB-09F1-5AA4-7E118C4316ED}"/>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23" name="Rectangle 22">
            <a:extLst>
              <a:ext uri="{FF2B5EF4-FFF2-40B4-BE49-F238E27FC236}">
                <a16:creationId xmlns:a16="http://schemas.microsoft.com/office/drawing/2014/main" id="{5AC5BDB7-86D6-4AC4-8F63-DF42EC81B545}"/>
              </a:ext>
              <a:ext uri="{C183D7F6-B498-43B3-948B-1728B52AA6E4}">
                <adec:decorative xmlns:adec="http://schemas.microsoft.com/office/drawing/2017/decorative" val="1"/>
              </a:ext>
            </a:extLst>
          </p:cNvPr>
          <p:cNvSpPr/>
          <p:nvPr userDrawn="1"/>
        </p:nvSpPr>
        <p:spPr>
          <a:xfrm>
            <a:off x="0" y="6162990"/>
            <a:ext cx="12192000" cy="69501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id="{86223CC4-1904-4C2F-83FC-12D046044D48}"/>
              </a:ext>
            </a:extLst>
          </p:cNvPr>
          <p:cNvSpPr>
            <a:spLocks noGrp="1"/>
          </p:cNvSpPr>
          <p:nvPr>
            <p:ph type="title"/>
          </p:nvPr>
        </p:nvSpPr>
        <p:spPr>
          <a:xfrm>
            <a:off x="609600" y="2716040"/>
            <a:ext cx="3200400" cy="2390113"/>
          </a:xfrm>
        </p:spPr>
        <p:txBody>
          <a:bodyPr/>
          <a:lstStyle>
            <a:lvl1pPr>
              <a:defRPr b="0">
                <a:solidFill>
                  <a:srgbClr val="174A7C"/>
                </a:solidFill>
                <a:latin typeface="+mj-lt"/>
                <a:cs typeface="Arial" panose="020B0604020202020204" pitchFamily="34" charset="0"/>
              </a:defRPr>
            </a:lvl1pPr>
          </a:lstStyle>
          <a:p>
            <a:r>
              <a:rPr lang="en-US"/>
              <a:t>Click to edit Master title style</a:t>
            </a:r>
          </a:p>
        </p:txBody>
      </p:sp>
      <p:sp>
        <p:nvSpPr>
          <p:cNvPr id="10" name="Picture Placeholder 9">
            <a:extLst>
              <a:ext uri="{FF2B5EF4-FFF2-40B4-BE49-F238E27FC236}">
                <a16:creationId xmlns:a16="http://schemas.microsoft.com/office/drawing/2014/main" id="{5F120050-3C7C-4DA2-A66C-599570D1A195}"/>
              </a:ext>
            </a:extLst>
          </p:cNvPr>
          <p:cNvSpPr>
            <a:spLocks noGrp="1"/>
          </p:cNvSpPr>
          <p:nvPr>
            <p:ph type="pic" sz="quarter" idx="13"/>
          </p:nvPr>
        </p:nvSpPr>
        <p:spPr>
          <a:xfrm>
            <a:off x="4329114" y="411163"/>
            <a:ext cx="2324100" cy="3292475"/>
          </a:xfrm>
        </p:spPr>
        <p:txBody>
          <a:bodyPr/>
          <a:lstStyle>
            <a:lvl1pPr marL="0" indent="0">
              <a:buFontTx/>
              <a:buNone/>
              <a:defRPr/>
            </a:lvl1pPr>
          </a:lstStyle>
          <a:p>
            <a:endParaRPr lang="en-US"/>
          </a:p>
        </p:txBody>
      </p:sp>
      <p:sp>
        <p:nvSpPr>
          <p:cNvPr id="3" name="Content Placeholder 2">
            <a:extLst>
              <a:ext uri="{FF2B5EF4-FFF2-40B4-BE49-F238E27FC236}">
                <a16:creationId xmlns:a16="http://schemas.microsoft.com/office/drawing/2014/main" id="{64F57933-D948-4456-8FC6-143288EF9B9A}"/>
              </a:ext>
            </a:extLst>
          </p:cNvPr>
          <p:cNvSpPr>
            <a:spLocks noGrp="1"/>
          </p:cNvSpPr>
          <p:nvPr>
            <p:ph sz="half" idx="1"/>
          </p:nvPr>
        </p:nvSpPr>
        <p:spPr>
          <a:xfrm>
            <a:off x="4329114" y="3849688"/>
            <a:ext cx="2324100" cy="462644"/>
          </a:xfrm>
        </p:spPr>
        <p:txBody>
          <a:bodyPr lIns="91440"/>
          <a:lstStyle>
            <a:lvl1pPr marL="0" indent="0">
              <a:buFontTx/>
              <a:buNone/>
              <a:defRPr sz="1050" b="1">
                <a:solidFill>
                  <a:srgbClr val="174A7C"/>
                </a:solidFill>
              </a:defRPr>
            </a:lvl1pPr>
            <a:lvl2pPr marL="342900" indent="0" algn="l">
              <a:lnSpc>
                <a:spcPct val="100000"/>
              </a:lnSpc>
              <a:buFontTx/>
              <a:buNone/>
              <a:defRPr sz="900"/>
            </a:lvl2pPr>
          </a:lstStyle>
          <a:p>
            <a:pPr lvl="0"/>
            <a:r>
              <a:rPr lang="en-US"/>
              <a:t>Click to edit Master text styles</a:t>
            </a:r>
          </a:p>
        </p:txBody>
      </p:sp>
      <p:sp>
        <p:nvSpPr>
          <p:cNvPr id="16" name="Text Placeholder 15">
            <a:extLst>
              <a:ext uri="{FF2B5EF4-FFF2-40B4-BE49-F238E27FC236}">
                <a16:creationId xmlns:a16="http://schemas.microsoft.com/office/drawing/2014/main" id="{177D9F58-5FA0-4674-86D4-74F6BEA606D5}"/>
              </a:ext>
            </a:extLst>
          </p:cNvPr>
          <p:cNvSpPr>
            <a:spLocks noGrp="1"/>
          </p:cNvSpPr>
          <p:nvPr>
            <p:ph type="body" sz="quarter" idx="16"/>
          </p:nvPr>
        </p:nvSpPr>
        <p:spPr>
          <a:xfrm>
            <a:off x="4329114" y="4384677"/>
            <a:ext cx="2324100" cy="1442853"/>
          </a:xfrm>
        </p:spPr>
        <p:txBody>
          <a:bodyPr>
            <a:normAutofit/>
          </a:bodyPr>
          <a:lstStyle>
            <a:lvl1pPr marL="0" indent="0">
              <a:buFontTx/>
              <a:buNone/>
              <a:defRPr sz="900"/>
            </a:lvl1pPr>
          </a:lstStyle>
          <a:p>
            <a:pPr lvl="0"/>
            <a:r>
              <a:rPr lang="en-US"/>
              <a:t>Click to edit Master text styles</a:t>
            </a:r>
          </a:p>
        </p:txBody>
      </p:sp>
      <p:sp>
        <p:nvSpPr>
          <p:cNvPr id="12" name="Picture Placeholder 11">
            <a:extLst>
              <a:ext uri="{FF2B5EF4-FFF2-40B4-BE49-F238E27FC236}">
                <a16:creationId xmlns:a16="http://schemas.microsoft.com/office/drawing/2014/main" id="{5AA4BB1C-B1A3-4B9B-B081-252AA677100D}"/>
              </a:ext>
            </a:extLst>
          </p:cNvPr>
          <p:cNvSpPr>
            <a:spLocks noGrp="1"/>
          </p:cNvSpPr>
          <p:nvPr>
            <p:ph type="pic" sz="quarter" idx="14"/>
          </p:nvPr>
        </p:nvSpPr>
        <p:spPr>
          <a:xfrm>
            <a:off x="6877051" y="411163"/>
            <a:ext cx="2324100" cy="3292475"/>
          </a:xfrm>
        </p:spPr>
        <p:txBody>
          <a:bodyPr/>
          <a:lstStyle>
            <a:lvl1pPr marL="0" indent="0">
              <a:buFontTx/>
              <a:buNone/>
              <a:defRPr/>
            </a:lvl1pPr>
          </a:lstStyle>
          <a:p>
            <a:endParaRPr lang="en-US"/>
          </a:p>
        </p:txBody>
      </p:sp>
      <p:sp>
        <p:nvSpPr>
          <p:cNvPr id="4" name="Content Placeholder 3">
            <a:extLst>
              <a:ext uri="{FF2B5EF4-FFF2-40B4-BE49-F238E27FC236}">
                <a16:creationId xmlns:a16="http://schemas.microsoft.com/office/drawing/2014/main" id="{BE4FFE81-BFFA-4A12-84E4-ABB5FA400679}"/>
              </a:ext>
            </a:extLst>
          </p:cNvPr>
          <p:cNvSpPr>
            <a:spLocks noGrp="1"/>
          </p:cNvSpPr>
          <p:nvPr>
            <p:ph sz="half" idx="2"/>
          </p:nvPr>
        </p:nvSpPr>
        <p:spPr>
          <a:xfrm>
            <a:off x="6877051" y="3849687"/>
            <a:ext cx="2324100" cy="462644"/>
          </a:xfrm>
        </p:spPr>
        <p:txBody>
          <a:bodyPr/>
          <a:lstStyle>
            <a:lvl1pPr marL="0" indent="0">
              <a:buFontTx/>
              <a:buNone/>
              <a:defRPr sz="1050" b="1">
                <a:solidFill>
                  <a:srgbClr val="174A7C"/>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3F186A0-F233-4272-B5D2-CCD67BBB0744}"/>
              </a:ext>
            </a:extLst>
          </p:cNvPr>
          <p:cNvSpPr>
            <a:spLocks noGrp="1"/>
          </p:cNvSpPr>
          <p:nvPr>
            <p:ph type="body" sz="quarter" idx="17"/>
          </p:nvPr>
        </p:nvSpPr>
        <p:spPr>
          <a:xfrm>
            <a:off x="6877051" y="4384677"/>
            <a:ext cx="2324100" cy="1442851"/>
          </a:xfrm>
        </p:spPr>
        <p:txBody>
          <a:bodyPr/>
          <a:lstStyle>
            <a:lvl1pPr marL="0" indent="0">
              <a:buFontTx/>
              <a:buNone/>
              <a:defRPr sz="900"/>
            </a:lvl1pPr>
          </a:lstStyle>
          <a:p>
            <a:pPr lvl="0"/>
            <a:r>
              <a:rPr lang="en-US"/>
              <a:t>Click to edit Master text styles</a:t>
            </a:r>
          </a:p>
        </p:txBody>
      </p:sp>
      <p:sp>
        <p:nvSpPr>
          <p:cNvPr id="14" name="Picture Placeholder 13">
            <a:extLst>
              <a:ext uri="{FF2B5EF4-FFF2-40B4-BE49-F238E27FC236}">
                <a16:creationId xmlns:a16="http://schemas.microsoft.com/office/drawing/2014/main" id="{C8C30ACB-A68A-49B6-8FA1-B8413BFFD7A9}"/>
              </a:ext>
            </a:extLst>
          </p:cNvPr>
          <p:cNvSpPr>
            <a:spLocks noGrp="1"/>
          </p:cNvSpPr>
          <p:nvPr>
            <p:ph type="pic" sz="quarter" idx="15"/>
          </p:nvPr>
        </p:nvSpPr>
        <p:spPr>
          <a:xfrm>
            <a:off x="9424989" y="411163"/>
            <a:ext cx="2324100" cy="3292475"/>
          </a:xfrm>
        </p:spPr>
        <p:txBody>
          <a:bodyPr/>
          <a:lstStyle>
            <a:lvl1pPr marL="0" indent="0">
              <a:buFontTx/>
              <a:buNone/>
              <a:defRPr/>
            </a:lvl1pPr>
          </a:lstStyle>
          <a:p>
            <a:endParaRPr lang="en-US"/>
          </a:p>
        </p:txBody>
      </p:sp>
      <p:sp>
        <p:nvSpPr>
          <p:cNvPr id="20" name="Text Placeholder 19">
            <a:extLst>
              <a:ext uri="{FF2B5EF4-FFF2-40B4-BE49-F238E27FC236}">
                <a16:creationId xmlns:a16="http://schemas.microsoft.com/office/drawing/2014/main" id="{DC176110-8FBE-4866-8F83-36BE78F9229C}"/>
              </a:ext>
            </a:extLst>
          </p:cNvPr>
          <p:cNvSpPr>
            <a:spLocks noGrp="1"/>
          </p:cNvSpPr>
          <p:nvPr>
            <p:ph type="body" sz="quarter" idx="18"/>
          </p:nvPr>
        </p:nvSpPr>
        <p:spPr>
          <a:xfrm>
            <a:off x="9424989" y="3849688"/>
            <a:ext cx="2324100" cy="461962"/>
          </a:xfrm>
        </p:spPr>
        <p:txBody>
          <a:bodyPr/>
          <a:lstStyle>
            <a:lvl1pPr marL="0" indent="0">
              <a:buFontTx/>
              <a:buNone/>
              <a:defRPr sz="1050" b="1">
                <a:solidFill>
                  <a:srgbClr val="174A7C"/>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2D73E498-23E3-4153-AF40-8E969FD03825}"/>
              </a:ext>
            </a:extLst>
          </p:cNvPr>
          <p:cNvSpPr>
            <a:spLocks noGrp="1"/>
          </p:cNvSpPr>
          <p:nvPr>
            <p:ph type="body" sz="quarter" idx="19"/>
          </p:nvPr>
        </p:nvSpPr>
        <p:spPr>
          <a:xfrm>
            <a:off x="9424989" y="4384677"/>
            <a:ext cx="2324100" cy="1442851"/>
          </a:xfrm>
        </p:spPr>
        <p:txBody>
          <a:bodyPr>
            <a:normAutofit/>
          </a:bodyPr>
          <a:lstStyle>
            <a:lvl1pPr marL="0" indent="0">
              <a:buFontTx/>
              <a:buNone/>
              <a:defRPr sz="900"/>
            </a:lvl1pPr>
          </a:lstStyle>
          <a:p>
            <a:pPr lvl="0"/>
            <a:r>
              <a:rPr lang="en-US"/>
              <a:t>Click to edit Master text styles</a:t>
            </a:r>
          </a:p>
        </p:txBody>
      </p:sp>
      <p:sp>
        <p:nvSpPr>
          <p:cNvPr id="5" name="TextBox 4">
            <a:extLst>
              <a:ext uri="{FF2B5EF4-FFF2-40B4-BE49-F238E27FC236}">
                <a16:creationId xmlns:a16="http://schemas.microsoft.com/office/drawing/2014/main" id="{1E54B792-5058-DF99-5EE9-C503D936905A}"/>
              </a:ext>
              <a:ext uri="{C183D7F6-B498-43B3-948B-1728B52AA6E4}">
                <adec:decorative xmlns:adec="http://schemas.microsoft.com/office/drawing/2017/decorative" val="1"/>
              </a:ext>
            </a:extLst>
          </p:cNvPr>
          <p:cNvSpPr txBox="1"/>
          <p:nvPr userDrawn="1"/>
        </p:nvSpPr>
        <p:spPr>
          <a:xfrm>
            <a:off x="7702827" y="6316665"/>
            <a:ext cx="4104860" cy="207749"/>
          </a:xfrm>
          <a:prstGeom prst="rect">
            <a:avLst/>
          </a:prstGeom>
          <a:noFill/>
        </p:spPr>
        <p:txBody>
          <a:bodyPr wrap="square" rtlCol="0">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750" b="1" spc="113"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9695A473-984E-5792-5667-411FD25CBFFF}"/>
              </a:ext>
            </a:extLst>
          </p:cNvPr>
          <p:cNvSpPr/>
          <p:nvPr userDrawn="1"/>
        </p:nvSpPr>
        <p:spPr>
          <a:xfrm>
            <a:off x="11748053"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750" b="1" smtClean="0">
                <a:solidFill>
                  <a:schemeClr val="tx1"/>
                </a:solidFill>
                <a:latin typeface="Arial" panose="020B0604020202020204" pitchFamily="34" charset="0"/>
                <a:cs typeface="Arial" panose="020B0604020202020204" pitchFamily="34" charset="0"/>
              </a:rPr>
              <a:pPr algn="l"/>
              <a:t>‹#›</a:t>
            </a:fld>
            <a:endParaRPr lang="en-US" sz="750">
              <a:solidFill>
                <a:schemeClr val="tx1"/>
              </a:solidFill>
            </a:endParaRPr>
          </a:p>
        </p:txBody>
      </p:sp>
    </p:spTree>
    <p:extLst>
      <p:ext uri="{BB962C8B-B14F-4D97-AF65-F5344CB8AC3E}">
        <p14:creationId xmlns:p14="http://schemas.microsoft.com/office/powerpoint/2010/main" val="26218576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1" y="1964603"/>
            <a:ext cx="10515597" cy="384820"/>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0" y="2493800"/>
            <a:ext cx="10515599" cy="3695863"/>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7" name="Group 6">
            <a:extLst>
              <a:ext uri="{FF2B5EF4-FFF2-40B4-BE49-F238E27FC236}">
                <a16:creationId xmlns:a16="http://schemas.microsoft.com/office/drawing/2014/main" id="{BB20AAE0-6293-730B-C986-DDC7A33B9D34}"/>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9" name="Rectangle 8">
              <a:extLst>
                <a:ext uri="{FF2B5EF4-FFF2-40B4-BE49-F238E27FC236}">
                  <a16:creationId xmlns:a16="http://schemas.microsoft.com/office/drawing/2014/main" id="{82478971-8827-8573-E5AE-50F31AB3822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C96D0F-1FEB-114B-D954-DEE307A550B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375FD0-8769-9F93-E629-7A73F3B774C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471F7B5-2511-BB9D-2EAA-DEB04C5B2FEC}"/>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F09434A-FFB1-ED8A-9086-2521D910B7FE}"/>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EB02B6-5978-0047-56D7-8A3EE37F782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C40EDA2-9021-82C0-E3ED-0EA9063B42DE}"/>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9DCCDB-833A-F224-54A7-ECE74A511FA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7198600-7651-AAFD-B1AE-B3A1D3790F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54D064-3EF0-4D82-B113-68258E43CA26}"/>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0EFA8AC-CF64-5CC8-095F-1E14CED5A96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14778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Title Slide">
    <p:bg>
      <p:bgPr>
        <a:solidFill>
          <a:srgbClr val="174A7C"/>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752DB-44EC-AAB1-481E-EF2CA53CD3C1}"/>
              </a:ext>
              <a:ext uri="{C183D7F6-B498-43B3-948B-1728B52AA6E4}">
                <adec:decorative xmlns:adec="http://schemas.microsoft.com/office/drawing/2017/decorative" val="1"/>
              </a:ext>
            </a:extLst>
          </p:cNvPr>
          <p:cNvSpPr/>
          <p:nvPr userDrawn="1"/>
        </p:nvSpPr>
        <p:spPr>
          <a:xfrm>
            <a:off x="796595" y="6184232"/>
            <a:ext cx="5808743"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nvGrpSpPr>
          <p:cNvPr id="4" name="Group 3">
            <a:extLst>
              <a:ext uri="{FF2B5EF4-FFF2-40B4-BE49-F238E27FC236}">
                <a16:creationId xmlns:a16="http://schemas.microsoft.com/office/drawing/2014/main" id="{7C39AEE3-85DB-58AE-3AB8-52AEC0124882}"/>
              </a:ext>
              <a:ext uri="{C183D7F6-B498-43B3-948B-1728B52AA6E4}">
                <adec:decorative xmlns:adec="http://schemas.microsoft.com/office/drawing/2017/decorative" val="1"/>
              </a:ext>
            </a:extLst>
          </p:cNvPr>
          <p:cNvGrpSpPr/>
          <p:nvPr userDrawn="1"/>
        </p:nvGrpSpPr>
        <p:grpSpPr>
          <a:xfrm>
            <a:off x="796595" y="6278738"/>
            <a:ext cx="5808744" cy="102891"/>
            <a:chOff x="796594" y="6278736"/>
            <a:chExt cx="5808744" cy="102891"/>
          </a:xfrm>
        </p:grpSpPr>
        <p:sp>
          <p:nvSpPr>
            <p:cNvPr id="14" name="Rectangle 13">
              <a:extLst>
                <a:ext uri="{FF2B5EF4-FFF2-40B4-BE49-F238E27FC236}">
                  <a16:creationId xmlns:a16="http://schemas.microsoft.com/office/drawing/2014/main" id="{2BC0E858-4C5D-4FEE-4D16-AB17F4768D78}"/>
                </a:ext>
              </a:extLst>
            </p:cNvPr>
            <p:cNvSpPr/>
            <p:nvPr userDrawn="1"/>
          </p:nvSpPr>
          <p:spPr>
            <a:xfrm>
              <a:off x="6401386" y="6278736"/>
              <a:ext cx="203952" cy="1028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5" name="Rectangle 14">
              <a:extLst>
                <a:ext uri="{FF2B5EF4-FFF2-40B4-BE49-F238E27FC236}">
                  <a16:creationId xmlns:a16="http://schemas.microsoft.com/office/drawing/2014/main" id="{CD060F2D-BD47-F6EC-C600-5E38C4F7B754}"/>
                </a:ext>
              </a:extLst>
            </p:cNvPr>
            <p:cNvSpPr/>
            <p:nvPr userDrawn="1"/>
          </p:nvSpPr>
          <p:spPr>
            <a:xfrm>
              <a:off x="4972919" y="6281852"/>
              <a:ext cx="1336849"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Rectangle 15">
              <a:extLst>
                <a:ext uri="{FF2B5EF4-FFF2-40B4-BE49-F238E27FC236}">
                  <a16:creationId xmlns:a16="http://schemas.microsoft.com/office/drawing/2014/main" id="{D5398F09-6146-08D2-058A-83723989D7F6}"/>
                </a:ext>
              </a:extLst>
            </p:cNvPr>
            <p:cNvSpPr/>
            <p:nvPr userDrawn="1"/>
          </p:nvSpPr>
          <p:spPr>
            <a:xfrm>
              <a:off x="3607004" y="6278736"/>
              <a:ext cx="1275000"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7" name="Rectangle 16">
              <a:extLst>
                <a:ext uri="{FF2B5EF4-FFF2-40B4-BE49-F238E27FC236}">
                  <a16:creationId xmlns:a16="http://schemas.microsoft.com/office/drawing/2014/main" id="{38031310-5ED8-13C4-177A-4BE8DA89E480}"/>
                </a:ext>
              </a:extLst>
            </p:cNvPr>
            <p:cNvSpPr/>
            <p:nvPr userDrawn="1"/>
          </p:nvSpPr>
          <p:spPr>
            <a:xfrm>
              <a:off x="2830220" y="6281851"/>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8" name="Rectangle 17">
              <a:extLst>
                <a:ext uri="{FF2B5EF4-FFF2-40B4-BE49-F238E27FC236}">
                  <a16:creationId xmlns:a16="http://schemas.microsoft.com/office/drawing/2014/main" id="{0347C088-32E3-3F08-CA3A-777FED390EFE}"/>
                </a:ext>
              </a:extLst>
            </p:cNvPr>
            <p:cNvSpPr/>
            <p:nvPr userDrawn="1"/>
          </p:nvSpPr>
          <p:spPr>
            <a:xfrm>
              <a:off x="1228884" y="6278736"/>
              <a:ext cx="1509723"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9" name="Rectangle 18">
              <a:extLst>
                <a:ext uri="{FF2B5EF4-FFF2-40B4-BE49-F238E27FC236}">
                  <a16:creationId xmlns:a16="http://schemas.microsoft.com/office/drawing/2014/main" id="{C1FDD16A-CE4D-739E-3C49-563E00FC9580}"/>
                </a:ext>
              </a:extLst>
            </p:cNvPr>
            <p:cNvSpPr/>
            <p:nvPr userDrawn="1"/>
          </p:nvSpPr>
          <p:spPr>
            <a:xfrm>
              <a:off x="796594" y="6281852"/>
              <a:ext cx="340674"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gr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hasCustomPrompt="1"/>
          </p:nvPr>
        </p:nvSpPr>
        <p:spPr>
          <a:xfrm>
            <a:off x="1200401" y="3525254"/>
            <a:ext cx="4757737" cy="289550"/>
          </a:xfrm>
        </p:spPr>
        <p:txBody>
          <a:bodyPr>
            <a:normAutofit/>
          </a:bodyPr>
          <a:lstStyle>
            <a:lvl1pPr marL="0" indent="0">
              <a:buFontTx/>
              <a:buNone/>
              <a:defRPr sz="1200" b="1">
                <a:solidFill>
                  <a:srgbClr val="C9DFF6"/>
                </a:solidFill>
              </a:defRPr>
            </a:lvl1pPr>
            <a:lvl2pPr marL="342900" indent="0">
              <a:buNone/>
              <a:defRPr/>
            </a:lvl2pPr>
          </a:lstStyle>
          <a:p>
            <a:pPr lvl="0"/>
            <a:r>
              <a:rPr lang="en-US"/>
              <a:t>PRESENTATION TITLE</a:t>
            </a:r>
          </a:p>
        </p:txBody>
      </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1200400" y="3922297"/>
            <a:ext cx="4756485" cy="1800803"/>
          </a:xfrm>
        </p:spPr>
        <p:txBody>
          <a:bodyPr/>
          <a:lstStyle>
            <a:lvl1pPr>
              <a:defRPr>
                <a:solidFill>
                  <a:schemeClr val="bg1"/>
                </a:solidFill>
              </a:defRPr>
            </a:lvl1pPr>
          </a:lstStyle>
          <a:p>
            <a:r>
              <a:rPr lang="en-US"/>
              <a:t>Section Title</a:t>
            </a:r>
          </a:p>
        </p:txBody>
      </p:sp>
      <p:sp>
        <p:nvSpPr>
          <p:cNvPr id="9" name="Picture Placeholder 8">
            <a:extLst>
              <a:ext uri="{FF2B5EF4-FFF2-40B4-BE49-F238E27FC236}">
                <a16:creationId xmlns:a16="http://schemas.microsoft.com/office/drawing/2014/main" id="{FE414488-A295-DA85-1C82-436380CFB2DB}"/>
              </a:ext>
            </a:extLst>
          </p:cNvPr>
          <p:cNvSpPr>
            <a:spLocks noGrp="1"/>
          </p:cNvSpPr>
          <p:nvPr userDrawn="1">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557211 w 12192000"/>
              <a:gd name="connsiteY3" fmla="*/ 6858000 h 6858000"/>
              <a:gd name="connsiteX4" fmla="*/ 6557211 w 12192000"/>
              <a:gd name="connsiteY4" fmla="*/ 2923674 h 6858000"/>
              <a:gd name="connsiteX5" fmla="*/ 838200 w 12192000"/>
              <a:gd name="connsiteY5" fmla="*/ 2923674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557211" y="6858000"/>
                </a:lnTo>
                <a:lnTo>
                  <a:pt x="6557211" y="2923674"/>
                </a:lnTo>
                <a:lnTo>
                  <a:pt x="838200" y="2923674"/>
                </a:lnTo>
                <a:lnTo>
                  <a:pt x="838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7297739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60B23B-C961-16D6-6CF9-B9CC506A7F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7A3C76-32F0-16B4-1ADC-700AC417D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A144517-401A-6F02-1750-86E5DAF8CBEA}"/>
              </a:ext>
            </a:extLst>
          </p:cNvPr>
          <p:cNvSpPr>
            <a:spLocks noGrp="1"/>
          </p:cNvSpPr>
          <p:nvPr>
            <p:ph type="dt" sz="half" idx="10"/>
          </p:nvPr>
        </p:nvSpPr>
        <p:spPr/>
        <p:txBody>
          <a:bodyPr/>
          <a:lstStyle/>
          <a:p>
            <a:fld id="{D0F1C6E4-67EA-4F1C-86A2-51A278AE7E00}" type="datetimeFigureOut">
              <a:rPr lang="en-US" smtClean="0"/>
              <a:t>05/29/2025</a:t>
            </a:fld>
            <a:endParaRPr lang="en-US"/>
          </a:p>
        </p:txBody>
      </p:sp>
      <p:sp>
        <p:nvSpPr>
          <p:cNvPr id="5" name="Footer Placeholder 4">
            <a:extLst>
              <a:ext uri="{FF2B5EF4-FFF2-40B4-BE49-F238E27FC236}">
                <a16:creationId xmlns:a16="http://schemas.microsoft.com/office/drawing/2014/main" id="{F8B1F247-58EA-4889-6203-85E4DDE764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5236A1-9506-04F2-33C6-0BAAEBABED9D}"/>
              </a:ext>
            </a:extLst>
          </p:cNvPr>
          <p:cNvSpPr>
            <a:spLocks noGrp="1"/>
          </p:cNvSpPr>
          <p:nvPr>
            <p:ph type="sldNum" sz="quarter" idx="12"/>
          </p:nvPr>
        </p:nvSpPr>
        <p:spPr/>
        <p:txBody>
          <a:bodyPr/>
          <a:lstStyle/>
          <a:p>
            <a:fld id="{A38CAAE1-64D2-4BE5-96EB-5C1CDFCEB112}" type="slidenum">
              <a:rPr lang="en-US" smtClean="0"/>
              <a:t>‹#›</a:t>
            </a:fld>
            <a:endParaRPr lang="en-US"/>
          </a:p>
        </p:txBody>
      </p:sp>
    </p:spTree>
    <p:extLst>
      <p:ext uri="{BB962C8B-B14F-4D97-AF65-F5344CB8AC3E}">
        <p14:creationId xmlns:p14="http://schemas.microsoft.com/office/powerpoint/2010/main" val="35627642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5E318-2649-6BE4-A819-0BA7C8BB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DB251B-6AA9-0AAF-6C70-1E573B6D4FF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73BED3-46F5-509E-8A75-55CD249E26EC}"/>
              </a:ext>
            </a:extLst>
          </p:cNvPr>
          <p:cNvSpPr>
            <a:spLocks noGrp="1"/>
          </p:cNvSpPr>
          <p:nvPr>
            <p:ph type="dt" sz="half" idx="10"/>
          </p:nvPr>
        </p:nvSpPr>
        <p:spPr/>
        <p:txBody>
          <a:bodyPr/>
          <a:lstStyle/>
          <a:p>
            <a:fld id="{D0F1C6E4-67EA-4F1C-86A2-51A278AE7E00}" type="datetimeFigureOut">
              <a:rPr lang="en-US" smtClean="0"/>
              <a:t>05/29/2025</a:t>
            </a:fld>
            <a:endParaRPr lang="en-US"/>
          </a:p>
        </p:txBody>
      </p:sp>
      <p:sp>
        <p:nvSpPr>
          <p:cNvPr id="5" name="Footer Placeholder 4">
            <a:extLst>
              <a:ext uri="{FF2B5EF4-FFF2-40B4-BE49-F238E27FC236}">
                <a16:creationId xmlns:a16="http://schemas.microsoft.com/office/drawing/2014/main" id="{D4A30D67-3602-ECD8-04A0-9E0FA77C358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F1F2A6-60C2-ED75-63C5-51D34B5C36EC}"/>
              </a:ext>
            </a:extLst>
          </p:cNvPr>
          <p:cNvSpPr>
            <a:spLocks noGrp="1"/>
          </p:cNvSpPr>
          <p:nvPr>
            <p:ph type="sldNum" sz="quarter" idx="12"/>
          </p:nvPr>
        </p:nvSpPr>
        <p:spPr/>
        <p:txBody>
          <a:bodyPr/>
          <a:lstStyle/>
          <a:p>
            <a:fld id="{A38CAAE1-64D2-4BE5-96EB-5C1CDFCEB112}" type="slidenum">
              <a:rPr lang="en-US" smtClean="0"/>
              <a:t>‹#›</a:t>
            </a:fld>
            <a:endParaRPr lang="en-US"/>
          </a:p>
        </p:txBody>
      </p:sp>
    </p:spTree>
    <p:extLst>
      <p:ext uri="{BB962C8B-B14F-4D97-AF65-F5344CB8AC3E}">
        <p14:creationId xmlns:p14="http://schemas.microsoft.com/office/powerpoint/2010/main" val="18208830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1AEBC-7181-4176-149C-B49ED0557B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CD3D089-E295-C8CD-A358-F4FAE62872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17D5B5-2E04-68EE-0056-E0E68727ED3E}"/>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5" name="Footer Placeholder 4">
            <a:extLst>
              <a:ext uri="{FF2B5EF4-FFF2-40B4-BE49-F238E27FC236}">
                <a16:creationId xmlns:a16="http://schemas.microsoft.com/office/drawing/2014/main" id="{DB11CFA6-D6E1-E612-6724-40F9C44E1CB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31DEC1-2288-35C0-48A9-A2CD44451561}"/>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4836519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22D27F-6250-2377-CE6D-DE8E3EA59A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9436D50-AD5F-9B4C-0A9E-06D2AE4081C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659871-F985-1FBB-C962-044938CA93B6}"/>
              </a:ext>
            </a:extLst>
          </p:cNvPr>
          <p:cNvSpPr>
            <a:spLocks noGrp="1"/>
          </p:cNvSpPr>
          <p:nvPr>
            <p:ph type="dt" sz="half" idx="10"/>
          </p:nvPr>
        </p:nvSpPr>
        <p:spPr/>
        <p:txBody>
          <a:bodyPr/>
          <a:lstStyle/>
          <a:p>
            <a:fld id="{D0F1C6E4-67EA-4F1C-86A2-51A278AE7E00}" type="datetimeFigureOut">
              <a:rPr lang="en-US" smtClean="0"/>
              <a:t>05/29/2025</a:t>
            </a:fld>
            <a:endParaRPr lang="en-US"/>
          </a:p>
        </p:txBody>
      </p:sp>
      <p:sp>
        <p:nvSpPr>
          <p:cNvPr id="5" name="Footer Placeholder 4">
            <a:extLst>
              <a:ext uri="{FF2B5EF4-FFF2-40B4-BE49-F238E27FC236}">
                <a16:creationId xmlns:a16="http://schemas.microsoft.com/office/drawing/2014/main" id="{7791192F-D219-D29E-8898-623F65C77C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8EE460-AFAE-3089-C84E-0F2BFC03017A}"/>
              </a:ext>
            </a:extLst>
          </p:cNvPr>
          <p:cNvSpPr>
            <a:spLocks noGrp="1"/>
          </p:cNvSpPr>
          <p:nvPr>
            <p:ph type="sldNum" sz="quarter" idx="12"/>
          </p:nvPr>
        </p:nvSpPr>
        <p:spPr/>
        <p:txBody>
          <a:bodyPr/>
          <a:lstStyle/>
          <a:p>
            <a:fld id="{A38CAAE1-64D2-4BE5-96EB-5C1CDFCEB112}" type="slidenum">
              <a:rPr lang="en-US" smtClean="0"/>
              <a:t>‹#›</a:t>
            </a:fld>
            <a:endParaRPr lang="en-US"/>
          </a:p>
        </p:txBody>
      </p:sp>
    </p:spTree>
    <p:extLst>
      <p:ext uri="{BB962C8B-B14F-4D97-AF65-F5344CB8AC3E}">
        <p14:creationId xmlns:p14="http://schemas.microsoft.com/office/powerpoint/2010/main" val="26614376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579D2-33FC-94E6-0CE3-64AA81533B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F293F4-DBF2-4854-0D08-3E8A60A14FF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1F4D801-7D29-8DBF-8FDB-51B0060C970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0986FDD-413A-288C-2238-35A4BD1A43FF}"/>
              </a:ext>
            </a:extLst>
          </p:cNvPr>
          <p:cNvSpPr>
            <a:spLocks noGrp="1"/>
          </p:cNvSpPr>
          <p:nvPr>
            <p:ph type="dt" sz="half" idx="10"/>
          </p:nvPr>
        </p:nvSpPr>
        <p:spPr/>
        <p:txBody>
          <a:bodyPr/>
          <a:lstStyle/>
          <a:p>
            <a:fld id="{D0F1C6E4-67EA-4F1C-86A2-51A278AE7E00}" type="datetimeFigureOut">
              <a:rPr lang="en-US" smtClean="0"/>
              <a:t>05/29/2025</a:t>
            </a:fld>
            <a:endParaRPr lang="en-US"/>
          </a:p>
        </p:txBody>
      </p:sp>
      <p:sp>
        <p:nvSpPr>
          <p:cNvPr id="6" name="Footer Placeholder 5">
            <a:extLst>
              <a:ext uri="{FF2B5EF4-FFF2-40B4-BE49-F238E27FC236}">
                <a16:creationId xmlns:a16="http://schemas.microsoft.com/office/drawing/2014/main" id="{4935427B-70B3-9FAD-158B-4775C249A18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71653A-D825-756A-BCA3-E71F14F5E802}"/>
              </a:ext>
            </a:extLst>
          </p:cNvPr>
          <p:cNvSpPr>
            <a:spLocks noGrp="1"/>
          </p:cNvSpPr>
          <p:nvPr>
            <p:ph type="sldNum" sz="quarter" idx="12"/>
          </p:nvPr>
        </p:nvSpPr>
        <p:spPr/>
        <p:txBody>
          <a:bodyPr/>
          <a:lstStyle/>
          <a:p>
            <a:fld id="{A38CAAE1-64D2-4BE5-96EB-5C1CDFCEB112}" type="slidenum">
              <a:rPr lang="en-US" smtClean="0"/>
              <a:t>‹#›</a:t>
            </a:fld>
            <a:endParaRPr lang="en-US"/>
          </a:p>
        </p:txBody>
      </p:sp>
    </p:spTree>
    <p:extLst>
      <p:ext uri="{BB962C8B-B14F-4D97-AF65-F5344CB8AC3E}">
        <p14:creationId xmlns:p14="http://schemas.microsoft.com/office/powerpoint/2010/main" val="20767198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49C0-2E38-7C44-388C-27FBE94058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96290CA-DA5B-9D1B-6CEB-267228A0463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EC372B7-62CE-328F-53CB-3C6CEAE1D67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FC117F5-0311-FC91-422A-922B08D4C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A06CFC-3F32-0D5A-C844-708E171F0E0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EA308FA-26D7-2C27-1A34-BA3DFDC9EE4F}"/>
              </a:ext>
            </a:extLst>
          </p:cNvPr>
          <p:cNvSpPr>
            <a:spLocks noGrp="1"/>
          </p:cNvSpPr>
          <p:nvPr>
            <p:ph type="dt" sz="half" idx="10"/>
          </p:nvPr>
        </p:nvSpPr>
        <p:spPr/>
        <p:txBody>
          <a:bodyPr/>
          <a:lstStyle/>
          <a:p>
            <a:fld id="{D0F1C6E4-67EA-4F1C-86A2-51A278AE7E00}" type="datetimeFigureOut">
              <a:rPr lang="en-US" smtClean="0"/>
              <a:t>05/29/2025</a:t>
            </a:fld>
            <a:endParaRPr lang="en-US"/>
          </a:p>
        </p:txBody>
      </p:sp>
      <p:sp>
        <p:nvSpPr>
          <p:cNvPr id="8" name="Footer Placeholder 7">
            <a:extLst>
              <a:ext uri="{FF2B5EF4-FFF2-40B4-BE49-F238E27FC236}">
                <a16:creationId xmlns:a16="http://schemas.microsoft.com/office/drawing/2014/main" id="{853EEBC9-2564-75D5-AFEC-51C53965FC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975EF9-C2C2-AEB6-50A5-A716351F081A}"/>
              </a:ext>
            </a:extLst>
          </p:cNvPr>
          <p:cNvSpPr>
            <a:spLocks noGrp="1"/>
          </p:cNvSpPr>
          <p:nvPr>
            <p:ph type="sldNum" sz="quarter" idx="12"/>
          </p:nvPr>
        </p:nvSpPr>
        <p:spPr/>
        <p:txBody>
          <a:bodyPr/>
          <a:lstStyle/>
          <a:p>
            <a:fld id="{A38CAAE1-64D2-4BE5-96EB-5C1CDFCEB112}" type="slidenum">
              <a:rPr lang="en-US" smtClean="0"/>
              <a:t>‹#›</a:t>
            </a:fld>
            <a:endParaRPr lang="en-US"/>
          </a:p>
        </p:txBody>
      </p:sp>
    </p:spTree>
    <p:extLst>
      <p:ext uri="{BB962C8B-B14F-4D97-AF65-F5344CB8AC3E}">
        <p14:creationId xmlns:p14="http://schemas.microsoft.com/office/powerpoint/2010/main" val="1372188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5041D-4B6C-E113-E2F6-91FAA0E7A76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1F0F97-5DB7-2128-F1A9-D1ED71385BC7}"/>
              </a:ext>
            </a:extLst>
          </p:cNvPr>
          <p:cNvSpPr>
            <a:spLocks noGrp="1"/>
          </p:cNvSpPr>
          <p:nvPr>
            <p:ph type="dt" sz="half" idx="10"/>
          </p:nvPr>
        </p:nvSpPr>
        <p:spPr/>
        <p:txBody>
          <a:bodyPr/>
          <a:lstStyle/>
          <a:p>
            <a:fld id="{D0F1C6E4-67EA-4F1C-86A2-51A278AE7E00}" type="datetimeFigureOut">
              <a:rPr lang="en-US" smtClean="0"/>
              <a:t>05/29/2025</a:t>
            </a:fld>
            <a:endParaRPr lang="en-US"/>
          </a:p>
        </p:txBody>
      </p:sp>
      <p:sp>
        <p:nvSpPr>
          <p:cNvPr id="4" name="Footer Placeholder 3">
            <a:extLst>
              <a:ext uri="{FF2B5EF4-FFF2-40B4-BE49-F238E27FC236}">
                <a16:creationId xmlns:a16="http://schemas.microsoft.com/office/drawing/2014/main" id="{3466A8CC-3903-6245-3971-498836CD862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2C328B-2C41-A168-6B99-569553105BC0}"/>
              </a:ext>
            </a:extLst>
          </p:cNvPr>
          <p:cNvSpPr>
            <a:spLocks noGrp="1"/>
          </p:cNvSpPr>
          <p:nvPr>
            <p:ph type="sldNum" sz="quarter" idx="12"/>
          </p:nvPr>
        </p:nvSpPr>
        <p:spPr/>
        <p:txBody>
          <a:bodyPr/>
          <a:lstStyle/>
          <a:p>
            <a:fld id="{A38CAAE1-64D2-4BE5-96EB-5C1CDFCEB112}" type="slidenum">
              <a:rPr lang="en-US" smtClean="0"/>
              <a:t>‹#›</a:t>
            </a:fld>
            <a:endParaRPr lang="en-US"/>
          </a:p>
        </p:txBody>
      </p:sp>
    </p:spTree>
    <p:extLst>
      <p:ext uri="{BB962C8B-B14F-4D97-AF65-F5344CB8AC3E}">
        <p14:creationId xmlns:p14="http://schemas.microsoft.com/office/powerpoint/2010/main" val="4137952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3CAD2A2-44F4-2FC6-09B4-CC59C587E637}"/>
              </a:ext>
            </a:extLst>
          </p:cNvPr>
          <p:cNvSpPr>
            <a:spLocks noGrp="1"/>
          </p:cNvSpPr>
          <p:nvPr>
            <p:ph type="dt" sz="half" idx="10"/>
          </p:nvPr>
        </p:nvSpPr>
        <p:spPr/>
        <p:txBody>
          <a:bodyPr/>
          <a:lstStyle/>
          <a:p>
            <a:fld id="{D0F1C6E4-67EA-4F1C-86A2-51A278AE7E00}" type="datetimeFigureOut">
              <a:rPr lang="en-US" smtClean="0"/>
              <a:t>05/29/2025</a:t>
            </a:fld>
            <a:endParaRPr lang="en-US"/>
          </a:p>
        </p:txBody>
      </p:sp>
      <p:sp>
        <p:nvSpPr>
          <p:cNvPr id="3" name="Footer Placeholder 2">
            <a:extLst>
              <a:ext uri="{FF2B5EF4-FFF2-40B4-BE49-F238E27FC236}">
                <a16:creationId xmlns:a16="http://schemas.microsoft.com/office/drawing/2014/main" id="{DA0668AD-0156-9E1A-EE3E-C77E61DF96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B09CE2A-A2A3-0C0C-DCD2-BF8509E6A456}"/>
              </a:ext>
            </a:extLst>
          </p:cNvPr>
          <p:cNvSpPr>
            <a:spLocks noGrp="1"/>
          </p:cNvSpPr>
          <p:nvPr>
            <p:ph type="sldNum" sz="quarter" idx="12"/>
          </p:nvPr>
        </p:nvSpPr>
        <p:spPr/>
        <p:txBody>
          <a:bodyPr/>
          <a:lstStyle/>
          <a:p>
            <a:fld id="{A38CAAE1-64D2-4BE5-96EB-5C1CDFCEB112}" type="slidenum">
              <a:rPr lang="en-US" smtClean="0"/>
              <a:t>‹#›</a:t>
            </a:fld>
            <a:endParaRPr lang="en-US"/>
          </a:p>
        </p:txBody>
      </p:sp>
    </p:spTree>
    <p:extLst>
      <p:ext uri="{BB962C8B-B14F-4D97-AF65-F5344CB8AC3E}">
        <p14:creationId xmlns:p14="http://schemas.microsoft.com/office/powerpoint/2010/main" val="6604617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5BB81-F60C-9AB0-1D57-BD2E0626F60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FA87861-74B8-053B-9D9C-26A6984A362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EF1A02-5C33-77C0-7501-C5504F35072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FFB83D-00CF-25E4-7D5B-80606E48DD8D}"/>
              </a:ext>
            </a:extLst>
          </p:cNvPr>
          <p:cNvSpPr>
            <a:spLocks noGrp="1"/>
          </p:cNvSpPr>
          <p:nvPr>
            <p:ph type="dt" sz="half" idx="10"/>
          </p:nvPr>
        </p:nvSpPr>
        <p:spPr/>
        <p:txBody>
          <a:bodyPr/>
          <a:lstStyle/>
          <a:p>
            <a:fld id="{D0F1C6E4-67EA-4F1C-86A2-51A278AE7E00}" type="datetimeFigureOut">
              <a:rPr lang="en-US" smtClean="0"/>
              <a:t>05/29/2025</a:t>
            </a:fld>
            <a:endParaRPr lang="en-US"/>
          </a:p>
        </p:txBody>
      </p:sp>
      <p:sp>
        <p:nvSpPr>
          <p:cNvPr id="6" name="Footer Placeholder 5">
            <a:extLst>
              <a:ext uri="{FF2B5EF4-FFF2-40B4-BE49-F238E27FC236}">
                <a16:creationId xmlns:a16="http://schemas.microsoft.com/office/drawing/2014/main" id="{DEF12B5D-5ABF-2AE2-DC1F-954F8A7A93F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149EB9-0E59-B422-DE95-1E75789A541B}"/>
              </a:ext>
            </a:extLst>
          </p:cNvPr>
          <p:cNvSpPr>
            <a:spLocks noGrp="1"/>
          </p:cNvSpPr>
          <p:nvPr>
            <p:ph type="sldNum" sz="quarter" idx="12"/>
          </p:nvPr>
        </p:nvSpPr>
        <p:spPr/>
        <p:txBody>
          <a:bodyPr/>
          <a:lstStyle/>
          <a:p>
            <a:fld id="{A38CAAE1-64D2-4BE5-96EB-5C1CDFCEB112}" type="slidenum">
              <a:rPr lang="en-US" smtClean="0"/>
              <a:t>‹#›</a:t>
            </a:fld>
            <a:endParaRPr lang="en-US"/>
          </a:p>
        </p:txBody>
      </p:sp>
    </p:spTree>
    <p:extLst>
      <p:ext uri="{BB962C8B-B14F-4D97-AF65-F5344CB8AC3E}">
        <p14:creationId xmlns:p14="http://schemas.microsoft.com/office/powerpoint/2010/main" val="15852438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ECFBD-34B0-19D8-A599-0EF93034B6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69C70BA-132D-3B6B-49FE-4145E47F7B6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0C9182E-58F0-23DC-72B0-CC3A119A61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E65F85A-DF5C-362A-CF58-5C6C28C5A92A}"/>
              </a:ext>
            </a:extLst>
          </p:cNvPr>
          <p:cNvSpPr>
            <a:spLocks noGrp="1"/>
          </p:cNvSpPr>
          <p:nvPr>
            <p:ph type="dt" sz="half" idx="10"/>
          </p:nvPr>
        </p:nvSpPr>
        <p:spPr/>
        <p:txBody>
          <a:bodyPr/>
          <a:lstStyle/>
          <a:p>
            <a:fld id="{D0F1C6E4-67EA-4F1C-86A2-51A278AE7E00}" type="datetimeFigureOut">
              <a:rPr lang="en-US" smtClean="0"/>
              <a:t>05/29/2025</a:t>
            </a:fld>
            <a:endParaRPr lang="en-US"/>
          </a:p>
        </p:txBody>
      </p:sp>
      <p:sp>
        <p:nvSpPr>
          <p:cNvPr id="6" name="Footer Placeholder 5">
            <a:extLst>
              <a:ext uri="{FF2B5EF4-FFF2-40B4-BE49-F238E27FC236}">
                <a16:creationId xmlns:a16="http://schemas.microsoft.com/office/drawing/2014/main" id="{4E4EF3FF-B8B7-61D5-394C-D41645ED58E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AFFE49-D995-927C-FAA5-A9A731EE952D}"/>
              </a:ext>
            </a:extLst>
          </p:cNvPr>
          <p:cNvSpPr>
            <a:spLocks noGrp="1"/>
          </p:cNvSpPr>
          <p:nvPr>
            <p:ph type="sldNum" sz="quarter" idx="12"/>
          </p:nvPr>
        </p:nvSpPr>
        <p:spPr/>
        <p:txBody>
          <a:bodyPr/>
          <a:lstStyle/>
          <a:p>
            <a:fld id="{A38CAAE1-64D2-4BE5-96EB-5C1CDFCEB112}" type="slidenum">
              <a:rPr lang="en-US" smtClean="0"/>
              <a:t>‹#›</a:t>
            </a:fld>
            <a:endParaRPr lang="en-US"/>
          </a:p>
        </p:txBody>
      </p:sp>
    </p:spTree>
    <p:extLst>
      <p:ext uri="{BB962C8B-B14F-4D97-AF65-F5344CB8AC3E}">
        <p14:creationId xmlns:p14="http://schemas.microsoft.com/office/powerpoint/2010/main" val="410073465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D0F347-4D8D-4A79-DFCD-EF04D5DF70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E13B7F8-CB4E-C03E-5049-A58482EF10B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D4F0EB-0CE0-F3DD-3724-156AFD870D63}"/>
              </a:ext>
            </a:extLst>
          </p:cNvPr>
          <p:cNvSpPr>
            <a:spLocks noGrp="1"/>
          </p:cNvSpPr>
          <p:nvPr>
            <p:ph type="dt" sz="half" idx="10"/>
          </p:nvPr>
        </p:nvSpPr>
        <p:spPr/>
        <p:txBody>
          <a:bodyPr/>
          <a:lstStyle/>
          <a:p>
            <a:fld id="{D0F1C6E4-67EA-4F1C-86A2-51A278AE7E00}" type="datetimeFigureOut">
              <a:rPr lang="en-US" smtClean="0"/>
              <a:t>05/29/2025</a:t>
            </a:fld>
            <a:endParaRPr lang="en-US"/>
          </a:p>
        </p:txBody>
      </p:sp>
      <p:sp>
        <p:nvSpPr>
          <p:cNvPr id="5" name="Footer Placeholder 4">
            <a:extLst>
              <a:ext uri="{FF2B5EF4-FFF2-40B4-BE49-F238E27FC236}">
                <a16:creationId xmlns:a16="http://schemas.microsoft.com/office/drawing/2014/main" id="{590E5B5E-9CDD-65A2-50FD-21BDD193B9E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F54F7D-1C60-8EC4-5390-374975148E57}"/>
              </a:ext>
            </a:extLst>
          </p:cNvPr>
          <p:cNvSpPr>
            <a:spLocks noGrp="1"/>
          </p:cNvSpPr>
          <p:nvPr>
            <p:ph type="sldNum" sz="quarter" idx="12"/>
          </p:nvPr>
        </p:nvSpPr>
        <p:spPr/>
        <p:txBody>
          <a:bodyPr/>
          <a:lstStyle/>
          <a:p>
            <a:fld id="{A38CAAE1-64D2-4BE5-96EB-5C1CDFCEB112}" type="slidenum">
              <a:rPr lang="en-US" smtClean="0"/>
              <a:t>‹#›</a:t>
            </a:fld>
            <a:endParaRPr lang="en-US"/>
          </a:p>
        </p:txBody>
      </p:sp>
    </p:spTree>
    <p:extLst>
      <p:ext uri="{BB962C8B-B14F-4D97-AF65-F5344CB8AC3E}">
        <p14:creationId xmlns:p14="http://schemas.microsoft.com/office/powerpoint/2010/main" val="19494524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20FF4F-A4D7-0593-7AF0-D6D1A8500FF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EA5CB82-B2F0-1996-77C7-70112287EF7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F22AF1-F343-E6D8-21D6-C5776773F704}"/>
              </a:ext>
            </a:extLst>
          </p:cNvPr>
          <p:cNvSpPr>
            <a:spLocks noGrp="1"/>
          </p:cNvSpPr>
          <p:nvPr>
            <p:ph type="dt" sz="half" idx="10"/>
          </p:nvPr>
        </p:nvSpPr>
        <p:spPr/>
        <p:txBody>
          <a:bodyPr/>
          <a:lstStyle/>
          <a:p>
            <a:fld id="{D0F1C6E4-67EA-4F1C-86A2-51A278AE7E00}" type="datetimeFigureOut">
              <a:rPr lang="en-US" smtClean="0"/>
              <a:t>05/29/2025</a:t>
            </a:fld>
            <a:endParaRPr lang="en-US"/>
          </a:p>
        </p:txBody>
      </p:sp>
      <p:sp>
        <p:nvSpPr>
          <p:cNvPr id="5" name="Footer Placeholder 4">
            <a:extLst>
              <a:ext uri="{FF2B5EF4-FFF2-40B4-BE49-F238E27FC236}">
                <a16:creationId xmlns:a16="http://schemas.microsoft.com/office/drawing/2014/main" id="{21B3A82F-FA83-D024-A40C-DF5D91F74C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347455-C9EC-ECBA-CEDF-FD46E871F400}"/>
              </a:ext>
            </a:extLst>
          </p:cNvPr>
          <p:cNvSpPr>
            <a:spLocks noGrp="1"/>
          </p:cNvSpPr>
          <p:nvPr>
            <p:ph type="sldNum" sz="quarter" idx="12"/>
          </p:nvPr>
        </p:nvSpPr>
        <p:spPr/>
        <p:txBody>
          <a:bodyPr/>
          <a:lstStyle/>
          <a:p>
            <a:fld id="{A38CAAE1-64D2-4BE5-96EB-5C1CDFCEB112}" type="slidenum">
              <a:rPr lang="en-US" smtClean="0"/>
              <a:t>‹#›</a:t>
            </a:fld>
            <a:endParaRPr lang="en-US"/>
          </a:p>
        </p:txBody>
      </p:sp>
    </p:spTree>
    <p:extLst>
      <p:ext uri="{BB962C8B-B14F-4D97-AF65-F5344CB8AC3E}">
        <p14:creationId xmlns:p14="http://schemas.microsoft.com/office/powerpoint/2010/main" val="16236304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 Column with Side Title Op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0" y="0"/>
            <a:ext cx="739509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7901126" y="1065578"/>
            <a:ext cx="3773010" cy="369200"/>
          </a:xfrm>
        </p:spPr>
        <p:txBody>
          <a:bodyPr>
            <a:normAutofit/>
          </a:bodyPr>
          <a:lstStyle>
            <a:lvl1pPr marL="0" indent="0" algn="l">
              <a:buNone/>
              <a:defRPr sz="2000" b="1" spc="0">
                <a:solidFill>
                  <a:schemeClr val="accent1"/>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7901126" y="1766169"/>
            <a:ext cx="3773010" cy="3887711"/>
          </a:xfrm>
        </p:spPr>
        <p:txBody>
          <a:bodyPr/>
          <a:lstStyle>
            <a:lvl1pPr marL="342900" indent="-342900">
              <a:buClr>
                <a:schemeClr val="accent3"/>
              </a:buClr>
              <a:buFont typeface="Arial" panose="020B0604020202020204" pitchFamily="34" charset="0"/>
              <a:buChar char="•"/>
              <a:defRPr sz="2000">
                <a:solidFill>
                  <a:schemeClr val="tx1"/>
                </a:solidFill>
              </a:defRPr>
            </a:lvl1pPr>
            <a:lvl2pPr marL="742950" indent="-285750">
              <a:buClr>
                <a:schemeClr val="accent3"/>
              </a:buClr>
              <a:buFont typeface="Arial" panose="020B0604020202020204" pitchFamily="34" charset="0"/>
              <a:buChar char="•"/>
              <a:defRPr sz="1800">
                <a:solidFill>
                  <a:schemeClr val="tx1"/>
                </a:solidFill>
              </a:defRPr>
            </a:lvl2pPr>
            <a:lvl3pPr marL="1143000" indent="-228600">
              <a:buClr>
                <a:schemeClr val="accent3"/>
              </a:buClr>
              <a:buFont typeface="Arial" panose="020B0604020202020204" pitchFamily="34" charset="0"/>
              <a:buChar char="•"/>
              <a:defRPr sz="1600">
                <a:solidFill>
                  <a:schemeClr val="tx1"/>
                </a:solidFill>
              </a:defRPr>
            </a:lvl3pPr>
            <a:lvl4pPr>
              <a:buClr>
                <a:srgbClr val="174A7C"/>
              </a:buClr>
              <a:defRPr sz="1600"/>
            </a:lvl4pPr>
            <a:lvl5pPr>
              <a:buClr>
                <a:srgbClr val="174A7C"/>
              </a:buClr>
              <a:defRPr sz="140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10" name="Group 9">
            <a:extLst>
              <a:ext uri="{FF2B5EF4-FFF2-40B4-BE49-F238E27FC236}">
                <a16:creationId xmlns:a16="http://schemas.microsoft.com/office/drawing/2014/main" id="{1FCDE35E-4859-6F60-EF2E-905D6FD1DE44}"/>
              </a:ext>
              <a:ext uri="{C183D7F6-B498-43B3-948B-1728B52AA6E4}">
                <adec:decorative xmlns:adec="http://schemas.microsoft.com/office/drawing/2017/decorative" val="1"/>
              </a:ext>
            </a:extLst>
          </p:cNvPr>
          <p:cNvGrpSpPr/>
          <p:nvPr userDrawn="1"/>
        </p:nvGrpSpPr>
        <p:grpSpPr>
          <a:xfrm>
            <a:off x="7467586" y="0"/>
            <a:ext cx="102892" cy="6856151"/>
            <a:chOff x="6062803" y="0"/>
            <a:chExt cx="102892" cy="6856151"/>
          </a:xfrm>
        </p:grpSpPr>
        <p:sp>
          <p:nvSpPr>
            <p:cNvPr id="15" name="Rectangle 14">
              <a:extLst>
                <a:ext uri="{FF2B5EF4-FFF2-40B4-BE49-F238E27FC236}">
                  <a16:creationId xmlns:a16="http://schemas.microsoft.com/office/drawing/2014/main" id="{984127D1-963E-C971-9CD1-D0DC4410CA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903792-71AB-61E0-574A-ABB2200A709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65ACC8-EEB9-402D-1A8D-9F92CF227DFF}"/>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C43452-A049-0FAD-8102-96146971B24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10757AC-81C4-2F0A-70F0-D78C43CE6CB3}"/>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606F87-12BB-A338-5BC2-50995E7D15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CCB1FC8-4E0F-20EF-C321-94E436A83BEE}"/>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1577578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19EE53-E714-1B7E-8C01-C4E317B3DA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952BCE-3915-6E12-46F6-8075290AB0D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8C29E11-FD70-00B4-8C84-F6D0407D2DD2}"/>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5" name="Footer Placeholder 4">
            <a:extLst>
              <a:ext uri="{FF2B5EF4-FFF2-40B4-BE49-F238E27FC236}">
                <a16:creationId xmlns:a16="http://schemas.microsoft.com/office/drawing/2014/main" id="{514D8CDE-FFCF-E746-913B-D173CA076B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664745-2184-B365-E63A-AF9EE5F9EB3A}"/>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37393034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 Title Slide Opt 1">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DCA65A-46E4-AE90-97C5-E0C111E8BD26}"/>
              </a:ext>
              <a:ext uri="{C183D7F6-B498-43B3-948B-1728B52AA6E4}">
                <adec:decorative xmlns:adec="http://schemas.microsoft.com/office/drawing/2017/decorative" val="1"/>
              </a:ext>
            </a:extLst>
          </p:cNvPr>
          <p:cNvGrpSpPr/>
          <p:nvPr userDrawn="1"/>
        </p:nvGrpSpPr>
        <p:grpSpPr>
          <a:xfrm>
            <a:off x="8144688" y="925"/>
            <a:ext cx="102892" cy="6856151"/>
            <a:chOff x="6062803" y="0"/>
            <a:chExt cx="102892" cy="6856151"/>
          </a:xfrm>
        </p:grpSpPr>
        <p:sp>
          <p:nvSpPr>
            <p:cNvPr id="5" name="Rectangle 4">
              <a:extLst>
                <a:ext uri="{FF2B5EF4-FFF2-40B4-BE49-F238E27FC236}">
                  <a16:creationId xmlns:a16="http://schemas.microsoft.com/office/drawing/2014/main" id="{1FCE9070-3968-A193-064C-B28F34508C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FC62DD-DB67-AF37-E345-320764EAFE75}"/>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D5B06C-B414-A33A-B992-BD96A2AF8E2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A7027D-1070-ADA4-D3A8-FF70C0C20614}"/>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B56636-27C4-20ED-D2B3-30524CE613B5}"/>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6B26BF-DEE2-3823-CC8B-95E23C7409AD}"/>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196972-191B-F2A4-5073-BB03D6DF20E8}"/>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8FED0B50-F739-4E91-A28B-19206868406B}"/>
              </a:ext>
              <a:ext uri="{C183D7F6-B498-43B3-948B-1728B52AA6E4}">
                <adec:decorative xmlns:adec="http://schemas.microsoft.com/office/drawing/2017/decorative" val="1"/>
              </a:ext>
            </a:extLst>
          </p:cNvPr>
          <p:cNvSpPr/>
          <p:nvPr userDrawn="1"/>
        </p:nvSpPr>
        <p:spPr>
          <a:xfrm flipV="1">
            <a:off x="0" y="-2"/>
            <a:ext cx="8042352" cy="685799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A4771C-1FDD-4B40-91BE-5857C6BD65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3973" y="108265"/>
            <a:ext cx="1768416" cy="1768416"/>
          </a:xfrm>
          <a:prstGeom prst="rect">
            <a:avLst/>
          </a:prstGeom>
          <a:effectLst/>
        </p:spPr>
      </p:pic>
      <p:sp>
        <p:nvSpPr>
          <p:cNvPr id="2" name="Title 1">
            <a:extLst>
              <a:ext uri="{FF2B5EF4-FFF2-40B4-BE49-F238E27FC236}">
                <a16:creationId xmlns:a16="http://schemas.microsoft.com/office/drawing/2014/main" id="{A0AB3D3C-4546-4CAD-85B3-162768C3D55C}"/>
              </a:ext>
            </a:extLst>
          </p:cNvPr>
          <p:cNvSpPr>
            <a:spLocks noGrp="1"/>
          </p:cNvSpPr>
          <p:nvPr>
            <p:ph type="ctrTitle" hasCustomPrompt="1"/>
          </p:nvPr>
        </p:nvSpPr>
        <p:spPr>
          <a:xfrm>
            <a:off x="473973" y="1875222"/>
            <a:ext cx="6997637" cy="2387600"/>
          </a:xfrm>
        </p:spPr>
        <p:txBody>
          <a:bodyPr anchor="t" anchorCtr="0"/>
          <a:lstStyle>
            <a:lvl1pPr algn="l">
              <a:defRPr sz="6000" b="0">
                <a:solidFill>
                  <a:schemeClr val="bg1"/>
                </a:solidFill>
                <a:latin typeface="+mj-lt"/>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FE3D9B14-3203-4C40-8364-C589058C4EE5}"/>
              </a:ext>
            </a:extLst>
          </p:cNvPr>
          <p:cNvSpPr>
            <a:spLocks noGrp="1"/>
          </p:cNvSpPr>
          <p:nvPr>
            <p:ph type="subTitle" idx="1"/>
          </p:nvPr>
        </p:nvSpPr>
        <p:spPr>
          <a:xfrm>
            <a:off x="473974" y="4459324"/>
            <a:ext cx="6997636" cy="1469571"/>
          </a:xfrm>
        </p:spPr>
        <p:txBody>
          <a:bodyPr>
            <a:normAutofit/>
          </a:bodyPr>
          <a:lstStyle>
            <a:lvl1pPr marL="0" indent="0" algn="l">
              <a:buNone/>
              <a:defRPr sz="2000" b="1">
                <a:solidFill>
                  <a:srgbClr val="C9DFF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CE2B3864-7F4E-4EF7-AE04-B73533DDAB72}"/>
              </a:ext>
            </a:extLst>
          </p:cNvPr>
          <p:cNvSpPr>
            <a:spLocks noGrp="1"/>
          </p:cNvSpPr>
          <p:nvPr>
            <p:ph type="body" sz="quarter" idx="12"/>
          </p:nvPr>
        </p:nvSpPr>
        <p:spPr>
          <a:xfrm>
            <a:off x="473973" y="6028320"/>
            <a:ext cx="6997635" cy="489438"/>
          </a:xfrm>
        </p:spPr>
        <p:txBody>
          <a:bodyPr/>
          <a:lstStyle>
            <a:lvl1pPr marL="0" indent="0">
              <a:buNone/>
              <a:defRPr sz="1200">
                <a:solidFill>
                  <a:schemeClr val="bg1"/>
                </a:solidFill>
              </a:defRPr>
            </a:lvl1pPr>
          </a:lstStyle>
          <a:p>
            <a:pPr lvl="0"/>
            <a:endParaRPr lang="en-US"/>
          </a:p>
        </p:txBody>
      </p:sp>
      <p:sp>
        <p:nvSpPr>
          <p:cNvPr id="40" name="Picture Placeholder 39">
            <a:extLst>
              <a:ext uri="{FF2B5EF4-FFF2-40B4-BE49-F238E27FC236}">
                <a16:creationId xmlns:a16="http://schemas.microsoft.com/office/drawing/2014/main" id="{792306F7-0F06-3861-1221-9A4A89293026}"/>
              </a:ext>
            </a:extLst>
          </p:cNvPr>
          <p:cNvSpPr>
            <a:spLocks noGrp="1"/>
          </p:cNvSpPr>
          <p:nvPr>
            <p:ph type="pic" sz="quarter" idx="13"/>
          </p:nvPr>
        </p:nvSpPr>
        <p:spPr>
          <a:xfrm>
            <a:off x="8349916" y="0"/>
            <a:ext cx="3842084" cy="6858000"/>
          </a:xfrm>
        </p:spPr>
        <p:txBody>
          <a:bodyPr/>
          <a:lstStyle/>
          <a:p>
            <a:endParaRPr lang="en-US"/>
          </a:p>
        </p:txBody>
      </p:sp>
    </p:spTree>
    <p:extLst>
      <p:ext uri="{BB962C8B-B14F-4D97-AF65-F5344CB8AC3E}">
        <p14:creationId xmlns:p14="http://schemas.microsoft.com/office/powerpoint/2010/main" val="1972427933"/>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Slide Opt 2">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73224F-16CB-E1C1-FAA8-E22BD4999E53}"/>
              </a:ext>
              <a:ext uri="{C183D7F6-B498-43B3-948B-1728B52AA6E4}">
                <adec:decorative xmlns:adec="http://schemas.microsoft.com/office/drawing/2017/decorative" val="1"/>
              </a:ext>
            </a:extLst>
          </p:cNvPr>
          <p:cNvGrpSpPr/>
          <p:nvPr userDrawn="1"/>
        </p:nvGrpSpPr>
        <p:grpSpPr>
          <a:xfrm>
            <a:off x="0" y="5792671"/>
            <a:ext cx="12192000" cy="102891"/>
            <a:chOff x="-1" y="5786108"/>
            <a:chExt cx="12192000" cy="102891"/>
          </a:xfrm>
        </p:grpSpPr>
        <p:sp>
          <p:nvSpPr>
            <p:cNvPr id="4" name="Rectangle 3">
              <a:extLst>
                <a:ext uri="{FF2B5EF4-FFF2-40B4-BE49-F238E27FC236}">
                  <a16:creationId xmlns:a16="http://schemas.microsoft.com/office/drawing/2014/main" id="{7725003C-DE84-4B5C-D904-3768D22E19F0}"/>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A38431-16BE-83FB-7382-53DEF656C08F}"/>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10CC0D-1B6E-0D4A-8D02-52F56418C265}"/>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9414310-B105-3DE3-22F1-D6FF292BF861}"/>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0E644CD-063E-9731-0649-FB1EC6EC1FD8}"/>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F61E943-7EBB-60BC-E64A-162DFBB78F9A}"/>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B83980E-B953-03B1-71F8-8540B0B7630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C1B65B4-F446-7E64-389B-80621849339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2DFD9C4-6D06-5254-B964-86F2BC3697F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C44A2BD-3E5A-4EB2-20CE-9C19C4921CA7}"/>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FE7455E-E923-C731-910F-064EBB3DFBA9}"/>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8476EF13-0114-4A62-B3E7-0D586539F3ED}"/>
              </a:ext>
              <a:ext uri="{C183D7F6-B498-43B3-948B-1728B52AA6E4}">
                <adec:decorative xmlns:adec="http://schemas.microsoft.com/office/drawing/2017/decorative" val="1"/>
              </a:ext>
            </a:extLst>
          </p:cNvPr>
          <p:cNvSpPr/>
          <p:nvPr userDrawn="1"/>
        </p:nvSpPr>
        <p:spPr>
          <a:xfrm>
            <a:off x="0" y="0"/>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6F99C2-4560-4C78-A7DD-AFAB735347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3787" y="1167063"/>
            <a:ext cx="3669364" cy="3669364"/>
          </a:xfrm>
          <a:prstGeom prst="rect">
            <a:avLst/>
          </a:prstGeom>
        </p:spPr>
      </p:pic>
      <p:sp>
        <p:nvSpPr>
          <p:cNvPr id="2" name="Title 1">
            <a:extLst>
              <a:ext uri="{FF2B5EF4-FFF2-40B4-BE49-F238E27FC236}">
                <a16:creationId xmlns:a16="http://schemas.microsoft.com/office/drawing/2014/main" id="{D0CDA4C5-2E70-43CE-8EBC-E6C827629B4C}"/>
              </a:ext>
            </a:extLst>
          </p:cNvPr>
          <p:cNvSpPr>
            <a:spLocks noGrp="1"/>
          </p:cNvSpPr>
          <p:nvPr>
            <p:ph type="title"/>
          </p:nvPr>
        </p:nvSpPr>
        <p:spPr>
          <a:xfrm>
            <a:off x="4861248" y="1398794"/>
            <a:ext cx="6492551" cy="2565410"/>
          </a:xfrm>
        </p:spPr>
        <p:txBody>
          <a:bodyPr>
            <a:noAutofit/>
          </a:bodyPr>
          <a:lstStyle>
            <a:lvl1pPr>
              <a:defRPr sz="6000" b="0">
                <a:solidFill>
                  <a:schemeClr val="bg1"/>
                </a:solidFill>
                <a:latin typeface="+mj-lt"/>
                <a:cs typeface="Arial" panose="020B0604020202020204" pitchFamily="34" charset="0"/>
              </a:defRPr>
            </a:lvl1pPr>
          </a:lstStyle>
          <a:p>
            <a:r>
              <a:rPr lang="en-US"/>
              <a:t>Click to edit Master title style</a:t>
            </a:r>
          </a:p>
        </p:txBody>
      </p:sp>
      <p:sp>
        <p:nvSpPr>
          <p:cNvPr id="22" name="Text Placeholder 21">
            <a:extLst>
              <a:ext uri="{FF2B5EF4-FFF2-40B4-BE49-F238E27FC236}">
                <a16:creationId xmlns:a16="http://schemas.microsoft.com/office/drawing/2014/main" id="{2281FBDE-B849-80D3-F1AB-D1BE6399D0E5}"/>
              </a:ext>
            </a:extLst>
          </p:cNvPr>
          <p:cNvSpPr>
            <a:spLocks noGrp="1"/>
          </p:cNvSpPr>
          <p:nvPr>
            <p:ph type="body" sz="quarter" idx="10"/>
          </p:nvPr>
        </p:nvSpPr>
        <p:spPr>
          <a:xfrm>
            <a:off x="4860925" y="4102100"/>
            <a:ext cx="6492875" cy="746125"/>
          </a:xfrm>
        </p:spPr>
        <p:txBody>
          <a:bodyPr>
            <a:normAutofit/>
          </a:bodyPr>
          <a:lstStyle>
            <a:lvl1pPr marL="0" indent="0">
              <a:buNone/>
              <a:defRPr sz="2000" b="1">
                <a:solidFill>
                  <a:srgbClr val="C9DFF6"/>
                </a:solidFill>
                <a:latin typeface="+mj-lt"/>
              </a:defRPr>
            </a:lvl1pPr>
          </a:lstStyle>
          <a:p>
            <a:pPr lvl="0"/>
            <a:r>
              <a:rPr lang="en-US"/>
              <a:t>Click to edit Master text styles</a:t>
            </a:r>
          </a:p>
        </p:txBody>
      </p:sp>
      <p:sp>
        <p:nvSpPr>
          <p:cNvPr id="24" name="Text Placeholder 23">
            <a:extLst>
              <a:ext uri="{FF2B5EF4-FFF2-40B4-BE49-F238E27FC236}">
                <a16:creationId xmlns:a16="http://schemas.microsoft.com/office/drawing/2014/main" id="{B4976192-7DCB-B115-18FF-2E460C1A9701}"/>
              </a:ext>
            </a:extLst>
          </p:cNvPr>
          <p:cNvSpPr>
            <a:spLocks noGrp="1"/>
          </p:cNvSpPr>
          <p:nvPr>
            <p:ph type="body" sz="quarter" idx="11"/>
          </p:nvPr>
        </p:nvSpPr>
        <p:spPr>
          <a:xfrm>
            <a:off x="8910638" y="6093625"/>
            <a:ext cx="3060700" cy="547722"/>
          </a:xfrm>
        </p:spPr>
        <p:txBody>
          <a:bodyPr>
            <a:normAutofit/>
          </a:bodyPr>
          <a:lstStyle>
            <a:lvl1pPr marL="0" indent="0">
              <a:buNone/>
              <a:defRPr sz="12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8484960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Op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DD4C71-C0AE-4C37-7553-A630C5CA93EE}"/>
              </a:ext>
              <a:ext uri="{C183D7F6-B498-43B3-948B-1728B52AA6E4}">
                <adec:decorative xmlns:adec="http://schemas.microsoft.com/office/drawing/2017/decorative" val="1"/>
              </a:ext>
            </a:extLst>
          </p:cNvPr>
          <p:cNvSpPr/>
          <p:nvPr userDrawn="1"/>
        </p:nvSpPr>
        <p:spPr>
          <a:xfrm>
            <a:off x="0" y="0"/>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3FA90-79F8-4E63-A42A-805AA162526E}"/>
              </a:ext>
            </a:extLst>
          </p:cNvPr>
          <p:cNvSpPr>
            <a:spLocks noGrp="1"/>
          </p:cNvSpPr>
          <p:nvPr>
            <p:ph type="title"/>
          </p:nvPr>
        </p:nvSpPr>
        <p:spPr>
          <a:xfrm>
            <a:off x="831850" y="2678349"/>
            <a:ext cx="10515600" cy="1884126"/>
          </a:xfrm>
        </p:spPr>
        <p:txBody>
          <a:bodyPr anchor="b"/>
          <a:lstStyle>
            <a:lvl1pPr>
              <a:defRPr sz="6000">
                <a:solidFill>
                  <a:schemeClr val="bg1"/>
                </a:solidFill>
              </a:defRPr>
            </a:lvl1pPr>
          </a:lstStyle>
          <a:p>
            <a:r>
              <a:rPr lang="en-US"/>
              <a:t>Click to edit Master title style</a:t>
            </a:r>
          </a:p>
        </p:txBody>
      </p:sp>
      <p:sp>
        <p:nvSpPr>
          <p:cNvPr id="3" name="Text Placeholder 2">
            <a:extLst>
              <a:ext uri="{FF2B5EF4-FFF2-40B4-BE49-F238E27FC236}">
                <a16:creationId xmlns:a16="http://schemas.microsoft.com/office/drawing/2014/main" id="{3A7D695B-BD3B-49C4-A0CC-E2FE92AA074A}"/>
              </a:ext>
            </a:extLst>
          </p:cNvPr>
          <p:cNvSpPr>
            <a:spLocks noGrp="1"/>
          </p:cNvSpPr>
          <p:nvPr>
            <p:ph type="body" idx="1"/>
          </p:nvPr>
        </p:nvSpPr>
        <p:spPr>
          <a:xfrm>
            <a:off x="831850" y="4589464"/>
            <a:ext cx="10515600" cy="951258"/>
          </a:xfrm>
        </p:spPr>
        <p:txBody>
          <a:bodyPr>
            <a:normAutofit/>
          </a:bodyPr>
          <a:lstStyle>
            <a:lvl1pPr marL="0" indent="0">
              <a:buNone/>
              <a:defRPr sz="2000" b="1">
                <a:solidFill>
                  <a:srgbClr val="C9DFF6"/>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6" name="Text Placeholder 25">
            <a:extLst>
              <a:ext uri="{FF2B5EF4-FFF2-40B4-BE49-F238E27FC236}">
                <a16:creationId xmlns:a16="http://schemas.microsoft.com/office/drawing/2014/main" id="{5B913073-1874-B0A2-060E-973DE2E66CC5}"/>
              </a:ext>
            </a:extLst>
          </p:cNvPr>
          <p:cNvSpPr>
            <a:spLocks noGrp="1"/>
          </p:cNvSpPr>
          <p:nvPr>
            <p:ph type="body" sz="quarter" idx="10"/>
          </p:nvPr>
        </p:nvSpPr>
        <p:spPr>
          <a:xfrm>
            <a:off x="840080" y="6089650"/>
            <a:ext cx="4956175" cy="577850"/>
          </a:xfrm>
        </p:spPr>
        <p:txBody>
          <a:bodyPr>
            <a:normAutofit/>
          </a:bodyPr>
          <a:lstStyle>
            <a:lvl1pPr marL="0" indent="0">
              <a:buNone/>
              <a:defRPr sz="12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31" name="Group 30">
            <a:extLst>
              <a:ext uri="{FF2B5EF4-FFF2-40B4-BE49-F238E27FC236}">
                <a16:creationId xmlns:a16="http://schemas.microsoft.com/office/drawing/2014/main" id="{30DD706A-6F6B-2641-1F29-7A0E3E6DE0C6}"/>
              </a:ext>
              <a:ext uri="{C183D7F6-B498-43B3-948B-1728B52AA6E4}">
                <adec:decorative xmlns:adec="http://schemas.microsoft.com/office/drawing/2017/decorative" val="1"/>
              </a:ext>
            </a:extLst>
          </p:cNvPr>
          <p:cNvGrpSpPr/>
          <p:nvPr userDrawn="1"/>
        </p:nvGrpSpPr>
        <p:grpSpPr>
          <a:xfrm>
            <a:off x="0" y="5792671"/>
            <a:ext cx="12192000" cy="102891"/>
            <a:chOff x="-1" y="5786108"/>
            <a:chExt cx="12192000" cy="102891"/>
          </a:xfrm>
        </p:grpSpPr>
        <p:sp>
          <p:nvSpPr>
            <p:cNvPr id="32" name="Rectangle 31">
              <a:extLst>
                <a:ext uri="{FF2B5EF4-FFF2-40B4-BE49-F238E27FC236}">
                  <a16:creationId xmlns:a16="http://schemas.microsoft.com/office/drawing/2014/main" id="{7939F557-7A2A-DB3C-00B5-0592609EFCA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5DF7CA9-1971-477F-C1A0-215F09A5CE89}"/>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B3A86B3-F064-4973-8A99-56A07DE3DE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F706E65-7DBE-D302-11CF-FF8B5C7DE6B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74A71C2-7FF3-9D6D-A6F7-D07CC5CA1A8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ABB3E17-8B9A-8A4C-F61F-20A77FE5BAC7}"/>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6A2F0D-67EF-ECED-1DCF-625C6F2E483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9B15B36-83A7-49CB-CE04-86A93FAF0126}"/>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FA0377E-A28A-5A03-27BB-D37121AB89D5}"/>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C107E6A-7505-11AD-7962-7C85BD2A1341}"/>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C563CB8-C1AF-3ADE-282B-AA9D00B35FE4}"/>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60DFE4A-246C-FEEC-CB7E-D446BF5BBF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78926" y="108265"/>
            <a:ext cx="2434148" cy="2434148"/>
          </a:xfrm>
          <a:prstGeom prst="rect">
            <a:avLst/>
          </a:prstGeom>
          <a:effectLst/>
        </p:spPr>
      </p:pic>
    </p:spTree>
    <p:extLst>
      <p:ext uri="{BB962C8B-B14F-4D97-AF65-F5344CB8AC3E}">
        <p14:creationId xmlns:p14="http://schemas.microsoft.com/office/powerpoint/2010/main" val="29254474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Title Slide">
    <p:bg>
      <p:bgPr>
        <a:solidFill>
          <a:srgbClr val="174A7C"/>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752DB-44EC-AAB1-481E-EF2CA53CD3C1}"/>
              </a:ext>
              <a:ext uri="{C183D7F6-B498-43B3-948B-1728B52AA6E4}">
                <adec:decorative xmlns:adec="http://schemas.microsoft.com/office/drawing/2017/decorative" val="1"/>
              </a:ext>
            </a:extLst>
          </p:cNvPr>
          <p:cNvSpPr/>
          <p:nvPr userDrawn="1"/>
        </p:nvSpPr>
        <p:spPr>
          <a:xfrm>
            <a:off x="796594" y="6184232"/>
            <a:ext cx="5808743"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C39AEE3-85DB-58AE-3AB8-52AEC0124882}"/>
              </a:ext>
              <a:ext uri="{C183D7F6-B498-43B3-948B-1728B52AA6E4}">
                <adec:decorative xmlns:adec="http://schemas.microsoft.com/office/drawing/2017/decorative" val="1"/>
              </a:ext>
            </a:extLst>
          </p:cNvPr>
          <p:cNvGrpSpPr/>
          <p:nvPr userDrawn="1"/>
        </p:nvGrpSpPr>
        <p:grpSpPr>
          <a:xfrm>
            <a:off x="796594" y="6278736"/>
            <a:ext cx="5808744" cy="102891"/>
            <a:chOff x="796594" y="6278736"/>
            <a:chExt cx="5808744" cy="102891"/>
          </a:xfrm>
        </p:grpSpPr>
        <p:sp>
          <p:nvSpPr>
            <p:cNvPr id="14" name="Rectangle 13">
              <a:extLst>
                <a:ext uri="{FF2B5EF4-FFF2-40B4-BE49-F238E27FC236}">
                  <a16:creationId xmlns:a16="http://schemas.microsoft.com/office/drawing/2014/main" id="{2BC0E858-4C5D-4FEE-4D16-AB17F4768D78}"/>
                </a:ext>
              </a:extLst>
            </p:cNvPr>
            <p:cNvSpPr/>
            <p:nvPr userDrawn="1"/>
          </p:nvSpPr>
          <p:spPr>
            <a:xfrm>
              <a:off x="6401386" y="6278736"/>
              <a:ext cx="203952" cy="1028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060F2D-BD47-F6EC-C600-5E38C4F7B754}"/>
                </a:ext>
              </a:extLst>
            </p:cNvPr>
            <p:cNvSpPr/>
            <p:nvPr userDrawn="1"/>
          </p:nvSpPr>
          <p:spPr>
            <a:xfrm>
              <a:off x="4972919" y="6281852"/>
              <a:ext cx="1336849"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398F09-6146-08D2-058A-83723989D7F6}"/>
                </a:ext>
              </a:extLst>
            </p:cNvPr>
            <p:cNvSpPr/>
            <p:nvPr userDrawn="1"/>
          </p:nvSpPr>
          <p:spPr>
            <a:xfrm>
              <a:off x="3607004" y="6278736"/>
              <a:ext cx="1275000"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031310-5ED8-13C4-177A-4BE8DA89E480}"/>
                </a:ext>
              </a:extLst>
            </p:cNvPr>
            <p:cNvSpPr/>
            <p:nvPr userDrawn="1"/>
          </p:nvSpPr>
          <p:spPr>
            <a:xfrm>
              <a:off x="2830220" y="6281851"/>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47C088-32E3-3F08-CA3A-777FED390EFE}"/>
                </a:ext>
              </a:extLst>
            </p:cNvPr>
            <p:cNvSpPr/>
            <p:nvPr userDrawn="1"/>
          </p:nvSpPr>
          <p:spPr>
            <a:xfrm>
              <a:off x="1228884" y="6278736"/>
              <a:ext cx="1509723"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FDD16A-CE4D-739E-3C49-563E00FC9580}"/>
                </a:ext>
              </a:extLst>
            </p:cNvPr>
            <p:cNvSpPr/>
            <p:nvPr userDrawn="1"/>
          </p:nvSpPr>
          <p:spPr>
            <a:xfrm>
              <a:off x="796594" y="6281852"/>
              <a:ext cx="340674"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hasCustomPrompt="1"/>
          </p:nvPr>
        </p:nvSpPr>
        <p:spPr>
          <a:xfrm>
            <a:off x="1200399" y="3525254"/>
            <a:ext cx="4757737" cy="289550"/>
          </a:xfrm>
        </p:spPr>
        <p:txBody>
          <a:bodyPr>
            <a:normAutofit/>
          </a:bodyPr>
          <a:lstStyle>
            <a:lvl1pPr marL="0" indent="0">
              <a:buFontTx/>
              <a:buNone/>
              <a:defRPr sz="1600" b="1">
                <a:solidFill>
                  <a:srgbClr val="C9DFF6"/>
                </a:solidFill>
              </a:defRPr>
            </a:lvl1pPr>
            <a:lvl2pPr marL="457200" indent="0">
              <a:buNone/>
              <a:defRPr/>
            </a:lvl2pPr>
          </a:lstStyle>
          <a:p>
            <a:pPr lvl="0"/>
            <a:r>
              <a:rPr lang="en-US"/>
              <a:t>PRESENTATION TITLE</a:t>
            </a:r>
          </a:p>
        </p:txBody>
      </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1200399" y="3922295"/>
            <a:ext cx="4756485" cy="1800803"/>
          </a:xfrm>
        </p:spPr>
        <p:txBody>
          <a:bodyPr/>
          <a:lstStyle>
            <a:lvl1pPr>
              <a:defRPr>
                <a:solidFill>
                  <a:schemeClr val="bg1"/>
                </a:solidFill>
              </a:defRPr>
            </a:lvl1pPr>
          </a:lstStyle>
          <a:p>
            <a:r>
              <a:rPr lang="en-US"/>
              <a:t>Section Title</a:t>
            </a:r>
          </a:p>
        </p:txBody>
      </p:sp>
      <p:sp>
        <p:nvSpPr>
          <p:cNvPr id="9" name="Picture Placeholder 8">
            <a:extLst>
              <a:ext uri="{FF2B5EF4-FFF2-40B4-BE49-F238E27FC236}">
                <a16:creationId xmlns:a16="http://schemas.microsoft.com/office/drawing/2014/main" id="{FE414488-A295-DA85-1C82-436380CFB2DB}"/>
              </a:ext>
            </a:extLst>
          </p:cNvPr>
          <p:cNvSpPr>
            <a:spLocks noGrp="1"/>
          </p:cNvSpPr>
          <p:nvPr userDrawn="1">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557211 w 12192000"/>
              <a:gd name="connsiteY3" fmla="*/ 6858000 h 6858000"/>
              <a:gd name="connsiteX4" fmla="*/ 6557211 w 12192000"/>
              <a:gd name="connsiteY4" fmla="*/ 2923674 h 6858000"/>
              <a:gd name="connsiteX5" fmla="*/ 838200 w 12192000"/>
              <a:gd name="connsiteY5" fmla="*/ 2923674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557211" y="6858000"/>
                </a:lnTo>
                <a:lnTo>
                  <a:pt x="6557211" y="2923674"/>
                </a:lnTo>
                <a:lnTo>
                  <a:pt x="838200" y="2923674"/>
                </a:lnTo>
                <a:lnTo>
                  <a:pt x="838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21832098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ection Title Slide Opt 2">
    <p:bg>
      <p:bgPr>
        <a:solidFill>
          <a:srgbClr val="174A7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4663C4-0E1A-C43F-E669-936424020DFD}"/>
              </a:ext>
              <a:ext uri="{C183D7F6-B498-43B3-948B-1728B52AA6E4}">
                <adec:decorative xmlns:adec="http://schemas.microsoft.com/office/drawing/2017/decorative" val="1"/>
              </a:ext>
            </a:extLst>
          </p:cNvPr>
          <p:cNvSpPr/>
          <p:nvPr userDrawn="1"/>
        </p:nvSpPr>
        <p:spPr>
          <a:xfrm>
            <a:off x="0" y="5830590"/>
            <a:ext cx="12192000" cy="1027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00C24976-3A99-2578-AA4C-4B81F723F990}"/>
              </a:ext>
              <a:ext uri="{C183D7F6-B498-43B3-948B-1728B52AA6E4}">
                <adec:decorative xmlns:adec="http://schemas.microsoft.com/office/drawing/2017/decorative" val="1"/>
              </a:ext>
            </a:extLst>
          </p:cNvPr>
          <p:cNvGrpSpPr/>
          <p:nvPr userDrawn="1"/>
        </p:nvGrpSpPr>
        <p:grpSpPr>
          <a:xfrm>
            <a:off x="-2" y="5957493"/>
            <a:ext cx="12192000" cy="102891"/>
            <a:chOff x="-1" y="5786108"/>
            <a:chExt cx="12192000" cy="102891"/>
          </a:xfrm>
        </p:grpSpPr>
        <p:sp>
          <p:nvSpPr>
            <p:cNvPr id="42" name="Rectangle 41">
              <a:extLst>
                <a:ext uri="{FF2B5EF4-FFF2-40B4-BE49-F238E27FC236}">
                  <a16:creationId xmlns:a16="http://schemas.microsoft.com/office/drawing/2014/main" id="{73EC8E6C-0C44-1BEB-442F-F9C985EA654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F9B1B71-FF32-C422-59FF-733D1C075BB0}"/>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9044D82-B4E4-6617-06F6-C56B56BC879F}"/>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0BDDA0F-2634-2D74-2A4C-65CB1AAB0F1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1F880B4-DAF9-7344-1534-D886B26F90F6}"/>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3D85C74-0B84-39D5-8342-A8D98B83CB2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9F47C15-CD07-5384-3078-4F79414DB58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4CB165-BED1-7D35-7B81-A202B77AFE4D}"/>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30DDDA5-E5B0-2220-1348-6774157AF3EA}"/>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525E107-7337-BD18-4226-CEB0624C23FD}"/>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ABF8F6F-89B9-DC95-0F27-9D3A29D88121}"/>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2697079" y="1911706"/>
            <a:ext cx="6797843" cy="1800803"/>
          </a:xfrm>
        </p:spPr>
        <p:txBody>
          <a:bodyPr/>
          <a:lstStyle>
            <a:lvl1pPr algn="ctr">
              <a:defRPr>
                <a:solidFill>
                  <a:schemeClr val="bg1"/>
                </a:solidFill>
              </a:defRPr>
            </a:lvl1pPr>
          </a:lstStyle>
          <a:p>
            <a:r>
              <a:rPr lang="en-US"/>
              <a:t>Section Title</a:t>
            </a:r>
          </a:p>
        </p:txBody>
      </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p:nvPr>
        </p:nvSpPr>
        <p:spPr>
          <a:xfrm>
            <a:off x="2697079" y="3964983"/>
            <a:ext cx="6797843" cy="289550"/>
          </a:xfrm>
        </p:spPr>
        <p:txBody>
          <a:bodyPr>
            <a:normAutofit/>
          </a:bodyPr>
          <a:lstStyle>
            <a:lvl1pPr marL="0" indent="0" algn="ctr">
              <a:buFontTx/>
              <a:buNone/>
              <a:defRPr sz="1600" b="1">
                <a:solidFill>
                  <a:srgbClr val="C9DFF6"/>
                </a:solidFill>
              </a:defRPr>
            </a:lvl1pPr>
            <a:lvl2pPr marL="457200" indent="0">
              <a:buNone/>
              <a:defRPr/>
            </a:lvl2pPr>
          </a:lstStyle>
          <a:p>
            <a:pPr lvl="0"/>
            <a:endParaRPr lang="en-US"/>
          </a:p>
        </p:txBody>
      </p:sp>
      <p:sp>
        <p:nvSpPr>
          <p:cNvPr id="28" name="Rectangle 27">
            <a:extLst>
              <a:ext uri="{FF2B5EF4-FFF2-40B4-BE49-F238E27FC236}">
                <a16:creationId xmlns:a16="http://schemas.microsoft.com/office/drawing/2014/main" id="{B7D0C541-63BF-6B0F-820D-74D0C28B5821}"/>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sp>
        <p:nvSpPr>
          <p:cNvPr id="27" name="TextBox 26">
            <a:extLst>
              <a:ext uri="{FF2B5EF4-FFF2-40B4-BE49-F238E27FC236}">
                <a16:creationId xmlns:a16="http://schemas.microsoft.com/office/drawing/2014/main" id="{384EA1A6-29F4-4EAA-1909-77C9291167C5}"/>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Tree>
    <p:extLst>
      <p:ext uri="{BB962C8B-B14F-4D97-AF65-F5344CB8AC3E}">
        <p14:creationId xmlns:p14="http://schemas.microsoft.com/office/powerpoint/2010/main" val="314875705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 Column Whit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1C595F-C10C-D5EF-1AE3-712023E0CFE1}"/>
              </a:ext>
              <a:ext uri="{C183D7F6-B498-43B3-948B-1728B52AA6E4}">
                <adec:decorative xmlns:adec="http://schemas.microsoft.com/office/drawing/2017/decorative" val="1"/>
              </a:ext>
            </a:extLst>
          </p:cNvPr>
          <p:cNvGrpSpPr/>
          <p:nvPr userDrawn="1"/>
        </p:nvGrpSpPr>
        <p:grpSpPr>
          <a:xfrm>
            <a:off x="0" y="1643075"/>
            <a:ext cx="12192000" cy="102891"/>
            <a:chOff x="0" y="1643075"/>
            <a:chExt cx="12192000" cy="102891"/>
          </a:xfrm>
        </p:grpSpPr>
        <p:sp>
          <p:nvSpPr>
            <p:cNvPr id="10" name="Rectangle 9">
              <a:extLst>
                <a:ext uri="{FF2B5EF4-FFF2-40B4-BE49-F238E27FC236}">
                  <a16:creationId xmlns:a16="http://schemas.microsoft.com/office/drawing/2014/main" id="{7D10EEA0-72CC-E9D5-0659-5068241F2747}"/>
                </a:ext>
                <a:ext uri="{C183D7F6-B498-43B3-948B-1728B52AA6E4}">
                  <adec:decorative xmlns:adec="http://schemas.microsoft.com/office/drawing/2017/decorative" val="1"/>
                </a:ext>
              </a:extLst>
            </p:cNvPr>
            <p:cNvSpPr/>
            <p:nvPr userDrawn="1"/>
          </p:nvSpPr>
          <p:spPr>
            <a:xfrm rot="10800000">
              <a:off x="0" y="1643076"/>
              <a:ext cx="523787" cy="102890"/>
            </a:xfrm>
            <a:prstGeom prst="rect">
              <a:avLst/>
            </a:prstGeom>
            <a:solidFill>
              <a:schemeClr val="accent1"/>
            </a:solidFill>
            <a:ln>
              <a:solidFill>
                <a:srgbClr val="2C8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8B07A0-4AEE-E5DA-AA26-9C13D9560435}"/>
                </a:ext>
                <a:ext uri="{C183D7F6-B498-43B3-948B-1728B52AA6E4}">
                  <adec:decorative xmlns:adec="http://schemas.microsoft.com/office/drawing/2017/decorative" val="1"/>
                </a:ext>
              </a:extLst>
            </p:cNvPr>
            <p:cNvSpPr/>
            <p:nvPr userDrawn="1"/>
          </p:nvSpPr>
          <p:spPr>
            <a:xfrm rot="10800000">
              <a:off x="615405" y="1643076"/>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DAC41D-DB13-5A6D-8646-F5BEB465BA2E}"/>
                </a:ext>
                <a:ext uri="{C183D7F6-B498-43B3-948B-1728B52AA6E4}">
                  <adec:decorative xmlns:adec="http://schemas.microsoft.com/office/drawing/2017/decorative" val="1"/>
                </a:ext>
              </a:extLst>
            </p:cNvPr>
            <p:cNvSpPr/>
            <p:nvPr userDrawn="1"/>
          </p:nvSpPr>
          <p:spPr>
            <a:xfrm rot="10800000">
              <a:off x="2043169" y="1643075"/>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179A0F7-91EC-01E5-0434-70D917B3CA79}"/>
                </a:ext>
                <a:ext uri="{C183D7F6-B498-43B3-948B-1728B52AA6E4}">
                  <adec:decorative xmlns:adec="http://schemas.microsoft.com/office/drawing/2017/decorative" val="1"/>
                </a:ext>
              </a:extLst>
            </p:cNvPr>
            <p:cNvSpPr/>
            <p:nvPr userDrawn="1"/>
          </p:nvSpPr>
          <p:spPr>
            <a:xfrm rot="10800000">
              <a:off x="3409783" y="1643076"/>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47A61E-061E-7D2D-AA05-A40375290164}"/>
                </a:ext>
                <a:ext uri="{C183D7F6-B498-43B3-948B-1728B52AA6E4}">
                  <adec:decorative xmlns:adec="http://schemas.microsoft.com/office/drawing/2017/decorative" val="1"/>
                </a:ext>
              </a:extLst>
            </p:cNvPr>
            <p:cNvSpPr/>
            <p:nvPr userDrawn="1"/>
          </p:nvSpPr>
          <p:spPr>
            <a:xfrm rot="10800000">
              <a:off x="4186566" y="1643076"/>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1560C18-21DB-3E0B-FFA5-4BCE9C940C0D}"/>
                </a:ext>
                <a:ext uri="{C183D7F6-B498-43B3-948B-1728B52AA6E4}">
                  <adec:decorative xmlns:adec="http://schemas.microsoft.com/office/drawing/2017/decorative" val="1"/>
                </a:ext>
              </a:extLst>
            </p:cNvPr>
            <p:cNvSpPr/>
            <p:nvPr userDrawn="1"/>
          </p:nvSpPr>
          <p:spPr>
            <a:xfrm rot="10800000">
              <a:off x="5787905" y="1643077"/>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05AEB8C-F7E9-B076-9BC2-77F3F62C2A88}"/>
                </a:ext>
                <a:ext uri="{C183D7F6-B498-43B3-948B-1728B52AA6E4}">
                  <adec:decorative xmlns:adec="http://schemas.microsoft.com/office/drawing/2017/decorative" val="1"/>
                </a:ext>
              </a:extLst>
            </p:cNvPr>
            <p:cNvSpPr/>
            <p:nvPr userDrawn="1"/>
          </p:nvSpPr>
          <p:spPr>
            <a:xfrm rot="10800000">
              <a:off x="6848346" y="1643076"/>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F3DDC47-3043-96A7-F921-A542DFD7913F}"/>
                </a:ext>
                <a:ext uri="{C183D7F6-B498-43B3-948B-1728B52AA6E4}">
                  <adec:decorative xmlns:adec="http://schemas.microsoft.com/office/drawing/2017/decorative" val="1"/>
                </a:ext>
              </a:extLst>
            </p:cNvPr>
            <p:cNvSpPr/>
            <p:nvPr userDrawn="1"/>
          </p:nvSpPr>
          <p:spPr>
            <a:xfrm rot="10800000">
              <a:off x="7574580" y="1643076"/>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0B6C2D9-8AF7-F073-717F-E021EB8E84F6}"/>
                </a:ext>
                <a:ext uri="{C183D7F6-B498-43B3-948B-1728B52AA6E4}">
                  <adec:decorative xmlns:adec="http://schemas.microsoft.com/office/drawing/2017/decorative" val="1"/>
                </a:ext>
              </a:extLst>
            </p:cNvPr>
            <p:cNvSpPr/>
            <p:nvPr userDrawn="1"/>
          </p:nvSpPr>
          <p:spPr>
            <a:xfrm rot="10800000">
              <a:off x="9002344" y="1643075"/>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28D7567-D247-E416-1262-DDE725A22013}"/>
                </a:ext>
                <a:ext uri="{C183D7F6-B498-43B3-948B-1728B52AA6E4}">
                  <adec:decorative xmlns:adec="http://schemas.microsoft.com/office/drawing/2017/decorative" val="1"/>
                </a:ext>
              </a:extLst>
            </p:cNvPr>
            <p:cNvSpPr/>
            <p:nvPr userDrawn="1"/>
          </p:nvSpPr>
          <p:spPr>
            <a:xfrm rot="10800000">
              <a:off x="10368958" y="1643076"/>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4C95C59-FB89-5C09-1AC8-15B06469FCD0}"/>
                </a:ext>
                <a:ext uri="{C183D7F6-B498-43B3-948B-1728B52AA6E4}">
                  <adec:decorative xmlns:adec="http://schemas.microsoft.com/office/drawing/2017/decorative" val="1"/>
                </a:ext>
              </a:extLst>
            </p:cNvPr>
            <p:cNvSpPr/>
            <p:nvPr userDrawn="1"/>
          </p:nvSpPr>
          <p:spPr>
            <a:xfrm rot="10800000">
              <a:off x="11145739" y="1643076"/>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48574F17-9330-4BBD-936D-CF49EFB42B9E}"/>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userDrawn="1">
            <p:ph type="title" hasCustomPrompt="1"/>
          </p:nvPr>
        </p:nvSpPr>
        <p:spPr>
          <a:xfrm>
            <a:off x="839788" y="365125"/>
            <a:ext cx="10515600" cy="1325563"/>
          </a:xfrm>
        </p:spPr>
        <p:txBody>
          <a:bodyPr>
            <a:normAutofit/>
          </a:bodyPr>
          <a:lstStyle>
            <a:lvl1pPr algn="ctr">
              <a:defRPr sz="44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userDrawn="1">
            <p:ph type="body" idx="1" hasCustomPrompt="1"/>
          </p:nvPr>
        </p:nvSpPr>
        <p:spPr>
          <a:xfrm>
            <a:off x="836611" y="1964603"/>
            <a:ext cx="10515597" cy="384820"/>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userDrawn="1">
            <p:ph sz="half" idx="2"/>
          </p:nvPr>
        </p:nvSpPr>
        <p:spPr>
          <a:xfrm>
            <a:off x="836610" y="2493800"/>
            <a:ext cx="10515599" cy="3695863"/>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spTree>
    <p:extLst>
      <p:ext uri="{BB962C8B-B14F-4D97-AF65-F5344CB8AC3E}">
        <p14:creationId xmlns:p14="http://schemas.microsoft.com/office/powerpoint/2010/main" val="68940289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1" y="1964603"/>
            <a:ext cx="10515597" cy="384820"/>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0" y="2493800"/>
            <a:ext cx="10515599" cy="3695863"/>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7" name="Group 6">
            <a:extLst>
              <a:ext uri="{FF2B5EF4-FFF2-40B4-BE49-F238E27FC236}">
                <a16:creationId xmlns:a16="http://schemas.microsoft.com/office/drawing/2014/main" id="{BB20AAE0-6293-730B-C986-DDC7A33B9D34}"/>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9" name="Rectangle 8">
              <a:extLst>
                <a:ext uri="{FF2B5EF4-FFF2-40B4-BE49-F238E27FC236}">
                  <a16:creationId xmlns:a16="http://schemas.microsoft.com/office/drawing/2014/main" id="{82478971-8827-8573-E5AE-50F31AB3822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C96D0F-1FEB-114B-D954-DEE307A550B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375FD0-8769-9F93-E629-7A73F3B774C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471F7B5-2511-BB9D-2EAA-DEB04C5B2FEC}"/>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F09434A-FFB1-ED8A-9086-2521D910B7FE}"/>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EB02B6-5978-0047-56D7-8A3EE37F782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C40EDA2-9021-82C0-E3ED-0EA9063B42DE}"/>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9DCCDB-833A-F224-54A7-ECE74A511FA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7198600-7651-AAFD-B1AE-B3A1D3790F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54D064-3EF0-4D82-B113-68258E43CA26}"/>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0EFA8AC-CF64-5CC8-095F-1E14CED5A96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419092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 Column with Side Title">
    <p:bg>
      <p:bgPr>
        <a:solidFill>
          <a:srgbClr val="174A7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427" y="0"/>
            <a:ext cx="41048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EA16213-49AE-BD87-DF76-946C7AD69F63}"/>
              </a:ext>
              <a:ext uri="{C183D7F6-B498-43B3-948B-1728B52AA6E4}">
                <adec:decorative xmlns:adec="http://schemas.microsoft.com/office/drawing/2017/decorative" val="1"/>
              </a:ext>
            </a:extLst>
          </p:cNvPr>
          <p:cNvGrpSpPr/>
          <p:nvPr userDrawn="1"/>
        </p:nvGrpSpPr>
        <p:grpSpPr>
          <a:xfrm>
            <a:off x="3901707" y="925"/>
            <a:ext cx="102892" cy="6856151"/>
            <a:chOff x="6062803" y="0"/>
            <a:chExt cx="102892" cy="6856151"/>
          </a:xfrm>
        </p:grpSpPr>
        <p:sp>
          <p:nvSpPr>
            <p:cNvPr id="15" name="Rectangle 14">
              <a:extLst>
                <a:ext uri="{FF2B5EF4-FFF2-40B4-BE49-F238E27FC236}">
                  <a16:creationId xmlns:a16="http://schemas.microsoft.com/office/drawing/2014/main" id="{DE589AF9-065C-BBDA-AFE0-A389E9943EE1}"/>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C51973-836A-8AE7-4A15-F7E4A30F9829}"/>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9D8C0C-8EBC-B8CC-5E1D-49DF1BE36019}"/>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D7C535C-902E-383C-A74E-DDAE92386B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B8896B7-13BB-1C46-6EE2-99FF8FFF0097}"/>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75005F3-A985-7AFC-907A-B7E494EC2F30}"/>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F5839E-FF34-C7D3-0165-195247E872E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389807" y="1423067"/>
            <a:ext cx="3135445" cy="4011865"/>
          </a:xfrm>
        </p:spPr>
        <p:txBody>
          <a:bodyPr anchor="ctr" anchorCtr="1">
            <a:normAutofit/>
          </a:bodyPr>
          <a:lstStyle>
            <a:lvl1pPr marL="0" indent="0" algn="ctr">
              <a:lnSpc>
                <a:spcPct val="90000"/>
              </a:lnSpc>
              <a:buNone/>
              <a:defRPr sz="4200" baseline="0">
                <a:solidFill>
                  <a:srgbClr val="174A7C"/>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4832552" y="1065578"/>
            <a:ext cx="6426200" cy="369200"/>
          </a:xfrm>
        </p:spPr>
        <p:txBody>
          <a:bodyPr>
            <a:normAutofit/>
          </a:bodyPr>
          <a:lstStyle>
            <a:lvl1pPr marL="0" indent="0" algn="l">
              <a:buNone/>
              <a:defRPr sz="2000" b="1" spc="0">
                <a:solidFill>
                  <a:srgbClr val="C9DFF6"/>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832552" y="1766169"/>
            <a:ext cx="6426200" cy="3887711"/>
          </a:xfrm>
        </p:spPr>
        <p:txBody>
          <a:bodyPr/>
          <a:lstStyle>
            <a:lvl1pPr marL="342900" indent="-342900">
              <a:buClr>
                <a:schemeClr val="accent3"/>
              </a:buClr>
              <a:buFont typeface="Arial" panose="020B0604020202020204" pitchFamily="34" charset="0"/>
              <a:buChar char="•"/>
              <a:defRPr sz="2000">
                <a:solidFill>
                  <a:schemeClr val="bg1"/>
                </a:solidFill>
              </a:defRPr>
            </a:lvl1pPr>
            <a:lvl2pPr marL="742950" indent="-28575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a:buClr>
                <a:srgbClr val="174A7C"/>
              </a:buClr>
              <a:defRPr sz="1600"/>
            </a:lvl4pPr>
            <a:lvl5pPr>
              <a:buClr>
                <a:srgbClr val="174A7C"/>
              </a:buClr>
              <a:defRPr sz="140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spTree>
    <p:extLst>
      <p:ext uri="{BB962C8B-B14F-4D97-AF65-F5344CB8AC3E}">
        <p14:creationId xmlns:p14="http://schemas.microsoft.com/office/powerpoint/2010/main" val="83300816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lumn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AF8C2-6200-34E5-ADBD-9AE8C561FE6E}"/>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49"/>
            <a:ext cx="5070892" cy="380245"/>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Reasons for an appeal include:</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56278"/>
            <a:ext cx="5070894" cy="3733385"/>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284497" y="1955549"/>
            <a:ext cx="5074067" cy="380245"/>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284497" y="2456277"/>
            <a:ext cx="5074068" cy="3733385"/>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8" name="Group 7">
            <a:extLst>
              <a:ext uri="{FF2B5EF4-FFF2-40B4-BE49-F238E27FC236}">
                <a16:creationId xmlns:a16="http://schemas.microsoft.com/office/drawing/2014/main" id="{58EA3C7A-5500-BDA6-0E22-D11CDC9D3A06}"/>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12" name="Rectangle 11">
              <a:extLst>
                <a:ext uri="{FF2B5EF4-FFF2-40B4-BE49-F238E27FC236}">
                  <a16:creationId xmlns:a16="http://schemas.microsoft.com/office/drawing/2014/main" id="{5D31A4EC-972F-02CA-5DA2-7887A11F154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565D5D8-2500-846F-0834-F70557CC4A3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7054EF-4A26-99A7-4545-50D3C33EA681}"/>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0FB4131-C1DE-CEBE-4D41-0490BB67971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4860937-2043-E06C-E843-C7240579A80C}"/>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652DDCE-C3AD-7139-2183-DBFA924E52C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33698C9-1B56-949D-1E72-618FEF98282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1B7868-0155-E684-ADB4-0301F407E15E}"/>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BF2E08C-E17D-E54D-8184-CFE2BC0B8B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3C8D715-1B4F-6D5A-A692-881BEBDFCA28}"/>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6823F0B-6980-5C4B-E1E7-3AF612C265F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4407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2 Column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AF8C2-6200-34E5-ADBD-9AE8C561FE6E}"/>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49"/>
            <a:ext cx="5070892" cy="380245"/>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Reasons for an appeal include:</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56278"/>
            <a:ext cx="5070894" cy="3733385"/>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284497" y="1955549"/>
            <a:ext cx="5074067" cy="380245"/>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284497" y="2456277"/>
            <a:ext cx="5074068" cy="3733385"/>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8" name="Group 7">
            <a:extLst>
              <a:ext uri="{FF2B5EF4-FFF2-40B4-BE49-F238E27FC236}">
                <a16:creationId xmlns:a16="http://schemas.microsoft.com/office/drawing/2014/main" id="{58EA3C7A-5500-BDA6-0E22-D11CDC9D3A06}"/>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12" name="Rectangle 11">
              <a:extLst>
                <a:ext uri="{FF2B5EF4-FFF2-40B4-BE49-F238E27FC236}">
                  <a16:creationId xmlns:a16="http://schemas.microsoft.com/office/drawing/2014/main" id="{5D31A4EC-972F-02CA-5DA2-7887A11F154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565D5D8-2500-846F-0834-F70557CC4A3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7054EF-4A26-99A7-4545-50D3C33EA681}"/>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0FB4131-C1DE-CEBE-4D41-0490BB67971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4860937-2043-E06C-E843-C7240579A80C}"/>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652DDCE-C3AD-7139-2183-DBFA924E52C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33698C9-1B56-949D-1E72-618FEF98282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1B7868-0155-E684-ADB4-0301F407E15E}"/>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BF2E08C-E17D-E54D-8184-CFE2BC0B8B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3C8D715-1B4F-6D5A-A692-881BEBDFCA28}"/>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6823F0B-6980-5C4B-E1E7-3AF612C265F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717594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CB63E-A610-0F65-AC0E-15EF072344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2A943D-EDF7-5D63-06F5-896D7179ADA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19D1D5-797E-150E-8468-3B22EA5E672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81ADE0A-DCE8-E72C-FD38-1ECCB6BE1768}"/>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6" name="Footer Placeholder 5">
            <a:extLst>
              <a:ext uri="{FF2B5EF4-FFF2-40B4-BE49-F238E27FC236}">
                <a16:creationId xmlns:a16="http://schemas.microsoft.com/office/drawing/2014/main" id="{DC2E2595-4F45-B5E9-5525-3D050C91825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002489-0353-9528-A7F7-C68B46D64536}"/>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168712594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49"/>
            <a:ext cx="5070892" cy="380245"/>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56278"/>
            <a:ext cx="5070894" cy="3733385"/>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284497" y="1955549"/>
            <a:ext cx="5074067" cy="380245"/>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284497" y="2456277"/>
            <a:ext cx="5074068" cy="3733385"/>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7" name="Group 6">
            <a:extLst>
              <a:ext uri="{FF2B5EF4-FFF2-40B4-BE49-F238E27FC236}">
                <a16:creationId xmlns:a16="http://schemas.microsoft.com/office/drawing/2014/main" id="{09F716E0-8395-2DAC-835B-54010CCDB0AA}"/>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9" name="Rectangle 8">
              <a:extLst>
                <a:ext uri="{FF2B5EF4-FFF2-40B4-BE49-F238E27FC236}">
                  <a16:creationId xmlns:a16="http://schemas.microsoft.com/office/drawing/2014/main" id="{409AB327-DACB-2C8C-32CA-AED4DC6A642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F6D518-F7D5-20CB-CD55-046DF8FE1E06}"/>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F64F638-07EA-9363-5533-959344C23BA4}"/>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0848251-22DD-F1CF-A726-66563C14A195}"/>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EEF94A5-F8FC-F7EE-D01F-EDC2C5DACBB7}"/>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7ABB995-DE6F-037D-1BD3-D1815C19FBB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68D2275-5016-E846-DB31-28B23209CE9F}"/>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157CD7-2362-0C4F-B602-5D0D207A0EC9}"/>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5BDB165-A1D4-5D06-37AF-77D09FD3A4EE}"/>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5CB2694-5117-73AA-EF4B-0C0BD2BDA82E}"/>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DF24962-834D-017D-CB82-A34ECDB1C463}"/>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675467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 Column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49"/>
            <a:ext cx="3351072" cy="587043"/>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635061"/>
            <a:ext cx="3351073" cy="3554602"/>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4418873" y="1955549"/>
            <a:ext cx="3354253" cy="587043"/>
          </a:xfrm>
        </p:spPr>
        <p:txBody>
          <a:bodyPr anchor="b">
            <a:no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4418872" y="2635060"/>
            <a:ext cx="3354253" cy="3554602"/>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8004311" y="1955549"/>
            <a:ext cx="3354253" cy="587043"/>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8004312" y="2635061"/>
            <a:ext cx="3354253" cy="3554602"/>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25" name="Group 24">
            <a:extLst>
              <a:ext uri="{FF2B5EF4-FFF2-40B4-BE49-F238E27FC236}">
                <a16:creationId xmlns:a16="http://schemas.microsoft.com/office/drawing/2014/main" id="{E7FDF249-56DC-27B0-79B1-3A78E1091BAF}"/>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26" name="Rectangle 25">
              <a:extLst>
                <a:ext uri="{FF2B5EF4-FFF2-40B4-BE49-F238E27FC236}">
                  <a16:creationId xmlns:a16="http://schemas.microsoft.com/office/drawing/2014/main" id="{31805AC0-806D-0BAF-15EF-E0EB5D7EB211}"/>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992A1A6-E65E-7A77-408F-77B32DBD0D54}"/>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4EE79E-813C-2C9B-8205-A827FBA0F38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3F7192-C834-D863-7142-6A0038D55904}"/>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BF30635-8465-A8F1-BF99-0517C3E6F924}"/>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700002B-FCE3-7085-CC9C-377A53F5B21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9CF9B97-714A-FB48-0B93-FE240084C7CB}"/>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A3574BE-EA70-438A-4888-3A2149CED78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B18E945-FF9A-AC8B-5E2E-DC8B339AF86B}"/>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2587162-8712-040E-7D0C-7ACD925B5635}"/>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9A3A3AC-105F-4CA8-162D-FA95D0C2E5D7}"/>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346452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49"/>
            <a:ext cx="3351072" cy="587043"/>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635061"/>
            <a:ext cx="3351073" cy="3554602"/>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4418873" y="1955549"/>
            <a:ext cx="3354253" cy="587043"/>
          </a:xfrm>
        </p:spPr>
        <p:txBody>
          <a:bodyPr anchor="b">
            <a:no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4418872" y="2635060"/>
            <a:ext cx="3354253" cy="3554602"/>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8004311" y="1955549"/>
            <a:ext cx="3354253" cy="587043"/>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8004312" y="2635061"/>
            <a:ext cx="3354253" cy="3554602"/>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25" name="Group 24">
            <a:extLst>
              <a:ext uri="{FF2B5EF4-FFF2-40B4-BE49-F238E27FC236}">
                <a16:creationId xmlns:a16="http://schemas.microsoft.com/office/drawing/2014/main" id="{E27E23CC-E8A8-7E32-B981-C1621B66AE65}"/>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26" name="Rectangle 25">
              <a:extLst>
                <a:ext uri="{FF2B5EF4-FFF2-40B4-BE49-F238E27FC236}">
                  <a16:creationId xmlns:a16="http://schemas.microsoft.com/office/drawing/2014/main" id="{8D67591D-ADE0-1D7C-ECFE-A8FB64AAFAC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00FB7B2-0680-B7BC-272E-7B8AC1D3A3E5}"/>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B58647C-5823-0377-F198-B8D45FD20B5C}"/>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E0DD99A-02C6-D716-4A21-8FD7419E996D}"/>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E4D27E9-E8B4-F0EC-9204-848B8C89FD3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FB3AE4C-7E78-AD8D-72D7-0D4DD84F99C5}"/>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F66B882-187F-4E4D-58BB-5617A2935CC3}"/>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2872654-6F79-537E-90F9-607632A75ED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C4E20E8-33DA-9777-F9B1-83A56B22F9E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43A894D-657A-E916-2B05-3E3F98DCC92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C88DA28-C307-9588-9301-99E26798B720}"/>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75650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3 Content List 1-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0" y="0"/>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6" y="2103437"/>
            <a:ext cx="3171244" cy="1662447"/>
          </a:xfrm>
        </p:spPr>
        <p:txBody>
          <a:bodyPr>
            <a:noAutofit/>
          </a:bodyPr>
          <a:lstStyle>
            <a:lvl1pPr>
              <a:defRPr sz="44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8" y="3892043"/>
            <a:ext cx="3171244" cy="654050"/>
          </a:xfrm>
        </p:spPr>
        <p:txBody>
          <a:bodyPr/>
          <a:lstStyle>
            <a:lvl1pPr marL="0" indent="0">
              <a:buFontTx/>
              <a:buNone/>
              <a:defRPr sz="1600">
                <a:solidFill>
                  <a:srgbClr val="6A737B"/>
                </a:solidFill>
              </a:defRPr>
            </a:lvl1pPr>
          </a:lstStyle>
          <a:p>
            <a:pPr lvl="0"/>
            <a:r>
              <a:rPr lang="en-US"/>
              <a:t>Click to edit Master text styles</a:t>
            </a:r>
          </a:p>
        </p:txBody>
      </p:sp>
      <p:pic>
        <p:nvPicPr>
          <p:cNvPr id="24" name="Graphic 23" descr="Number 1">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4" y="647308"/>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2">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5" y="2532101"/>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3">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4" y="4416894"/>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5"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7" y="246056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6" y="435032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483881E-B302-6169-CF50-55BEF3511008}"/>
              </a:ext>
              <a:ext uri="{C183D7F6-B498-43B3-948B-1728B52AA6E4}">
                <adec:decorative xmlns:adec="http://schemas.microsoft.com/office/drawing/2017/decorative" val="1"/>
              </a:ext>
            </a:extLst>
          </p:cNvPr>
          <p:cNvGrpSpPr/>
          <p:nvPr userDrawn="1"/>
        </p:nvGrpSpPr>
        <p:grpSpPr>
          <a:xfrm>
            <a:off x="4120309" y="925"/>
            <a:ext cx="102892" cy="6856151"/>
            <a:chOff x="6062803" y="0"/>
            <a:chExt cx="102892" cy="6856151"/>
          </a:xfrm>
        </p:grpSpPr>
        <p:sp>
          <p:nvSpPr>
            <p:cNvPr id="16" name="Rectangle 15">
              <a:extLst>
                <a:ext uri="{FF2B5EF4-FFF2-40B4-BE49-F238E27FC236}">
                  <a16:creationId xmlns:a16="http://schemas.microsoft.com/office/drawing/2014/main" id="{2FB0AC6B-9D99-EBCA-023E-82CC5AC587D7}"/>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4774F6-4032-B320-CD10-68F6EAD4802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23A145-2C1B-DA22-DC4B-12E28A66FD60}"/>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8705DE-A684-FD5E-BC1C-07CA0F83020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BA970AD-0B67-23E9-0757-AB0102C1DD9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443B87-0B8E-C1CC-F40D-6E1B30399AEA}"/>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51CB53F-5639-8F4D-2159-E995E898F443}"/>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733725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3 Content List 4-6">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F9FC52-C182-6987-5DC5-5193035CE3EA}"/>
              </a:ext>
              <a:ext uri="{C183D7F6-B498-43B3-948B-1728B52AA6E4}">
                <adec:decorative xmlns:adec="http://schemas.microsoft.com/office/drawing/2017/decorative" val="1"/>
              </a:ext>
            </a:extLst>
          </p:cNvPr>
          <p:cNvGrpSpPr/>
          <p:nvPr userDrawn="1"/>
        </p:nvGrpSpPr>
        <p:grpSpPr>
          <a:xfrm>
            <a:off x="4120309" y="925"/>
            <a:ext cx="102892" cy="6856151"/>
            <a:chOff x="6062803" y="0"/>
            <a:chExt cx="102892" cy="6856151"/>
          </a:xfrm>
        </p:grpSpPr>
        <p:sp>
          <p:nvSpPr>
            <p:cNvPr id="16" name="Rectangle 15">
              <a:extLst>
                <a:ext uri="{FF2B5EF4-FFF2-40B4-BE49-F238E27FC236}">
                  <a16:creationId xmlns:a16="http://schemas.microsoft.com/office/drawing/2014/main" id="{09BB3F09-8AC2-3B64-605F-66FD9A062B7A}"/>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ED0DE22-0DDA-70B7-03C5-F89CF1E72101}"/>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80ABBFA-D0D2-C6D3-4F69-DA2838B88DC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3DD9A2F-5067-2158-CE27-D0E7CDE3519A}"/>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700352B-3B3B-15E5-002B-5713D108CE41}"/>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2A74FB8-29CB-5658-CD6C-954F223AA8DE}"/>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E861E9B-DE31-9522-9821-988002AB31EC}"/>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0" y="0"/>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6" y="2103437"/>
            <a:ext cx="3171244" cy="1662447"/>
          </a:xfrm>
        </p:spPr>
        <p:txBody>
          <a:bodyPr>
            <a:noAutofit/>
          </a:bodyPr>
          <a:lstStyle>
            <a:lvl1pPr>
              <a:defRPr sz="44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8" y="3892043"/>
            <a:ext cx="3171244" cy="654050"/>
          </a:xfrm>
        </p:spPr>
        <p:txBody>
          <a:bodyPr/>
          <a:lstStyle>
            <a:lvl1pPr marL="0" indent="0">
              <a:buFontTx/>
              <a:buNone/>
              <a:defRPr sz="1600">
                <a:solidFill>
                  <a:srgbClr val="6A737B"/>
                </a:solidFill>
              </a:defRPr>
            </a:lvl1pPr>
          </a:lstStyle>
          <a:p>
            <a:pPr lvl="0"/>
            <a:r>
              <a:rPr lang="en-US"/>
              <a:t>Click to edit Master text styles</a:t>
            </a:r>
          </a:p>
        </p:txBody>
      </p:sp>
      <p:pic>
        <p:nvPicPr>
          <p:cNvPr id="24" name="Graphic 23" descr="Number 4">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4" y="647308"/>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5">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5" y="2532101"/>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6">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4" y="4416894"/>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5"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7" y="246056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6" y="435032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7510242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3 Content List 7-9">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FED00D3-6151-F4CF-DAB1-BC0EA28FA650}"/>
              </a:ext>
              <a:ext uri="{C183D7F6-B498-43B3-948B-1728B52AA6E4}">
                <adec:decorative xmlns:adec="http://schemas.microsoft.com/office/drawing/2017/decorative" val="1"/>
              </a:ext>
            </a:extLst>
          </p:cNvPr>
          <p:cNvGrpSpPr/>
          <p:nvPr userDrawn="1"/>
        </p:nvGrpSpPr>
        <p:grpSpPr>
          <a:xfrm>
            <a:off x="4120309" y="925"/>
            <a:ext cx="102892" cy="6856151"/>
            <a:chOff x="6062803" y="0"/>
            <a:chExt cx="102892" cy="6856151"/>
          </a:xfrm>
        </p:grpSpPr>
        <p:sp>
          <p:nvSpPr>
            <p:cNvPr id="32" name="Rectangle 31">
              <a:extLst>
                <a:ext uri="{FF2B5EF4-FFF2-40B4-BE49-F238E27FC236}">
                  <a16:creationId xmlns:a16="http://schemas.microsoft.com/office/drawing/2014/main" id="{38FC093F-F2F3-D9BB-23EF-563AC841B94F}"/>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0C70FF3-4D90-1AE8-B2F5-7BBEBAFD128D}"/>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5E71E5-2F7D-DF76-1C41-7DFDB07E7DC4}"/>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6008B4A-A4A5-15CA-7230-8EE00D77514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39A9D-44A3-0A33-E05E-27BAF358C9C8}"/>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46F35C5-B07F-8978-16B1-6F4547B45BE7}"/>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CE91D4-867B-FBEE-7F3E-34F5DFE2594F}"/>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0" y="0"/>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6" y="2103437"/>
            <a:ext cx="3171244" cy="1662447"/>
          </a:xfrm>
        </p:spPr>
        <p:txBody>
          <a:bodyPr>
            <a:noAutofit/>
          </a:bodyPr>
          <a:lstStyle>
            <a:lvl1pPr>
              <a:defRPr sz="44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8" y="3892043"/>
            <a:ext cx="3171244" cy="654050"/>
          </a:xfrm>
        </p:spPr>
        <p:txBody>
          <a:bodyPr/>
          <a:lstStyle>
            <a:lvl1pPr marL="0" indent="0">
              <a:buFontTx/>
              <a:buNone/>
              <a:defRPr sz="1600">
                <a:solidFill>
                  <a:srgbClr val="6A737B"/>
                </a:solidFill>
              </a:defRPr>
            </a:lvl1pPr>
          </a:lstStyle>
          <a:p>
            <a:pPr lvl="0"/>
            <a:r>
              <a:rPr lang="en-US"/>
              <a:t>Click to edit Master text styles</a:t>
            </a:r>
          </a:p>
        </p:txBody>
      </p:sp>
      <p:pic>
        <p:nvPicPr>
          <p:cNvPr id="24" name="Graphic 23" descr="Number 7">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4" y="647308"/>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8">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5" y="2532101"/>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9">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4" y="4416894"/>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5"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7" y="246056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6" y="435032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226697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Photo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CF9C7E-1041-D216-4013-20D0EBC0830A}"/>
              </a:ext>
              <a:ext uri="{C183D7F6-B498-43B3-948B-1728B52AA6E4}">
                <adec:decorative xmlns:adec="http://schemas.microsoft.com/office/drawing/2017/decorative" val="1"/>
              </a:ext>
            </a:extLst>
          </p:cNvPr>
          <p:cNvGrpSpPr/>
          <p:nvPr userDrawn="1"/>
        </p:nvGrpSpPr>
        <p:grpSpPr>
          <a:xfrm>
            <a:off x="-2" y="5957493"/>
            <a:ext cx="12192000" cy="102891"/>
            <a:chOff x="-1" y="5786108"/>
            <a:chExt cx="12192000" cy="102891"/>
          </a:xfrm>
        </p:grpSpPr>
        <p:sp>
          <p:nvSpPr>
            <p:cNvPr id="8" name="Rectangle 7">
              <a:extLst>
                <a:ext uri="{FF2B5EF4-FFF2-40B4-BE49-F238E27FC236}">
                  <a16:creationId xmlns:a16="http://schemas.microsoft.com/office/drawing/2014/main" id="{F0163FBA-1EC6-BBC6-7B22-3FF63E4AA7EB}"/>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72FAD73-81F4-2054-353F-AD132F58D7A7}"/>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C2D4DE4-59EC-EC18-AAFF-B505C328314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BB1FBA0-1AE8-3505-63C1-5EBB31A3DF70}"/>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E5B0303-F4E2-FA3F-E307-1A0528FFDE45}"/>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AC153FF-8AF0-934B-4996-E32357CF274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63B642B-EA6D-3553-69B4-CBFF85BC4308}"/>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D2AB0B6-4987-E1C0-4D67-C619A38D0A67}"/>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1FE3A3D-1E1D-160A-55E6-B04F10A5119C}"/>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E768C2F-A14F-95EC-1787-07E25DA0C76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03FC8D0-FFAB-09F1-5AA4-7E118C4316ED}"/>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5AC5BDB7-86D6-4AC4-8F63-DF42EC81B545}"/>
              </a:ext>
              <a:ext uri="{C183D7F6-B498-43B3-948B-1728B52AA6E4}">
                <adec:decorative xmlns:adec="http://schemas.microsoft.com/office/drawing/2017/decorative" val="1"/>
              </a:ext>
            </a:extLst>
          </p:cNvPr>
          <p:cNvSpPr/>
          <p:nvPr userDrawn="1"/>
        </p:nvSpPr>
        <p:spPr>
          <a:xfrm>
            <a:off x="0" y="6162988"/>
            <a:ext cx="12192000" cy="69501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23CC4-1904-4C2F-83FC-12D046044D48}"/>
              </a:ext>
            </a:extLst>
          </p:cNvPr>
          <p:cNvSpPr>
            <a:spLocks noGrp="1"/>
          </p:cNvSpPr>
          <p:nvPr>
            <p:ph type="title"/>
          </p:nvPr>
        </p:nvSpPr>
        <p:spPr>
          <a:xfrm>
            <a:off x="609600" y="2716040"/>
            <a:ext cx="3200400" cy="2390113"/>
          </a:xfrm>
        </p:spPr>
        <p:txBody>
          <a:bodyPr/>
          <a:lstStyle>
            <a:lvl1pPr>
              <a:defRPr b="0">
                <a:solidFill>
                  <a:srgbClr val="174A7C"/>
                </a:solidFill>
                <a:latin typeface="+mj-lt"/>
                <a:cs typeface="Arial" panose="020B0604020202020204" pitchFamily="34" charset="0"/>
              </a:defRPr>
            </a:lvl1pPr>
          </a:lstStyle>
          <a:p>
            <a:r>
              <a:rPr lang="en-US"/>
              <a:t>Click to edit Master title style</a:t>
            </a:r>
          </a:p>
        </p:txBody>
      </p:sp>
      <p:sp>
        <p:nvSpPr>
          <p:cNvPr id="10" name="Picture Placeholder 9">
            <a:extLst>
              <a:ext uri="{FF2B5EF4-FFF2-40B4-BE49-F238E27FC236}">
                <a16:creationId xmlns:a16="http://schemas.microsoft.com/office/drawing/2014/main" id="{5F120050-3C7C-4DA2-A66C-599570D1A195}"/>
              </a:ext>
            </a:extLst>
          </p:cNvPr>
          <p:cNvSpPr>
            <a:spLocks noGrp="1"/>
          </p:cNvSpPr>
          <p:nvPr>
            <p:ph type="pic" sz="quarter" idx="13"/>
          </p:nvPr>
        </p:nvSpPr>
        <p:spPr>
          <a:xfrm>
            <a:off x="4329113" y="411163"/>
            <a:ext cx="2324100" cy="3292475"/>
          </a:xfrm>
        </p:spPr>
        <p:txBody>
          <a:bodyPr/>
          <a:lstStyle>
            <a:lvl1pPr marL="0" indent="0">
              <a:buFontTx/>
              <a:buNone/>
              <a:defRPr/>
            </a:lvl1pPr>
          </a:lstStyle>
          <a:p>
            <a:endParaRPr lang="en-US"/>
          </a:p>
        </p:txBody>
      </p:sp>
      <p:sp>
        <p:nvSpPr>
          <p:cNvPr id="3" name="Content Placeholder 2">
            <a:extLst>
              <a:ext uri="{FF2B5EF4-FFF2-40B4-BE49-F238E27FC236}">
                <a16:creationId xmlns:a16="http://schemas.microsoft.com/office/drawing/2014/main" id="{64F57933-D948-4456-8FC6-143288EF9B9A}"/>
              </a:ext>
            </a:extLst>
          </p:cNvPr>
          <p:cNvSpPr>
            <a:spLocks noGrp="1"/>
          </p:cNvSpPr>
          <p:nvPr>
            <p:ph sz="half" idx="1"/>
          </p:nvPr>
        </p:nvSpPr>
        <p:spPr>
          <a:xfrm>
            <a:off x="4329113" y="3849688"/>
            <a:ext cx="2324100" cy="462644"/>
          </a:xfrm>
        </p:spPr>
        <p:txBody>
          <a:bodyPr lIns="91440"/>
          <a:lstStyle>
            <a:lvl1pPr marL="0" indent="0">
              <a:buFontTx/>
              <a:buNone/>
              <a:defRPr sz="1400" b="1">
                <a:solidFill>
                  <a:srgbClr val="174A7C"/>
                </a:solidFill>
              </a:defRPr>
            </a:lvl1pPr>
            <a:lvl2pPr marL="457200" indent="0" algn="l">
              <a:lnSpc>
                <a:spcPct val="100000"/>
              </a:lnSpc>
              <a:buFontTx/>
              <a:buNone/>
              <a:defRPr sz="1200"/>
            </a:lvl2pPr>
          </a:lstStyle>
          <a:p>
            <a:pPr lvl="0"/>
            <a:r>
              <a:rPr lang="en-US"/>
              <a:t>Click to edit Master text styles</a:t>
            </a:r>
          </a:p>
        </p:txBody>
      </p:sp>
      <p:sp>
        <p:nvSpPr>
          <p:cNvPr id="16" name="Text Placeholder 15">
            <a:extLst>
              <a:ext uri="{FF2B5EF4-FFF2-40B4-BE49-F238E27FC236}">
                <a16:creationId xmlns:a16="http://schemas.microsoft.com/office/drawing/2014/main" id="{177D9F58-5FA0-4674-86D4-74F6BEA606D5}"/>
              </a:ext>
            </a:extLst>
          </p:cNvPr>
          <p:cNvSpPr>
            <a:spLocks noGrp="1"/>
          </p:cNvSpPr>
          <p:nvPr>
            <p:ph type="body" sz="quarter" idx="16"/>
          </p:nvPr>
        </p:nvSpPr>
        <p:spPr>
          <a:xfrm>
            <a:off x="4329113" y="4384675"/>
            <a:ext cx="2324100" cy="1442853"/>
          </a:xfrm>
        </p:spPr>
        <p:txBody>
          <a:bodyPr>
            <a:normAutofit/>
          </a:bodyPr>
          <a:lstStyle>
            <a:lvl1pPr marL="0" indent="0">
              <a:buFontTx/>
              <a:buNone/>
              <a:defRPr sz="1200"/>
            </a:lvl1pPr>
          </a:lstStyle>
          <a:p>
            <a:pPr lvl="0"/>
            <a:r>
              <a:rPr lang="en-US"/>
              <a:t>Click to edit Master text styles</a:t>
            </a:r>
          </a:p>
        </p:txBody>
      </p:sp>
      <p:sp>
        <p:nvSpPr>
          <p:cNvPr id="12" name="Picture Placeholder 11">
            <a:extLst>
              <a:ext uri="{FF2B5EF4-FFF2-40B4-BE49-F238E27FC236}">
                <a16:creationId xmlns:a16="http://schemas.microsoft.com/office/drawing/2014/main" id="{5AA4BB1C-B1A3-4B9B-B081-252AA677100D}"/>
              </a:ext>
            </a:extLst>
          </p:cNvPr>
          <p:cNvSpPr>
            <a:spLocks noGrp="1"/>
          </p:cNvSpPr>
          <p:nvPr>
            <p:ph type="pic" sz="quarter" idx="14"/>
          </p:nvPr>
        </p:nvSpPr>
        <p:spPr>
          <a:xfrm>
            <a:off x="6877050" y="411163"/>
            <a:ext cx="2324100" cy="3292475"/>
          </a:xfrm>
        </p:spPr>
        <p:txBody>
          <a:bodyPr/>
          <a:lstStyle>
            <a:lvl1pPr marL="0" indent="0">
              <a:buFontTx/>
              <a:buNone/>
              <a:defRPr/>
            </a:lvl1pPr>
          </a:lstStyle>
          <a:p>
            <a:endParaRPr lang="en-US"/>
          </a:p>
        </p:txBody>
      </p:sp>
      <p:sp>
        <p:nvSpPr>
          <p:cNvPr id="4" name="Content Placeholder 3">
            <a:extLst>
              <a:ext uri="{FF2B5EF4-FFF2-40B4-BE49-F238E27FC236}">
                <a16:creationId xmlns:a16="http://schemas.microsoft.com/office/drawing/2014/main" id="{BE4FFE81-BFFA-4A12-84E4-ABB5FA400679}"/>
              </a:ext>
            </a:extLst>
          </p:cNvPr>
          <p:cNvSpPr>
            <a:spLocks noGrp="1"/>
          </p:cNvSpPr>
          <p:nvPr>
            <p:ph sz="half" idx="2"/>
          </p:nvPr>
        </p:nvSpPr>
        <p:spPr>
          <a:xfrm>
            <a:off x="6877050" y="3849687"/>
            <a:ext cx="2324100" cy="462644"/>
          </a:xfrm>
        </p:spPr>
        <p:txBody>
          <a:bodyPr/>
          <a:lstStyle>
            <a:lvl1pPr marL="0" indent="0">
              <a:buFontTx/>
              <a:buNone/>
              <a:defRPr sz="1400" b="1">
                <a:solidFill>
                  <a:srgbClr val="174A7C"/>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3F186A0-F233-4272-B5D2-CCD67BBB0744}"/>
              </a:ext>
            </a:extLst>
          </p:cNvPr>
          <p:cNvSpPr>
            <a:spLocks noGrp="1"/>
          </p:cNvSpPr>
          <p:nvPr>
            <p:ph type="body" sz="quarter" idx="17"/>
          </p:nvPr>
        </p:nvSpPr>
        <p:spPr>
          <a:xfrm>
            <a:off x="6877050" y="4384675"/>
            <a:ext cx="2324100" cy="1442851"/>
          </a:xfrm>
        </p:spPr>
        <p:txBody>
          <a:bodyPr/>
          <a:lstStyle>
            <a:lvl1pPr marL="0" indent="0">
              <a:buFontTx/>
              <a:buNone/>
              <a:defRPr sz="1200"/>
            </a:lvl1pPr>
          </a:lstStyle>
          <a:p>
            <a:pPr lvl="0"/>
            <a:r>
              <a:rPr lang="en-US"/>
              <a:t>Click to edit Master text styles</a:t>
            </a:r>
          </a:p>
        </p:txBody>
      </p:sp>
      <p:sp>
        <p:nvSpPr>
          <p:cNvPr id="14" name="Picture Placeholder 13">
            <a:extLst>
              <a:ext uri="{FF2B5EF4-FFF2-40B4-BE49-F238E27FC236}">
                <a16:creationId xmlns:a16="http://schemas.microsoft.com/office/drawing/2014/main" id="{C8C30ACB-A68A-49B6-8FA1-B8413BFFD7A9}"/>
              </a:ext>
            </a:extLst>
          </p:cNvPr>
          <p:cNvSpPr>
            <a:spLocks noGrp="1"/>
          </p:cNvSpPr>
          <p:nvPr>
            <p:ph type="pic" sz="quarter" idx="15"/>
          </p:nvPr>
        </p:nvSpPr>
        <p:spPr>
          <a:xfrm>
            <a:off x="9424988" y="411163"/>
            <a:ext cx="2324100" cy="3292475"/>
          </a:xfrm>
        </p:spPr>
        <p:txBody>
          <a:bodyPr/>
          <a:lstStyle>
            <a:lvl1pPr marL="0" indent="0">
              <a:buFontTx/>
              <a:buNone/>
              <a:defRPr/>
            </a:lvl1pPr>
          </a:lstStyle>
          <a:p>
            <a:endParaRPr lang="en-US"/>
          </a:p>
        </p:txBody>
      </p:sp>
      <p:sp>
        <p:nvSpPr>
          <p:cNvPr id="20" name="Text Placeholder 19">
            <a:extLst>
              <a:ext uri="{FF2B5EF4-FFF2-40B4-BE49-F238E27FC236}">
                <a16:creationId xmlns:a16="http://schemas.microsoft.com/office/drawing/2014/main" id="{DC176110-8FBE-4866-8F83-36BE78F9229C}"/>
              </a:ext>
            </a:extLst>
          </p:cNvPr>
          <p:cNvSpPr>
            <a:spLocks noGrp="1"/>
          </p:cNvSpPr>
          <p:nvPr>
            <p:ph type="body" sz="quarter" idx="18"/>
          </p:nvPr>
        </p:nvSpPr>
        <p:spPr>
          <a:xfrm>
            <a:off x="9424988" y="3849688"/>
            <a:ext cx="2324100" cy="461962"/>
          </a:xfrm>
        </p:spPr>
        <p:txBody>
          <a:bodyPr/>
          <a:lstStyle>
            <a:lvl1pPr marL="0" indent="0">
              <a:buFontTx/>
              <a:buNone/>
              <a:defRPr sz="1400" b="1">
                <a:solidFill>
                  <a:srgbClr val="174A7C"/>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2D73E498-23E3-4153-AF40-8E969FD03825}"/>
              </a:ext>
            </a:extLst>
          </p:cNvPr>
          <p:cNvSpPr>
            <a:spLocks noGrp="1"/>
          </p:cNvSpPr>
          <p:nvPr>
            <p:ph type="body" sz="quarter" idx="19"/>
          </p:nvPr>
        </p:nvSpPr>
        <p:spPr>
          <a:xfrm>
            <a:off x="9424988" y="4384675"/>
            <a:ext cx="2324100" cy="1442851"/>
          </a:xfrm>
        </p:spPr>
        <p:txBody>
          <a:bodyPr>
            <a:normAutofit/>
          </a:bodyPr>
          <a:lstStyle>
            <a:lvl1pPr marL="0" indent="0">
              <a:buFontTx/>
              <a:buNone/>
              <a:defRPr sz="1200"/>
            </a:lvl1pPr>
          </a:lstStyle>
          <a:p>
            <a:pPr lvl="0"/>
            <a:r>
              <a:rPr lang="en-US"/>
              <a:t>Click to edit Master text styles</a:t>
            </a:r>
          </a:p>
        </p:txBody>
      </p:sp>
      <p:sp>
        <p:nvSpPr>
          <p:cNvPr id="5" name="TextBox 4">
            <a:extLst>
              <a:ext uri="{FF2B5EF4-FFF2-40B4-BE49-F238E27FC236}">
                <a16:creationId xmlns:a16="http://schemas.microsoft.com/office/drawing/2014/main" id="{1E54B792-5058-DF99-5EE9-C503D936905A}"/>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9695A473-984E-5792-5667-411FD25CBFFF}"/>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spTree>
    <p:extLst>
      <p:ext uri="{BB962C8B-B14F-4D97-AF65-F5344CB8AC3E}">
        <p14:creationId xmlns:p14="http://schemas.microsoft.com/office/powerpoint/2010/main" val="36680463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 Column with Pictur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650A735-A367-B829-EA42-5C1AA907A9E0}"/>
              </a:ext>
              <a:ext uri="{C183D7F6-B498-43B3-948B-1728B52AA6E4}">
                <adec:decorative xmlns:adec="http://schemas.microsoft.com/office/drawing/2017/decorative" val="1"/>
              </a:ext>
            </a:extLst>
          </p:cNvPr>
          <p:cNvGrpSpPr/>
          <p:nvPr userDrawn="1"/>
        </p:nvGrpSpPr>
        <p:grpSpPr>
          <a:xfrm>
            <a:off x="1647220" y="925"/>
            <a:ext cx="102892" cy="6856151"/>
            <a:chOff x="6062803" y="0"/>
            <a:chExt cx="102892" cy="6856151"/>
          </a:xfrm>
        </p:grpSpPr>
        <p:sp>
          <p:nvSpPr>
            <p:cNvPr id="18" name="Rectangle 17">
              <a:extLst>
                <a:ext uri="{FF2B5EF4-FFF2-40B4-BE49-F238E27FC236}">
                  <a16:creationId xmlns:a16="http://schemas.microsoft.com/office/drawing/2014/main" id="{A11A5532-BE4F-901B-70C6-8B8969D50AA0}"/>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ECCC6-DCDD-F542-3320-F279ED96AB9C}"/>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4356C98-322A-CEC4-A6A7-1D9F92C18023}"/>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1CCE1A5-6321-B617-EA7E-99F8AC8B65C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269C1B1-A89D-86BF-370D-73FAD1D271DC}"/>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EF44B99-3252-0F8F-1B69-727116389C44}"/>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F02FA6-A956-5511-12C0-84178467EEE5}"/>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0" y="0"/>
            <a:ext cx="1548143"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4959181" y="679450"/>
            <a:ext cx="6627982" cy="911225"/>
          </a:xfrm>
        </p:spPr>
        <p:txBody>
          <a:bodyPr>
            <a:normAutofit/>
          </a:bodyPr>
          <a:lstStyle>
            <a:lvl1pPr marL="0" indent="0">
              <a:buNone/>
              <a:defRPr sz="4400">
                <a:solidFill>
                  <a:srgbClr val="174A7C"/>
                </a:solidFill>
                <a:latin typeface="+mj-lt"/>
              </a:defRPr>
            </a:lvl1pPr>
          </a:lstStyle>
          <a:p>
            <a:pPr lvl="0"/>
            <a:r>
              <a:rPr lang="en-US" dirty="0"/>
              <a:t>Slide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959181" y="1728788"/>
            <a:ext cx="6627982" cy="4449762"/>
          </a:xfrm>
        </p:spPr>
        <p:txBody>
          <a:bodyPr/>
          <a:lstStyle>
            <a:lvl1pPr marL="342900" indent="-342900">
              <a:buClr>
                <a:schemeClr val="accent3"/>
              </a:buClr>
              <a:buFont typeface="Arial" panose="020B0604020202020204" pitchFamily="34" charset="0"/>
              <a:buChar char="•"/>
              <a:defRPr sz="2000">
                <a:solidFill>
                  <a:schemeClr val="tx1"/>
                </a:solidFill>
              </a:defRPr>
            </a:lvl1pPr>
            <a:lvl2pPr marL="742950" indent="-285750">
              <a:buClr>
                <a:schemeClr val="accent3"/>
              </a:buClr>
              <a:buFont typeface="Arial" panose="020B0604020202020204" pitchFamily="34" charset="0"/>
              <a:buChar char="•"/>
              <a:defRPr sz="1800">
                <a:solidFill>
                  <a:schemeClr val="tx1"/>
                </a:solidFill>
              </a:defRPr>
            </a:lvl2pPr>
            <a:lvl3pPr marL="1143000" indent="-228600">
              <a:buClr>
                <a:schemeClr val="accent3"/>
              </a:buClr>
              <a:buFont typeface="Arial" panose="020B0604020202020204" pitchFamily="34" charset="0"/>
              <a:buChar char="•"/>
              <a:defRPr sz="1600">
                <a:solidFill>
                  <a:schemeClr val="tx1"/>
                </a:solidFill>
              </a:defRPr>
            </a:lvl3pPr>
            <a:lvl4pPr>
              <a:buClr>
                <a:srgbClr val="174A7C"/>
              </a:buClr>
              <a:defRPr sz="1600"/>
            </a:lvl4pPr>
            <a:lvl5pPr>
              <a:buClr>
                <a:srgbClr val="174A7C"/>
              </a:buClr>
              <a:defRPr sz="1400"/>
            </a:lvl5pPr>
          </a:lstStyle>
          <a:p>
            <a:pPr lvl="0"/>
            <a:r>
              <a:rPr lang="en-US" dirty="0"/>
              <a:t>Click to edit Master text styles</a:t>
            </a:r>
          </a:p>
          <a:p>
            <a:pPr lvl="1"/>
            <a:r>
              <a:rPr lang="en-US" dirty="0"/>
              <a:t>Second level</a:t>
            </a:r>
          </a:p>
          <a:p>
            <a:pPr lvl="2"/>
            <a:r>
              <a:rPr lang="en-US" dirty="0"/>
              <a:t>Third level</a:t>
            </a:r>
          </a:p>
        </p:txBody>
      </p:sp>
      <p:sp>
        <p:nvSpPr>
          <p:cNvPr id="6" name="Text Placeholder 5">
            <a:extLst>
              <a:ext uri="{FF2B5EF4-FFF2-40B4-BE49-F238E27FC236}">
                <a16:creationId xmlns:a16="http://schemas.microsoft.com/office/drawing/2014/main" id="{73FBD71B-2FAE-4E0D-BA68-E677E37A1CDB}"/>
              </a:ext>
              <a:ext uri="{C183D7F6-B498-43B3-948B-1728B52AA6E4}">
                <adec:decorative xmlns:adec="http://schemas.microsoft.com/office/drawing/2017/decorative" val="1"/>
              </a:ext>
            </a:extLst>
          </p:cNvPr>
          <p:cNvSpPr>
            <a:spLocks noGrp="1"/>
          </p:cNvSpPr>
          <p:nvPr>
            <p:ph type="body" sz="quarter" idx="16" hasCustomPrompt="1"/>
          </p:nvPr>
        </p:nvSpPr>
        <p:spPr>
          <a:xfrm rot="16200000">
            <a:off x="-1509526" y="3244400"/>
            <a:ext cx="5109334" cy="369200"/>
          </a:xfrm>
        </p:spPr>
        <p:txBody>
          <a:bodyPr>
            <a:normAutofit/>
          </a:bodyPr>
          <a:lstStyle>
            <a:lvl1pPr marL="0" indent="0" algn="ctr">
              <a:buNone/>
              <a:defRPr sz="2000" b="1" spc="300">
                <a:solidFill>
                  <a:srgbClr val="C9DFF6"/>
                </a:solidFill>
              </a:defRPr>
            </a:lvl1pPr>
          </a:lstStyle>
          <a:p>
            <a:pPr lvl="0"/>
            <a:r>
              <a:rPr lang="en-US" dirty="0"/>
              <a:t>PRESENTATION TITLE</a:t>
            </a:r>
          </a:p>
        </p:txBody>
      </p:sp>
      <p:sp>
        <p:nvSpPr>
          <p:cNvPr id="7" name="Picture Placeholder 6">
            <a:extLst>
              <a:ext uri="{FF2B5EF4-FFF2-40B4-BE49-F238E27FC236}">
                <a16:creationId xmlns:a16="http://schemas.microsoft.com/office/drawing/2014/main" id="{66EBE135-9E14-44B3-9446-0185506F0400}"/>
              </a:ext>
            </a:extLst>
          </p:cNvPr>
          <p:cNvSpPr>
            <a:spLocks noGrp="1"/>
          </p:cNvSpPr>
          <p:nvPr>
            <p:ph type="pic" sz="quarter" idx="13"/>
          </p:nvPr>
        </p:nvSpPr>
        <p:spPr>
          <a:xfrm>
            <a:off x="1972592" y="679450"/>
            <a:ext cx="2743200" cy="5499100"/>
          </a:xfrm>
          <a:solidFill>
            <a:schemeClr val="bg1">
              <a:lumMod val="95000"/>
            </a:schemeClr>
          </a:solidFill>
        </p:spPr>
        <p:txBody>
          <a:bodyPr/>
          <a:lstStyle>
            <a:lvl1pPr marL="0" indent="0">
              <a:buNone/>
              <a:defRPr/>
            </a:lvl1pPr>
          </a:lstStyle>
          <a:p>
            <a:endParaRPr lang="en-US"/>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dirty="0">
                <a:solidFill>
                  <a:schemeClr val="tx1"/>
                </a:solidFill>
                <a:latin typeface="Arial" panose="020B0604020202020204" pitchFamily="34" charset="0"/>
                <a:cs typeface="Arial" panose="020B0604020202020204" pitchFamily="34" charset="0"/>
              </a:rPr>
              <a:t>WASHINGTON STATE DEPARTMENT OF REVENUE</a:t>
            </a:r>
          </a:p>
        </p:txBody>
      </p:sp>
      <p:sp>
        <p:nvSpPr>
          <p:cNvPr id="19" name="TextBox 18">
            <a:extLst>
              <a:ext uri="{FF2B5EF4-FFF2-40B4-BE49-F238E27FC236}">
                <a16:creationId xmlns:a16="http://schemas.microsoft.com/office/drawing/2014/main" id="{0B153BEA-F597-F027-E7D4-242828A8E64D}"/>
              </a:ext>
            </a:extLst>
          </p:cNvPr>
          <p:cNvSpPr txBox="1"/>
          <p:nvPr userDrawn="1"/>
        </p:nvSpPr>
        <p:spPr>
          <a:xfrm>
            <a:off x="11723552" y="6317652"/>
            <a:ext cx="482096" cy="246221"/>
          </a:xfrm>
          <a:prstGeom prst="rect">
            <a:avLst/>
          </a:prstGeom>
          <a:solidFill>
            <a:srgbClr val="FBB92F"/>
          </a:solidFill>
        </p:spPr>
        <p:txBody>
          <a:bodyPr wrap="square">
            <a:spAutoFit/>
          </a:bodyPr>
          <a:lstStyle/>
          <a:p>
            <a:fld id="{4AFDDBDA-B1BC-495E-A376-1E21B6DB3A60}" type="slidenum">
              <a:rPr lang="en-US" sz="1000" b="1" smtClean="0">
                <a:solidFill>
                  <a:schemeClr val="tx1"/>
                </a:solidFill>
                <a:latin typeface="Arial" panose="020B0604020202020204" pitchFamily="34" charset="0"/>
                <a:cs typeface="Arial" panose="020B0604020202020204" pitchFamily="34" charset="0"/>
              </a:rPr>
              <a:pPr/>
              <a:t>‹#›</a:t>
            </a:fld>
            <a:endParaRPr lang="en-US" sz="1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8568682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FAC1EB-6F7C-AA2E-6E23-64D67C80EC17}"/>
              </a:ext>
              <a:ext uri="{C183D7F6-B498-43B3-948B-1728B52AA6E4}">
                <adec:decorative xmlns:adec="http://schemas.microsoft.com/office/drawing/2017/decorative" val="1"/>
              </a:ext>
            </a:extLst>
          </p:cNvPr>
          <p:cNvGrpSpPr/>
          <p:nvPr userDrawn="1"/>
        </p:nvGrpSpPr>
        <p:grpSpPr>
          <a:xfrm>
            <a:off x="0" y="5759783"/>
            <a:ext cx="12192000" cy="102891"/>
            <a:chOff x="-1" y="5786108"/>
            <a:chExt cx="12192000" cy="102891"/>
          </a:xfrm>
        </p:grpSpPr>
        <p:sp>
          <p:nvSpPr>
            <p:cNvPr id="3" name="Rectangle 2">
              <a:extLst>
                <a:ext uri="{FF2B5EF4-FFF2-40B4-BE49-F238E27FC236}">
                  <a16:creationId xmlns:a16="http://schemas.microsoft.com/office/drawing/2014/main" id="{0FE88E2D-D5E0-6CDA-4607-7A7C659FA234}"/>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658086F-EC64-4565-D5AB-F1DFADC1151E}"/>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AF88B0-0D47-8CB7-E0CB-2B7D997145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B88637-2B00-7CA6-BACC-5A362970A14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4C01A1-167B-7142-F437-0089444E4EC9}"/>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39AAD7-34F7-D144-EDF7-A38AF9683D9C}"/>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F2AFD8-22F1-557F-BE5C-6EA254E71CF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75E631C-C9B9-0D12-A4F0-3FFF873C6A8B}"/>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07C1EE-921A-0188-63D1-4140C28040E8}"/>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C339CD-E8CB-43CA-761B-3322DAF1A14B}"/>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105DBB-3DCD-0E0E-D0C2-4B4FB95E33FF}"/>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DEE8F523-BC24-52C8-70F5-AD146FC604F2}"/>
              </a:ext>
              <a:ext uri="{C183D7F6-B498-43B3-948B-1728B52AA6E4}">
                <adec:decorative xmlns:adec="http://schemas.microsoft.com/office/drawing/2017/decorative" val="1"/>
              </a:ext>
            </a:extLst>
          </p:cNvPr>
          <p:cNvSpPr/>
          <p:nvPr userDrawn="1"/>
        </p:nvSpPr>
        <p:spPr>
          <a:xfrm>
            <a:off x="0" y="-26633"/>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1EACBFBE-9895-C166-F623-0D8C061E974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0086" y="1059872"/>
            <a:ext cx="3985953" cy="3985953"/>
          </a:xfrm>
          <a:prstGeom prst="rect">
            <a:avLst/>
          </a:prstGeom>
        </p:spPr>
      </p:pic>
      <p:sp>
        <p:nvSpPr>
          <p:cNvPr id="29" name="Title 1">
            <a:extLst>
              <a:ext uri="{FF2B5EF4-FFF2-40B4-BE49-F238E27FC236}">
                <a16:creationId xmlns:a16="http://schemas.microsoft.com/office/drawing/2014/main" id="{58F671E5-9EBE-42C1-3897-616188982225}"/>
              </a:ext>
            </a:extLst>
          </p:cNvPr>
          <p:cNvSpPr>
            <a:spLocks noGrp="1"/>
          </p:cNvSpPr>
          <p:nvPr>
            <p:ph type="title"/>
          </p:nvPr>
        </p:nvSpPr>
        <p:spPr>
          <a:xfrm>
            <a:off x="5696288" y="2246983"/>
            <a:ext cx="5097084" cy="1466255"/>
          </a:xfrm>
        </p:spPr>
        <p:txBody>
          <a:bodyPr anchor="ctr"/>
          <a:lstStyle>
            <a:lvl1pPr>
              <a:defRPr b="0">
                <a:solidFill>
                  <a:schemeClr val="bg1"/>
                </a:solidFill>
                <a:latin typeface="+mj-lt"/>
                <a:cs typeface="Arial" panose="020B0604020202020204" pitchFamily="34" charset="0"/>
              </a:defRPr>
            </a:lvl1pPr>
          </a:lstStyle>
          <a:p>
            <a:r>
              <a:rPr lang="en-US"/>
              <a:t>Click to edit Master title style</a:t>
            </a:r>
          </a:p>
        </p:txBody>
      </p:sp>
      <p:sp>
        <p:nvSpPr>
          <p:cNvPr id="31" name="TextBox 30">
            <a:extLst>
              <a:ext uri="{FF2B5EF4-FFF2-40B4-BE49-F238E27FC236}">
                <a16:creationId xmlns:a16="http://schemas.microsoft.com/office/drawing/2014/main" id="{789E0322-06AC-DFD8-88AF-03EBEE26C664}"/>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32" name="TextBox 31">
            <a:extLst>
              <a:ext uri="{FF2B5EF4-FFF2-40B4-BE49-F238E27FC236}">
                <a16:creationId xmlns:a16="http://schemas.microsoft.com/office/drawing/2014/main" id="{F7FA5611-6161-7A24-BA09-3171003860D8}"/>
              </a:ext>
            </a:extLst>
          </p:cNvPr>
          <p:cNvSpPr txBox="1"/>
          <p:nvPr userDrawn="1"/>
        </p:nvSpPr>
        <p:spPr>
          <a:xfrm>
            <a:off x="11723552" y="6317652"/>
            <a:ext cx="482096" cy="246221"/>
          </a:xfrm>
          <a:prstGeom prst="rect">
            <a:avLst/>
          </a:prstGeom>
          <a:solidFill>
            <a:srgbClr val="FBB92F"/>
          </a:solidFill>
        </p:spPr>
        <p:txBody>
          <a:bodyPr wrap="square">
            <a:spAutoFit/>
          </a:bodyPr>
          <a:lstStyle/>
          <a:p>
            <a:fld id="{4AFDDBDA-B1BC-495E-A376-1E21B6DB3A60}" type="slidenum">
              <a:rPr lang="en-US" sz="1000" b="1" smtClean="0">
                <a:solidFill>
                  <a:schemeClr val="tx1"/>
                </a:solidFill>
                <a:latin typeface="Arial" panose="020B0604020202020204" pitchFamily="34" charset="0"/>
                <a:cs typeface="Arial" panose="020B0604020202020204" pitchFamily="34" charset="0"/>
              </a:rPr>
              <a:pPr/>
              <a:t>‹#›</a:t>
            </a:fld>
            <a:endParaRPr lang="en-US" sz="1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8136680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856379-A185-1DAF-D7E6-4E53A48D9504}"/>
              </a:ext>
              <a:ext uri="{C183D7F6-B498-43B3-948B-1728B52AA6E4}">
                <adec:decorative xmlns:adec="http://schemas.microsoft.com/office/drawing/2017/decorative" val="1"/>
              </a:ext>
            </a:extLst>
          </p:cNvPr>
          <p:cNvGrpSpPr/>
          <p:nvPr userDrawn="1"/>
        </p:nvGrpSpPr>
        <p:grpSpPr>
          <a:xfrm>
            <a:off x="7911853" y="925"/>
            <a:ext cx="102892" cy="6856151"/>
            <a:chOff x="6062803" y="0"/>
            <a:chExt cx="102892" cy="6856151"/>
          </a:xfrm>
        </p:grpSpPr>
        <p:sp>
          <p:nvSpPr>
            <p:cNvPr id="3" name="Rectangle 2">
              <a:extLst>
                <a:ext uri="{FF2B5EF4-FFF2-40B4-BE49-F238E27FC236}">
                  <a16:creationId xmlns:a16="http://schemas.microsoft.com/office/drawing/2014/main" id="{806F380B-D889-E89A-0340-0E5A0BF797E2}"/>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F848BF4-ED5E-9472-3C3E-13183F46AAE7}"/>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9891F00-8B8A-2EF8-6F6F-845DD12914A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C28F3B-FFF7-67F5-764E-E9BD6CCBB393}"/>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A487BE-FA3F-1538-34D8-E724421EE002}"/>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B7FFA5-91D3-4F16-023A-22F369801F9B}"/>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9DE528A-F386-3C10-3B74-5395D5711AC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CFCF1BD5-C67E-ECF7-2898-9AAACAA82572}"/>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4">
            <a:extLst>
              <a:ext uri="{FF2B5EF4-FFF2-40B4-BE49-F238E27FC236}">
                <a16:creationId xmlns:a16="http://schemas.microsoft.com/office/drawing/2014/main" id="{C2053CB0-0B03-B273-8768-2DB0B5710124}"/>
              </a:ext>
            </a:extLst>
          </p:cNvPr>
          <p:cNvSpPr>
            <a:spLocks noGrp="1"/>
          </p:cNvSpPr>
          <p:nvPr>
            <p:ph type="body" sz="quarter" idx="20" hasCustomPrompt="1"/>
          </p:nvPr>
        </p:nvSpPr>
        <p:spPr>
          <a:xfrm>
            <a:off x="838200" y="3741738"/>
            <a:ext cx="4114800" cy="774700"/>
          </a:xfrm>
        </p:spPr>
        <p:txBody>
          <a:bodyPr>
            <a:noAutofit/>
          </a:bodyPr>
          <a:lstStyle>
            <a:lvl1pPr marL="0" indent="0">
              <a:buNone/>
              <a:defRPr sz="4400">
                <a:solidFill>
                  <a:schemeClr val="bg1"/>
                </a:solidFill>
                <a:latin typeface="+mj-lt"/>
              </a:defRPr>
            </a:lvl1pPr>
          </a:lstStyle>
          <a:p>
            <a:pPr lvl="0"/>
            <a:r>
              <a:rPr lang="en-US"/>
              <a:t>Contact Us</a:t>
            </a:r>
          </a:p>
        </p:txBody>
      </p:sp>
      <p:sp>
        <p:nvSpPr>
          <p:cNvPr id="8" name="Text Placeholder 7">
            <a:extLst>
              <a:ext uri="{FF2B5EF4-FFF2-40B4-BE49-F238E27FC236}">
                <a16:creationId xmlns:a16="http://schemas.microsoft.com/office/drawing/2014/main" id="{F154DDED-4526-86E5-3EBA-05C3DC64AADD}"/>
              </a:ext>
            </a:extLst>
          </p:cNvPr>
          <p:cNvSpPr>
            <a:spLocks noGrp="1"/>
          </p:cNvSpPr>
          <p:nvPr>
            <p:ph type="body" sz="quarter" idx="13" hasCustomPrompt="1"/>
          </p:nvPr>
        </p:nvSpPr>
        <p:spPr>
          <a:xfrm>
            <a:off x="838200" y="4716463"/>
            <a:ext cx="4010526" cy="1009650"/>
          </a:xfrm>
        </p:spPr>
        <p:txBody>
          <a:bodyPr>
            <a:normAutofit/>
          </a:bodyPr>
          <a:lstStyle>
            <a:lvl1pPr marL="0" indent="0">
              <a:buNone/>
              <a:defRPr sz="2000" b="1">
                <a:solidFill>
                  <a:srgbClr val="C9DFF6"/>
                </a:solidFill>
              </a:defRPr>
            </a:lvl1pPr>
          </a:lstStyle>
          <a:p>
            <a:pPr lvl="0"/>
            <a:r>
              <a:rPr lang="en-US"/>
              <a:t>For any questions or to get help from our tax experts</a:t>
            </a:r>
          </a:p>
        </p:txBody>
      </p:sp>
      <p:sp>
        <p:nvSpPr>
          <p:cNvPr id="22" name="Text Placeholder 21">
            <a:extLst>
              <a:ext uri="{FF2B5EF4-FFF2-40B4-BE49-F238E27FC236}">
                <a16:creationId xmlns:a16="http://schemas.microsoft.com/office/drawing/2014/main" id="{34795BC3-3273-00FA-F3E9-794C2428DEC2}"/>
              </a:ext>
            </a:extLst>
          </p:cNvPr>
          <p:cNvSpPr>
            <a:spLocks noGrp="1"/>
          </p:cNvSpPr>
          <p:nvPr>
            <p:ph type="body" sz="quarter" idx="17"/>
          </p:nvPr>
        </p:nvSpPr>
        <p:spPr>
          <a:xfrm>
            <a:off x="8462630" y="2841373"/>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3" name="Text Placeholder 21">
            <a:extLst>
              <a:ext uri="{FF2B5EF4-FFF2-40B4-BE49-F238E27FC236}">
                <a16:creationId xmlns:a16="http://schemas.microsoft.com/office/drawing/2014/main" id="{52EE6262-59C5-FABE-311C-F2370795CD18}"/>
              </a:ext>
            </a:extLst>
          </p:cNvPr>
          <p:cNvSpPr>
            <a:spLocks noGrp="1"/>
          </p:cNvSpPr>
          <p:nvPr>
            <p:ph type="body" sz="quarter" idx="18"/>
          </p:nvPr>
        </p:nvSpPr>
        <p:spPr>
          <a:xfrm>
            <a:off x="8470900" y="3994815"/>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24" name="Text Placeholder 21">
            <a:extLst>
              <a:ext uri="{FF2B5EF4-FFF2-40B4-BE49-F238E27FC236}">
                <a16:creationId xmlns:a16="http://schemas.microsoft.com/office/drawing/2014/main" id="{862113A7-42FE-CE67-44D3-7A6F501A25E9}"/>
              </a:ext>
            </a:extLst>
          </p:cNvPr>
          <p:cNvSpPr>
            <a:spLocks noGrp="1"/>
          </p:cNvSpPr>
          <p:nvPr>
            <p:ph type="body" sz="quarter" idx="19"/>
          </p:nvPr>
        </p:nvSpPr>
        <p:spPr>
          <a:xfrm>
            <a:off x="8470900" y="5189370"/>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9" name="Picture 8">
            <a:extLst>
              <a:ext uri="{FF2B5EF4-FFF2-40B4-BE49-F238E27FC236}">
                <a16:creationId xmlns:a16="http://schemas.microsoft.com/office/drawing/2014/main" id="{2F109B44-8238-B556-5951-F546FC6DC38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2470" y="310373"/>
            <a:ext cx="3211455" cy="3211455"/>
          </a:xfrm>
          <a:prstGeom prst="rect">
            <a:avLst/>
          </a:prstGeom>
          <a:effectLst/>
        </p:spPr>
      </p:pic>
    </p:spTree>
    <p:extLst>
      <p:ext uri="{BB962C8B-B14F-4D97-AF65-F5344CB8AC3E}">
        <p14:creationId xmlns:p14="http://schemas.microsoft.com/office/powerpoint/2010/main" val="510224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EFF243-6B27-C50B-56C0-B14EC8790A4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63B87CE-1C05-6B80-30FA-0BDA3F696B3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274BF1-B561-D10F-E7F0-BD7098D3099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8038A2-8251-FF9C-0D76-C5B4FFBBFA9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A192E06-B6AF-A819-0150-E3D9D7F96AB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8D953A3-42C1-D4A9-4795-0DA0307216F1}"/>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8" name="Footer Placeholder 7">
            <a:extLst>
              <a:ext uri="{FF2B5EF4-FFF2-40B4-BE49-F238E27FC236}">
                <a16:creationId xmlns:a16="http://schemas.microsoft.com/office/drawing/2014/main" id="{80B06C1A-3C5C-CD17-0D35-135AA0825A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3F667E4-63DE-DB6C-05DA-06AD092B9E0B}"/>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347513211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act Us Op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29A96D-27FD-2777-FA9A-C6114BA031ED}"/>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34">
            <a:extLst>
              <a:ext uri="{FF2B5EF4-FFF2-40B4-BE49-F238E27FC236}">
                <a16:creationId xmlns:a16="http://schemas.microsoft.com/office/drawing/2014/main" id="{ABA9DD5B-8501-32C8-F8C6-E05673031A07}"/>
              </a:ext>
            </a:extLst>
          </p:cNvPr>
          <p:cNvSpPr>
            <a:spLocks noGrp="1"/>
          </p:cNvSpPr>
          <p:nvPr>
            <p:ph type="body" sz="quarter" idx="20" hasCustomPrompt="1"/>
          </p:nvPr>
        </p:nvSpPr>
        <p:spPr>
          <a:xfrm>
            <a:off x="838200" y="3741738"/>
            <a:ext cx="4114800" cy="774700"/>
          </a:xfrm>
        </p:spPr>
        <p:txBody>
          <a:bodyPr>
            <a:noAutofit/>
          </a:bodyPr>
          <a:lstStyle>
            <a:lvl1pPr marL="0" indent="0">
              <a:buNone/>
              <a:defRPr sz="4400">
                <a:solidFill>
                  <a:schemeClr val="bg1"/>
                </a:solidFill>
                <a:latin typeface="+mj-lt"/>
              </a:defRPr>
            </a:lvl1pPr>
          </a:lstStyle>
          <a:p>
            <a:pPr lvl="0"/>
            <a:r>
              <a:rPr lang="en-US"/>
              <a:t>Contact Us</a:t>
            </a:r>
          </a:p>
        </p:txBody>
      </p:sp>
      <p:sp>
        <p:nvSpPr>
          <p:cNvPr id="49" name="Text Placeholder 7">
            <a:extLst>
              <a:ext uri="{FF2B5EF4-FFF2-40B4-BE49-F238E27FC236}">
                <a16:creationId xmlns:a16="http://schemas.microsoft.com/office/drawing/2014/main" id="{93386743-BD50-EEB3-1921-0D2012FB106D}"/>
              </a:ext>
            </a:extLst>
          </p:cNvPr>
          <p:cNvSpPr>
            <a:spLocks noGrp="1"/>
          </p:cNvSpPr>
          <p:nvPr>
            <p:ph type="body" sz="quarter" idx="13"/>
          </p:nvPr>
        </p:nvSpPr>
        <p:spPr>
          <a:xfrm>
            <a:off x="838200" y="4716463"/>
            <a:ext cx="4010526" cy="1009650"/>
          </a:xfrm>
        </p:spPr>
        <p:txBody>
          <a:bodyPr>
            <a:normAutofit/>
          </a:bodyPr>
          <a:lstStyle>
            <a:lvl1pPr marL="0" indent="0">
              <a:buNone/>
              <a:defRPr sz="2000" b="1">
                <a:solidFill>
                  <a:srgbClr val="C9DFF6"/>
                </a:solidFill>
              </a:defRPr>
            </a:lvl1pPr>
          </a:lstStyle>
          <a:p>
            <a:pPr lvl="0"/>
            <a:endParaRPr lang="en-US"/>
          </a:p>
        </p:txBody>
      </p:sp>
      <p:pic>
        <p:nvPicPr>
          <p:cNvPr id="47" name="Graphic 46">
            <a:extLst>
              <a:ext uri="{FF2B5EF4-FFF2-40B4-BE49-F238E27FC236}">
                <a16:creationId xmlns:a16="http://schemas.microsoft.com/office/drawing/2014/main" id="{306E111F-B5BB-34DE-AD4E-D2C0B60C0F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0900" y="801676"/>
            <a:ext cx="431268" cy="431268"/>
          </a:xfrm>
          <a:prstGeom prst="rect">
            <a:avLst/>
          </a:prstGeom>
        </p:spPr>
      </p:pic>
      <p:sp>
        <p:nvSpPr>
          <p:cNvPr id="51" name="Text Placeholder 17">
            <a:extLst>
              <a:ext uri="{FF2B5EF4-FFF2-40B4-BE49-F238E27FC236}">
                <a16:creationId xmlns:a16="http://schemas.microsoft.com/office/drawing/2014/main" id="{CB05E940-059F-C06A-9C91-7D062CB76381}"/>
              </a:ext>
            </a:extLst>
          </p:cNvPr>
          <p:cNvSpPr>
            <a:spLocks noGrp="1"/>
          </p:cNvSpPr>
          <p:nvPr>
            <p:ph type="body" sz="quarter" idx="23" hasCustomPrompt="1"/>
          </p:nvPr>
        </p:nvSpPr>
        <p:spPr>
          <a:xfrm>
            <a:off x="8922214" y="858875"/>
            <a:ext cx="2845000" cy="360362"/>
          </a:xfrm>
        </p:spPr>
        <p:txBody>
          <a:bodyPr>
            <a:normAutofit/>
          </a:bodyPr>
          <a:lstStyle>
            <a:lvl1pPr marL="0" indent="0">
              <a:buNone/>
              <a:defRPr sz="2000" b="1">
                <a:solidFill>
                  <a:srgbClr val="6A737B"/>
                </a:solidFill>
              </a:defRPr>
            </a:lvl1pPr>
          </a:lstStyle>
          <a:p>
            <a:pPr lvl="0"/>
            <a:r>
              <a:rPr lang="en-US"/>
              <a:t>Address</a:t>
            </a:r>
          </a:p>
        </p:txBody>
      </p:sp>
      <p:sp>
        <p:nvSpPr>
          <p:cNvPr id="34" name="Text Placeholder 21">
            <a:extLst>
              <a:ext uri="{FF2B5EF4-FFF2-40B4-BE49-F238E27FC236}">
                <a16:creationId xmlns:a16="http://schemas.microsoft.com/office/drawing/2014/main" id="{19817289-5690-E9EE-11C1-97DE50139389}"/>
              </a:ext>
            </a:extLst>
          </p:cNvPr>
          <p:cNvSpPr>
            <a:spLocks noGrp="1"/>
          </p:cNvSpPr>
          <p:nvPr>
            <p:ph type="body" sz="quarter" idx="17"/>
          </p:nvPr>
        </p:nvSpPr>
        <p:spPr>
          <a:xfrm>
            <a:off x="8475663" y="1328698"/>
            <a:ext cx="3279775" cy="128092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39" name="Graphic 38">
            <a:extLst>
              <a:ext uri="{FF2B5EF4-FFF2-40B4-BE49-F238E27FC236}">
                <a16:creationId xmlns:a16="http://schemas.microsoft.com/office/drawing/2014/main" id="{4D856F69-F38E-DB3E-7C81-96E34845590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4968" y="2855445"/>
            <a:ext cx="457200" cy="457200"/>
          </a:xfrm>
          <a:prstGeom prst="rect">
            <a:avLst/>
          </a:prstGeom>
        </p:spPr>
      </p:pic>
      <p:sp>
        <p:nvSpPr>
          <p:cNvPr id="29" name="Text Placeholder 17">
            <a:extLst>
              <a:ext uri="{FF2B5EF4-FFF2-40B4-BE49-F238E27FC236}">
                <a16:creationId xmlns:a16="http://schemas.microsoft.com/office/drawing/2014/main" id="{DE73B57A-E488-757C-B37E-824FD4AC4943}"/>
              </a:ext>
            </a:extLst>
          </p:cNvPr>
          <p:cNvSpPr>
            <a:spLocks noGrp="1"/>
          </p:cNvSpPr>
          <p:nvPr>
            <p:ph type="body" sz="quarter" idx="15" hasCustomPrompt="1"/>
          </p:nvPr>
        </p:nvSpPr>
        <p:spPr>
          <a:xfrm>
            <a:off x="8910438" y="2912179"/>
            <a:ext cx="2845000" cy="360362"/>
          </a:xfrm>
        </p:spPr>
        <p:txBody>
          <a:bodyPr>
            <a:normAutofit/>
          </a:bodyPr>
          <a:lstStyle>
            <a:lvl1pPr marL="0" indent="0">
              <a:buNone/>
              <a:defRPr sz="2000" b="1">
                <a:solidFill>
                  <a:srgbClr val="6A737B"/>
                </a:solidFill>
              </a:defRPr>
            </a:lvl1pPr>
          </a:lstStyle>
          <a:p>
            <a:pPr lvl="0"/>
            <a:r>
              <a:rPr lang="en-US"/>
              <a:t>Phone Number</a:t>
            </a:r>
          </a:p>
        </p:txBody>
      </p:sp>
      <p:sp>
        <p:nvSpPr>
          <p:cNvPr id="37" name="Text Placeholder 21">
            <a:extLst>
              <a:ext uri="{FF2B5EF4-FFF2-40B4-BE49-F238E27FC236}">
                <a16:creationId xmlns:a16="http://schemas.microsoft.com/office/drawing/2014/main" id="{5027BD9E-8289-61FB-5791-529F670FDA3F}"/>
              </a:ext>
            </a:extLst>
          </p:cNvPr>
          <p:cNvSpPr>
            <a:spLocks noGrp="1"/>
          </p:cNvSpPr>
          <p:nvPr>
            <p:ph type="body" sz="quarter" idx="18"/>
          </p:nvPr>
        </p:nvSpPr>
        <p:spPr>
          <a:xfrm>
            <a:off x="8470900" y="3385166"/>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48" name="Graphic 47">
            <a:extLst>
              <a:ext uri="{FF2B5EF4-FFF2-40B4-BE49-F238E27FC236}">
                <a16:creationId xmlns:a16="http://schemas.microsoft.com/office/drawing/2014/main" id="{F1A82EF7-D51E-7E27-73D9-F62D6B49E27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77228" y="4029989"/>
            <a:ext cx="392680" cy="392680"/>
          </a:xfrm>
          <a:prstGeom prst="rect">
            <a:avLst/>
          </a:prstGeom>
        </p:spPr>
      </p:pic>
      <p:sp>
        <p:nvSpPr>
          <p:cNvPr id="52" name="Text Placeholder 17">
            <a:extLst>
              <a:ext uri="{FF2B5EF4-FFF2-40B4-BE49-F238E27FC236}">
                <a16:creationId xmlns:a16="http://schemas.microsoft.com/office/drawing/2014/main" id="{85D08CC1-11FE-AB12-27C0-6E326319F6FD}"/>
              </a:ext>
            </a:extLst>
          </p:cNvPr>
          <p:cNvSpPr>
            <a:spLocks noGrp="1"/>
          </p:cNvSpPr>
          <p:nvPr>
            <p:ph type="body" sz="quarter" idx="24" hasCustomPrompt="1"/>
          </p:nvPr>
        </p:nvSpPr>
        <p:spPr>
          <a:xfrm>
            <a:off x="8905675" y="4035190"/>
            <a:ext cx="2845000" cy="360362"/>
          </a:xfrm>
        </p:spPr>
        <p:txBody>
          <a:bodyPr>
            <a:normAutofit/>
          </a:bodyPr>
          <a:lstStyle>
            <a:lvl1pPr marL="0" indent="0">
              <a:buNone/>
              <a:defRPr sz="2000" b="1">
                <a:solidFill>
                  <a:srgbClr val="6A737B"/>
                </a:solidFill>
              </a:defRPr>
            </a:lvl1pPr>
          </a:lstStyle>
          <a:p>
            <a:pPr lvl="0"/>
            <a:r>
              <a:rPr lang="en-US"/>
              <a:t>Fax Number</a:t>
            </a:r>
          </a:p>
        </p:txBody>
      </p:sp>
      <p:sp>
        <p:nvSpPr>
          <p:cNvPr id="45" name="Text Placeholder 21">
            <a:extLst>
              <a:ext uri="{FF2B5EF4-FFF2-40B4-BE49-F238E27FC236}">
                <a16:creationId xmlns:a16="http://schemas.microsoft.com/office/drawing/2014/main" id="{48AC4637-3D71-1DA6-8D97-1BD458332D02}"/>
              </a:ext>
            </a:extLst>
          </p:cNvPr>
          <p:cNvSpPr>
            <a:spLocks noGrp="1"/>
          </p:cNvSpPr>
          <p:nvPr>
            <p:ph type="body" sz="quarter" idx="22"/>
          </p:nvPr>
        </p:nvSpPr>
        <p:spPr>
          <a:xfrm>
            <a:off x="8470900" y="4501894"/>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40" name="Graphic 39">
            <a:extLst>
              <a:ext uri="{FF2B5EF4-FFF2-40B4-BE49-F238E27FC236}">
                <a16:creationId xmlns:a16="http://schemas.microsoft.com/office/drawing/2014/main" id="{13DACE72-867C-5BC3-FFF3-EE967DD0BC7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92494" y="5144261"/>
            <a:ext cx="362148" cy="362148"/>
          </a:xfrm>
          <a:prstGeom prst="rect">
            <a:avLst/>
          </a:prstGeom>
        </p:spPr>
      </p:pic>
      <p:sp>
        <p:nvSpPr>
          <p:cNvPr id="31" name="Text Placeholder 17">
            <a:extLst>
              <a:ext uri="{FF2B5EF4-FFF2-40B4-BE49-F238E27FC236}">
                <a16:creationId xmlns:a16="http://schemas.microsoft.com/office/drawing/2014/main" id="{7D7B9D02-328F-78EC-04AF-AA0AC36BC525}"/>
              </a:ext>
            </a:extLst>
          </p:cNvPr>
          <p:cNvSpPr>
            <a:spLocks noGrp="1"/>
          </p:cNvSpPr>
          <p:nvPr>
            <p:ph type="body" sz="quarter" idx="16" hasCustomPrompt="1"/>
          </p:nvPr>
        </p:nvSpPr>
        <p:spPr>
          <a:xfrm>
            <a:off x="8910438" y="5146047"/>
            <a:ext cx="2845000" cy="360362"/>
          </a:xfrm>
        </p:spPr>
        <p:txBody>
          <a:bodyPr>
            <a:normAutofit/>
          </a:bodyPr>
          <a:lstStyle>
            <a:lvl1pPr marL="0" indent="0">
              <a:buNone/>
              <a:defRPr sz="2000" b="1">
                <a:solidFill>
                  <a:srgbClr val="6A737B"/>
                </a:solidFill>
              </a:defRPr>
            </a:lvl1pPr>
          </a:lstStyle>
          <a:p>
            <a:pPr lvl="0"/>
            <a:r>
              <a:rPr lang="en-US"/>
              <a:t>Email</a:t>
            </a:r>
          </a:p>
        </p:txBody>
      </p:sp>
      <p:sp>
        <p:nvSpPr>
          <p:cNvPr id="38" name="Text Placeholder 21">
            <a:extLst>
              <a:ext uri="{FF2B5EF4-FFF2-40B4-BE49-F238E27FC236}">
                <a16:creationId xmlns:a16="http://schemas.microsoft.com/office/drawing/2014/main" id="{0F133AFF-6F6D-3268-4BA7-794FF378AFC8}"/>
              </a:ext>
            </a:extLst>
          </p:cNvPr>
          <p:cNvSpPr>
            <a:spLocks noGrp="1"/>
          </p:cNvSpPr>
          <p:nvPr>
            <p:ph type="body" sz="quarter" idx="19"/>
          </p:nvPr>
        </p:nvSpPr>
        <p:spPr>
          <a:xfrm>
            <a:off x="8470900" y="5618954"/>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46" name="Straight Connector 45">
            <a:extLst>
              <a:ext uri="{FF2B5EF4-FFF2-40B4-BE49-F238E27FC236}">
                <a16:creationId xmlns:a16="http://schemas.microsoft.com/office/drawing/2014/main" id="{069981A8-41DC-38EA-598E-9CD79964F4D0}"/>
              </a:ext>
              <a:ext uri="{C183D7F6-B498-43B3-948B-1728B52AA6E4}">
                <adec:decorative xmlns:adec="http://schemas.microsoft.com/office/drawing/2017/decorative" val="1"/>
              </a:ext>
            </a:extLst>
          </p:cNvPr>
          <p:cNvCxnSpPr>
            <a:cxnSpLocks/>
          </p:cNvCxnSpPr>
          <p:nvPr userDrawn="1"/>
        </p:nvCxnSpPr>
        <p:spPr>
          <a:xfrm>
            <a:off x="8444968" y="5001953"/>
            <a:ext cx="3322246"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FA707D-83BF-69E5-0CFA-74218C16C184}"/>
              </a:ext>
              <a:ext uri="{C183D7F6-B498-43B3-948B-1728B52AA6E4}">
                <adec:decorative xmlns:adec="http://schemas.microsoft.com/office/drawing/2017/decorative" val="1"/>
              </a:ext>
            </a:extLst>
          </p:cNvPr>
          <p:cNvCxnSpPr>
            <a:cxnSpLocks/>
          </p:cNvCxnSpPr>
          <p:nvPr userDrawn="1"/>
        </p:nvCxnSpPr>
        <p:spPr>
          <a:xfrm>
            <a:off x="8444968" y="3885231"/>
            <a:ext cx="3322246"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A285692-60F1-4996-D98C-7FE96584966A}"/>
              </a:ext>
              <a:ext uri="{C183D7F6-B498-43B3-948B-1728B52AA6E4}">
                <adec:decorative xmlns:adec="http://schemas.microsoft.com/office/drawing/2017/decorative" val="1"/>
              </a:ext>
            </a:extLst>
          </p:cNvPr>
          <p:cNvCxnSpPr>
            <a:cxnSpLocks/>
          </p:cNvCxnSpPr>
          <p:nvPr userDrawn="1"/>
        </p:nvCxnSpPr>
        <p:spPr>
          <a:xfrm>
            <a:off x="8444968" y="2770360"/>
            <a:ext cx="3322246"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774BDA6-81AB-E4EC-27ED-85F9AE09EF77}"/>
              </a:ext>
              <a:ext uri="{C183D7F6-B498-43B3-948B-1728B52AA6E4}">
                <adec:decorative xmlns:adec="http://schemas.microsoft.com/office/drawing/2017/decorative" val="1"/>
              </a:ext>
            </a:extLst>
          </p:cNvPr>
          <p:cNvGrpSpPr/>
          <p:nvPr userDrawn="1"/>
        </p:nvGrpSpPr>
        <p:grpSpPr>
          <a:xfrm>
            <a:off x="7911853" y="925"/>
            <a:ext cx="102892" cy="6856151"/>
            <a:chOff x="6062803" y="0"/>
            <a:chExt cx="102892" cy="6856151"/>
          </a:xfrm>
        </p:grpSpPr>
        <p:sp>
          <p:nvSpPr>
            <p:cNvPr id="8" name="Rectangle 7">
              <a:extLst>
                <a:ext uri="{FF2B5EF4-FFF2-40B4-BE49-F238E27FC236}">
                  <a16:creationId xmlns:a16="http://schemas.microsoft.com/office/drawing/2014/main" id="{77B34F28-368E-9880-A994-33488AABD4E5}"/>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7EAAF3-9A1A-0FA0-C88A-BB5AD847B24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B5F96F-4DF8-0F75-D165-D674CA367BD1}"/>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86E05C-7F6B-DABC-5898-AED9D523B0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F1C4B-7163-1E57-4553-9B38E190AC7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014F7D-E840-2F4E-89AC-4989CBDBEF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BBC17F-9054-CB76-7EE2-39500853D987}"/>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2E5288E-D179-6522-C314-ACF7572F126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522470" y="310373"/>
            <a:ext cx="3211455" cy="3211455"/>
          </a:xfrm>
          <a:prstGeom prst="rect">
            <a:avLst/>
          </a:prstGeom>
          <a:effectLst/>
        </p:spPr>
      </p:pic>
    </p:spTree>
    <p:extLst>
      <p:ext uri="{BB962C8B-B14F-4D97-AF65-F5344CB8AC3E}">
        <p14:creationId xmlns:p14="http://schemas.microsoft.com/office/powerpoint/2010/main" val="89573046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17629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 Title Slide Opt 1">
    <p:bg>
      <p:bgRef idx="1001">
        <a:schemeClr val="bg1"/>
      </p:bgRef>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EDCA65A-46E4-AE90-97C5-E0C111E8BD26}"/>
              </a:ext>
              <a:ext uri="{C183D7F6-B498-43B3-948B-1728B52AA6E4}">
                <adec:decorative xmlns:adec="http://schemas.microsoft.com/office/drawing/2017/decorative" val="1"/>
              </a:ext>
            </a:extLst>
          </p:cNvPr>
          <p:cNvGrpSpPr/>
          <p:nvPr userDrawn="1"/>
        </p:nvGrpSpPr>
        <p:grpSpPr>
          <a:xfrm>
            <a:off x="8144688" y="925"/>
            <a:ext cx="102892" cy="6856151"/>
            <a:chOff x="6062803" y="0"/>
            <a:chExt cx="102892" cy="6856151"/>
          </a:xfrm>
        </p:grpSpPr>
        <p:sp>
          <p:nvSpPr>
            <p:cNvPr id="5" name="Rectangle 4">
              <a:extLst>
                <a:ext uri="{FF2B5EF4-FFF2-40B4-BE49-F238E27FC236}">
                  <a16:creationId xmlns:a16="http://schemas.microsoft.com/office/drawing/2014/main" id="{1FCE9070-3968-A193-064C-B28F34508C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95FC62DD-DB67-AF37-E345-320764EAFE75}"/>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ED5B06C-B414-A33A-B992-BD96A2AF8E2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7A7027D-1070-ADA4-D3A8-FF70C0C20614}"/>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6B56636-27C4-20ED-D2B3-30524CE613B5}"/>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D6B26BF-DEE2-3823-CC8B-95E23C7409AD}"/>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8196972-191B-F2A4-5073-BB03D6DF20E8}"/>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8FED0B50-F739-4E91-A28B-19206868406B}"/>
              </a:ext>
              <a:ext uri="{C183D7F6-B498-43B3-948B-1728B52AA6E4}">
                <adec:decorative xmlns:adec="http://schemas.microsoft.com/office/drawing/2017/decorative" val="1"/>
              </a:ext>
            </a:extLst>
          </p:cNvPr>
          <p:cNvSpPr/>
          <p:nvPr userDrawn="1"/>
        </p:nvSpPr>
        <p:spPr>
          <a:xfrm flipV="1">
            <a:off x="0" y="-2"/>
            <a:ext cx="8042352" cy="685799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7A4771C-1FDD-4B40-91BE-5857C6BD650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73973" y="108265"/>
            <a:ext cx="1768416" cy="1768416"/>
          </a:xfrm>
          <a:prstGeom prst="rect">
            <a:avLst/>
          </a:prstGeom>
          <a:effectLst/>
        </p:spPr>
      </p:pic>
      <p:sp>
        <p:nvSpPr>
          <p:cNvPr id="2" name="Title 1">
            <a:extLst>
              <a:ext uri="{FF2B5EF4-FFF2-40B4-BE49-F238E27FC236}">
                <a16:creationId xmlns:a16="http://schemas.microsoft.com/office/drawing/2014/main" id="{A0AB3D3C-4546-4CAD-85B3-162768C3D55C}"/>
              </a:ext>
            </a:extLst>
          </p:cNvPr>
          <p:cNvSpPr>
            <a:spLocks noGrp="1"/>
          </p:cNvSpPr>
          <p:nvPr>
            <p:ph type="ctrTitle" hasCustomPrompt="1"/>
          </p:nvPr>
        </p:nvSpPr>
        <p:spPr>
          <a:xfrm>
            <a:off x="473973" y="1875222"/>
            <a:ext cx="6997637" cy="2387600"/>
          </a:xfrm>
        </p:spPr>
        <p:txBody>
          <a:bodyPr anchor="t" anchorCtr="0"/>
          <a:lstStyle>
            <a:lvl1pPr algn="l">
              <a:defRPr sz="6000" b="0">
                <a:solidFill>
                  <a:schemeClr val="bg1"/>
                </a:solidFill>
                <a:latin typeface="+mj-lt"/>
                <a:cs typeface="Arial" panose="020B0604020202020204" pitchFamily="34" charset="0"/>
              </a:defRPr>
            </a:lvl1pPr>
          </a:lstStyle>
          <a:p>
            <a:r>
              <a:rPr lang="en-US"/>
              <a:t>Presentation Title</a:t>
            </a:r>
          </a:p>
        </p:txBody>
      </p:sp>
      <p:sp>
        <p:nvSpPr>
          <p:cNvPr id="3" name="Subtitle 2">
            <a:extLst>
              <a:ext uri="{FF2B5EF4-FFF2-40B4-BE49-F238E27FC236}">
                <a16:creationId xmlns:a16="http://schemas.microsoft.com/office/drawing/2014/main" id="{FE3D9B14-3203-4C40-8364-C589058C4EE5}"/>
              </a:ext>
            </a:extLst>
          </p:cNvPr>
          <p:cNvSpPr>
            <a:spLocks noGrp="1"/>
          </p:cNvSpPr>
          <p:nvPr>
            <p:ph type="subTitle" idx="1"/>
          </p:nvPr>
        </p:nvSpPr>
        <p:spPr>
          <a:xfrm>
            <a:off x="473974" y="4459324"/>
            <a:ext cx="6997636" cy="1469571"/>
          </a:xfrm>
        </p:spPr>
        <p:txBody>
          <a:bodyPr>
            <a:normAutofit/>
          </a:bodyPr>
          <a:lstStyle>
            <a:lvl1pPr marL="0" indent="0" algn="l">
              <a:buNone/>
              <a:defRPr sz="2000" b="1">
                <a:solidFill>
                  <a:srgbClr val="C9DFF6"/>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Text Placeholder 5">
            <a:extLst>
              <a:ext uri="{FF2B5EF4-FFF2-40B4-BE49-F238E27FC236}">
                <a16:creationId xmlns:a16="http://schemas.microsoft.com/office/drawing/2014/main" id="{CE2B3864-7F4E-4EF7-AE04-B73533DDAB72}"/>
              </a:ext>
            </a:extLst>
          </p:cNvPr>
          <p:cNvSpPr>
            <a:spLocks noGrp="1"/>
          </p:cNvSpPr>
          <p:nvPr>
            <p:ph type="body" sz="quarter" idx="12"/>
          </p:nvPr>
        </p:nvSpPr>
        <p:spPr>
          <a:xfrm>
            <a:off x="473973" y="6028320"/>
            <a:ext cx="6997635" cy="489438"/>
          </a:xfrm>
        </p:spPr>
        <p:txBody>
          <a:bodyPr/>
          <a:lstStyle>
            <a:lvl1pPr marL="0" indent="0">
              <a:buNone/>
              <a:defRPr sz="1200">
                <a:solidFill>
                  <a:schemeClr val="bg1"/>
                </a:solidFill>
              </a:defRPr>
            </a:lvl1pPr>
          </a:lstStyle>
          <a:p>
            <a:pPr lvl="0"/>
            <a:endParaRPr lang="en-US"/>
          </a:p>
        </p:txBody>
      </p:sp>
      <p:sp>
        <p:nvSpPr>
          <p:cNvPr id="40" name="Picture Placeholder 39">
            <a:extLst>
              <a:ext uri="{FF2B5EF4-FFF2-40B4-BE49-F238E27FC236}">
                <a16:creationId xmlns:a16="http://schemas.microsoft.com/office/drawing/2014/main" id="{792306F7-0F06-3861-1221-9A4A89293026}"/>
              </a:ext>
            </a:extLst>
          </p:cNvPr>
          <p:cNvSpPr>
            <a:spLocks noGrp="1"/>
          </p:cNvSpPr>
          <p:nvPr>
            <p:ph type="pic" sz="quarter" idx="13"/>
          </p:nvPr>
        </p:nvSpPr>
        <p:spPr>
          <a:xfrm>
            <a:off x="8349916" y="0"/>
            <a:ext cx="3842084" cy="6858000"/>
          </a:xfrm>
        </p:spPr>
        <p:txBody>
          <a:bodyPr/>
          <a:lstStyle/>
          <a:p>
            <a:endParaRPr lang="en-US"/>
          </a:p>
        </p:txBody>
      </p:sp>
    </p:spTree>
    <p:extLst>
      <p:ext uri="{BB962C8B-B14F-4D97-AF65-F5344CB8AC3E}">
        <p14:creationId xmlns:p14="http://schemas.microsoft.com/office/powerpoint/2010/main" val="4192463328"/>
      </p:ext>
    </p:extLst>
  </p:cSld>
  <p:clrMapOvr>
    <a:overrideClrMapping bg1="lt1" tx1="dk1" bg2="lt2" tx2="dk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Opt 2">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A73224F-16CB-E1C1-FAA8-E22BD4999E53}"/>
              </a:ext>
              <a:ext uri="{C183D7F6-B498-43B3-948B-1728B52AA6E4}">
                <adec:decorative xmlns:adec="http://schemas.microsoft.com/office/drawing/2017/decorative" val="1"/>
              </a:ext>
            </a:extLst>
          </p:cNvPr>
          <p:cNvGrpSpPr/>
          <p:nvPr userDrawn="1"/>
        </p:nvGrpSpPr>
        <p:grpSpPr>
          <a:xfrm>
            <a:off x="0" y="5792671"/>
            <a:ext cx="12192000" cy="102891"/>
            <a:chOff x="-1" y="5786108"/>
            <a:chExt cx="12192000" cy="102891"/>
          </a:xfrm>
        </p:grpSpPr>
        <p:sp>
          <p:nvSpPr>
            <p:cNvPr id="4" name="Rectangle 3">
              <a:extLst>
                <a:ext uri="{FF2B5EF4-FFF2-40B4-BE49-F238E27FC236}">
                  <a16:creationId xmlns:a16="http://schemas.microsoft.com/office/drawing/2014/main" id="{7725003C-DE84-4B5C-D904-3768D22E19F0}"/>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A38431-16BE-83FB-7382-53DEF656C08F}"/>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7B10CC0D-1B6E-0D4A-8D02-52F56418C265}"/>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9414310-B105-3DE3-22F1-D6FF292BF861}"/>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0E644CD-063E-9731-0649-FB1EC6EC1FD8}"/>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F61E943-7EBB-60BC-E64A-162DFBB78F9A}"/>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B83980E-B953-03B1-71F8-8540B0B7630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FC1B65B4-F446-7E64-389B-80621849339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F2DFD9C4-6D06-5254-B964-86F2BC3697F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C44A2BD-3E5A-4EB2-20CE-9C19C4921CA7}"/>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FE7455E-E923-C731-910F-064EBB3DFBA9}"/>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Rectangle 7">
            <a:extLst>
              <a:ext uri="{FF2B5EF4-FFF2-40B4-BE49-F238E27FC236}">
                <a16:creationId xmlns:a16="http://schemas.microsoft.com/office/drawing/2014/main" id="{8476EF13-0114-4A62-B3E7-0D586539F3ED}"/>
              </a:ext>
              <a:ext uri="{C183D7F6-B498-43B3-948B-1728B52AA6E4}">
                <adec:decorative xmlns:adec="http://schemas.microsoft.com/office/drawing/2017/decorative" val="1"/>
              </a:ext>
            </a:extLst>
          </p:cNvPr>
          <p:cNvSpPr/>
          <p:nvPr userDrawn="1"/>
        </p:nvSpPr>
        <p:spPr>
          <a:xfrm>
            <a:off x="0" y="0"/>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56F99C2-4560-4C78-A7DD-AFAB735347B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23787" y="1167063"/>
            <a:ext cx="3669364" cy="3669364"/>
          </a:xfrm>
          <a:prstGeom prst="rect">
            <a:avLst/>
          </a:prstGeom>
        </p:spPr>
      </p:pic>
      <p:sp>
        <p:nvSpPr>
          <p:cNvPr id="2" name="Title 1">
            <a:extLst>
              <a:ext uri="{FF2B5EF4-FFF2-40B4-BE49-F238E27FC236}">
                <a16:creationId xmlns:a16="http://schemas.microsoft.com/office/drawing/2014/main" id="{D0CDA4C5-2E70-43CE-8EBC-E6C827629B4C}"/>
              </a:ext>
            </a:extLst>
          </p:cNvPr>
          <p:cNvSpPr>
            <a:spLocks noGrp="1"/>
          </p:cNvSpPr>
          <p:nvPr>
            <p:ph type="title"/>
          </p:nvPr>
        </p:nvSpPr>
        <p:spPr>
          <a:xfrm>
            <a:off x="4861248" y="1398794"/>
            <a:ext cx="6492551" cy="2565410"/>
          </a:xfrm>
        </p:spPr>
        <p:txBody>
          <a:bodyPr>
            <a:noAutofit/>
          </a:bodyPr>
          <a:lstStyle>
            <a:lvl1pPr>
              <a:defRPr sz="6000" b="0">
                <a:solidFill>
                  <a:schemeClr val="bg1"/>
                </a:solidFill>
                <a:latin typeface="+mj-lt"/>
                <a:cs typeface="Arial" panose="020B0604020202020204" pitchFamily="34" charset="0"/>
              </a:defRPr>
            </a:lvl1pPr>
          </a:lstStyle>
          <a:p>
            <a:r>
              <a:rPr lang="en-US"/>
              <a:t>Click to edit Master title style</a:t>
            </a:r>
          </a:p>
        </p:txBody>
      </p:sp>
      <p:sp>
        <p:nvSpPr>
          <p:cNvPr id="22" name="Text Placeholder 21">
            <a:extLst>
              <a:ext uri="{FF2B5EF4-FFF2-40B4-BE49-F238E27FC236}">
                <a16:creationId xmlns:a16="http://schemas.microsoft.com/office/drawing/2014/main" id="{2281FBDE-B849-80D3-F1AB-D1BE6399D0E5}"/>
              </a:ext>
            </a:extLst>
          </p:cNvPr>
          <p:cNvSpPr>
            <a:spLocks noGrp="1"/>
          </p:cNvSpPr>
          <p:nvPr>
            <p:ph type="body" sz="quarter" idx="10"/>
          </p:nvPr>
        </p:nvSpPr>
        <p:spPr>
          <a:xfrm>
            <a:off x="4860925" y="4102100"/>
            <a:ext cx="6492875" cy="746125"/>
          </a:xfrm>
        </p:spPr>
        <p:txBody>
          <a:bodyPr>
            <a:normAutofit/>
          </a:bodyPr>
          <a:lstStyle>
            <a:lvl1pPr marL="0" indent="0">
              <a:buNone/>
              <a:defRPr sz="2000" b="1">
                <a:solidFill>
                  <a:srgbClr val="C9DFF6"/>
                </a:solidFill>
                <a:latin typeface="+mj-lt"/>
              </a:defRPr>
            </a:lvl1pPr>
          </a:lstStyle>
          <a:p>
            <a:pPr lvl="0"/>
            <a:r>
              <a:rPr lang="en-US"/>
              <a:t>Click to edit Master text styles</a:t>
            </a:r>
          </a:p>
        </p:txBody>
      </p:sp>
      <p:sp>
        <p:nvSpPr>
          <p:cNvPr id="24" name="Text Placeholder 23">
            <a:extLst>
              <a:ext uri="{FF2B5EF4-FFF2-40B4-BE49-F238E27FC236}">
                <a16:creationId xmlns:a16="http://schemas.microsoft.com/office/drawing/2014/main" id="{B4976192-7DCB-B115-18FF-2E460C1A9701}"/>
              </a:ext>
            </a:extLst>
          </p:cNvPr>
          <p:cNvSpPr>
            <a:spLocks noGrp="1"/>
          </p:cNvSpPr>
          <p:nvPr>
            <p:ph type="body" sz="quarter" idx="11"/>
          </p:nvPr>
        </p:nvSpPr>
        <p:spPr>
          <a:xfrm>
            <a:off x="8910638" y="6093625"/>
            <a:ext cx="3060700" cy="547722"/>
          </a:xfrm>
        </p:spPr>
        <p:txBody>
          <a:bodyPr>
            <a:normAutofit/>
          </a:bodyPr>
          <a:lstStyle>
            <a:lvl1pPr marL="0" indent="0">
              <a:buNone/>
              <a:defRPr sz="1200" b="1">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72174056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Opt 3">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EDD4C71-C0AE-4C37-7553-A630C5CA93EE}"/>
              </a:ext>
              <a:ext uri="{C183D7F6-B498-43B3-948B-1728B52AA6E4}">
                <adec:decorative xmlns:adec="http://schemas.microsoft.com/office/drawing/2017/decorative" val="1"/>
              </a:ext>
            </a:extLst>
          </p:cNvPr>
          <p:cNvSpPr/>
          <p:nvPr userDrawn="1"/>
        </p:nvSpPr>
        <p:spPr>
          <a:xfrm>
            <a:off x="0" y="0"/>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63FA90-79F8-4E63-A42A-805AA162526E}"/>
              </a:ext>
            </a:extLst>
          </p:cNvPr>
          <p:cNvSpPr>
            <a:spLocks noGrp="1"/>
          </p:cNvSpPr>
          <p:nvPr>
            <p:ph type="title"/>
          </p:nvPr>
        </p:nvSpPr>
        <p:spPr>
          <a:xfrm>
            <a:off x="831850" y="2678349"/>
            <a:ext cx="10515600" cy="1884126"/>
          </a:xfrm>
        </p:spPr>
        <p:txBody>
          <a:bodyPr anchor="b"/>
          <a:lstStyle>
            <a:lvl1pPr>
              <a:defRPr sz="6000">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3A7D695B-BD3B-49C4-A0CC-E2FE92AA074A}"/>
              </a:ext>
            </a:extLst>
          </p:cNvPr>
          <p:cNvSpPr>
            <a:spLocks noGrp="1"/>
          </p:cNvSpPr>
          <p:nvPr>
            <p:ph type="body" idx="1"/>
          </p:nvPr>
        </p:nvSpPr>
        <p:spPr>
          <a:xfrm>
            <a:off x="831850" y="4589464"/>
            <a:ext cx="10515600" cy="951258"/>
          </a:xfrm>
        </p:spPr>
        <p:txBody>
          <a:bodyPr>
            <a:normAutofit/>
          </a:bodyPr>
          <a:lstStyle>
            <a:lvl1pPr marL="0" indent="0">
              <a:buNone/>
              <a:defRPr sz="2000" b="1">
                <a:solidFill>
                  <a:srgbClr val="C9DFF6"/>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26" name="Text Placeholder 25">
            <a:extLst>
              <a:ext uri="{FF2B5EF4-FFF2-40B4-BE49-F238E27FC236}">
                <a16:creationId xmlns:a16="http://schemas.microsoft.com/office/drawing/2014/main" id="{5B913073-1874-B0A2-060E-973DE2E66CC5}"/>
              </a:ext>
            </a:extLst>
          </p:cNvPr>
          <p:cNvSpPr>
            <a:spLocks noGrp="1"/>
          </p:cNvSpPr>
          <p:nvPr>
            <p:ph type="body" sz="quarter" idx="10"/>
          </p:nvPr>
        </p:nvSpPr>
        <p:spPr>
          <a:xfrm>
            <a:off x="840080" y="6089650"/>
            <a:ext cx="4956175" cy="577850"/>
          </a:xfrm>
        </p:spPr>
        <p:txBody>
          <a:bodyPr>
            <a:normAutofit/>
          </a:bodyPr>
          <a:lstStyle>
            <a:lvl1pPr marL="0" indent="0">
              <a:buNone/>
              <a:defRPr sz="1200" b="1">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grpSp>
        <p:nvGrpSpPr>
          <p:cNvPr id="31" name="Group 30">
            <a:extLst>
              <a:ext uri="{FF2B5EF4-FFF2-40B4-BE49-F238E27FC236}">
                <a16:creationId xmlns:a16="http://schemas.microsoft.com/office/drawing/2014/main" id="{30DD706A-6F6B-2641-1F29-7A0E3E6DE0C6}"/>
              </a:ext>
              <a:ext uri="{C183D7F6-B498-43B3-948B-1728B52AA6E4}">
                <adec:decorative xmlns:adec="http://schemas.microsoft.com/office/drawing/2017/decorative" val="1"/>
              </a:ext>
            </a:extLst>
          </p:cNvPr>
          <p:cNvGrpSpPr/>
          <p:nvPr userDrawn="1"/>
        </p:nvGrpSpPr>
        <p:grpSpPr>
          <a:xfrm>
            <a:off x="0" y="5792671"/>
            <a:ext cx="12192000" cy="102891"/>
            <a:chOff x="-1" y="5786108"/>
            <a:chExt cx="12192000" cy="102891"/>
          </a:xfrm>
        </p:grpSpPr>
        <p:sp>
          <p:nvSpPr>
            <p:cNvPr id="32" name="Rectangle 31">
              <a:extLst>
                <a:ext uri="{FF2B5EF4-FFF2-40B4-BE49-F238E27FC236}">
                  <a16:creationId xmlns:a16="http://schemas.microsoft.com/office/drawing/2014/main" id="{7939F557-7A2A-DB3C-00B5-0592609EFCA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5DF7CA9-1971-477F-C1A0-215F09A5CE89}"/>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1B3A86B3-F064-4973-8A99-56A07DE3DE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F706E65-7DBE-D302-11CF-FF8B5C7DE6B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74A71C2-7FF3-9D6D-A6F7-D07CC5CA1A8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5ABB3E17-8B9A-8A4C-F61F-20A77FE5BAC7}"/>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6A2F0D-67EF-ECED-1DCF-625C6F2E483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39B15B36-83A7-49CB-CE04-86A93FAF0126}"/>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FA0377E-A28A-5A03-27BB-D37121AB89D5}"/>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EC107E6A-7505-11AD-7962-7C85BD2A1341}"/>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C563CB8-C1AF-3ADE-282B-AA9D00B35FE4}"/>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660DFE4A-246C-FEEC-CB7E-D446BF5BBF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878926" y="108265"/>
            <a:ext cx="2434148" cy="2434148"/>
          </a:xfrm>
          <a:prstGeom prst="rect">
            <a:avLst/>
          </a:prstGeom>
          <a:effectLst/>
        </p:spPr>
      </p:pic>
    </p:spTree>
    <p:extLst>
      <p:ext uri="{BB962C8B-B14F-4D97-AF65-F5344CB8AC3E}">
        <p14:creationId xmlns:p14="http://schemas.microsoft.com/office/powerpoint/2010/main" val="209662746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Title Slide">
    <p:bg>
      <p:bgPr>
        <a:solidFill>
          <a:srgbClr val="174A7C"/>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C7E752DB-44EC-AAB1-481E-EF2CA53CD3C1}"/>
              </a:ext>
              <a:ext uri="{C183D7F6-B498-43B3-948B-1728B52AA6E4}">
                <adec:decorative xmlns:adec="http://schemas.microsoft.com/office/drawing/2017/decorative" val="1"/>
              </a:ext>
            </a:extLst>
          </p:cNvPr>
          <p:cNvSpPr/>
          <p:nvPr userDrawn="1"/>
        </p:nvSpPr>
        <p:spPr>
          <a:xfrm>
            <a:off x="796594" y="6184232"/>
            <a:ext cx="5808743" cy="6737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C39AEE3-85DB-58AE-3AB8-52AEC0124882}"/>
              </a:ext>
              <a:ext uri="{C183D7F6-B498-43B3-948B-1728B52AA6E4}">
                <adec:decorative xmlns:adec="http://schemas.microsoft.com/office/drawing/2017/decorative" val="1"/>
              </a:ext>
            </a:extLst>
          </p:cNvPr>
          <p:cNvGrpSpPr/>
          <p:nvPr userDrawn="1"/>
        </p:nvGrpSpPr>
        <p:grpSpPr>
          <a:xfrm>
            <a:off x="796594" y="6278736"/>
            <a:ext cx="5808744" cy="102891"/>
            <a:chOff x="796594" y="6278736"/>
            <a:chExt cx="5808744" cy="102891"/>
          </a:xfrm>
        </p:grpSpPr>
        <p:sp>
          <p:nvSpPr>
            <p:cNvPr id="14" name="Rectangle 13">
              <a:extLst>
                <a:ext uri="{FF2B5EF4-FFF2-40B4-BE49-F238E27FC236}">
                  <a16:creationId xmlns:a16="http://schemas.microsoft.com/office/drawing/2014/main" id="{2BC0E858-4C5D-4FEE-4D16-AB17F4768D78}"/>
                </a:ext>
              </a:extLst>
            </p:cNvPr>
            <p:cNvSpPr/>
            <p:nvPr userDrawn="1"/>
          </p:nvSpPr>
          <p:spPr>
            <a:xfrm>
              <a:off x="6401386" y="6278736"/>
              <a:ext cx="203952" cy="1028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D060F2D-BD47-F6EC-C600-5E38C4F7B754}"/>
                </a:ext>
              </a:extLst>
            </p:cNvPr>
            <p:cNvSpPr/>
            <p:nvPr userDrawn="1"/>
          </p:nvSpPr>
          <p:spPr>
            <a:xfrm>
              <a:off x="4972919" y="6281852"/>
              <a:ext cx="1336849"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5398F09-6146-08D2-058A-83723989D7F6}"/>
                </a:ext>
              </a:extLst>
            </p:cNvPr>
            <p:cNvSpPr/>
            <p:nvPr userDrawn="1"/>
          </p:nvSpPr>
          <p:spPr>
            <a:xfrm>
              <a:off x="3607004" y="6278736"/>
              <a:ext cx="1275000"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8031310-5ED8-13C4-177A-4BE8DA89E480}"/>
                </a:ext>
              </a:extLst>
            </p:cNvPr>
            <p:cNvSpPr/>
            <p:nvPr userDrawn="1"/>
          </p:nvSpPr>
          <p:spPr>
            <a:xfrm>
              <a:off x="2830220" y="6281851"/>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0347C088-32E3-3F08-CA3A-777FED390EFE}"/>
                </a:ext>
              </a:extLst>
            </p:cNvPr>
            <p:cNvSpPr/>
            <p:nvPr userDrawn="1"/>
          </p:nvSpPr>
          <p:spPr>
            <a:xfrm>
              <a:off x="1228884" y="6278736"/>
              <a:ext cx="1509723"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1FDD16A-CE4D-739E-3C49-563E00FC9580}"/>
                </a:ext>
              </a:extLst>
            </p:cNvPr>
            <p:cNvSpPr/>
            <p:nvPr userDrawn="1"/>
          </p:nvSpPr>
          <p:spPr>
            <a:xfrm>
              <a:off x="796594" y="6281852"/>
              <a:ext cx="340674"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hasCustomPrompt="1"/>
          </p:nvPr>
        </p:nvSpPr>
        <p:spPr>
          <a:xfrm>
            <a:off x="1200399" y="3525254"/>
            <a:ext cx="4757737" cy="289550"/>
          </a:xfrm>
        </p:spPr>
        <p:txBody>
          <a:bodyPr>
            <a:normAutofit/>
          </a:bodyPr>
          <a:lstStyle>
            <a:lvl1pPr marL="0" indent="0">
              <a:buFontTx/>
              <a:buNone/>
              <a:defRPr sz="1600" b="1">
                <a:solidFill>
                  <a:srgbClr val="C9DFF6"/>
                </a:solidFill>
              </a:defRPr>
            </a:lvl1pPr>
            <a:lvl2pPr marL="457200" indent="0">
              <a:buNone/>
              <a:defRPr/>
            </a:lvl2pPr>
          </a:lstStyle>
          <a:p>
            <a:pPr lvl="0"/>
            <a:r>
              <a:rPr lang="en-US"/>
              <a:t>PRESENTATION TITLE</a:t>
            </a:r>
          </a:p>
        </p:txBody>
      </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1200399" y="3922295"/>
            <a:ext cx="4756485" cy="1800803"/>
          </a:xfrm>
        </p:spPr>
        <p:txBody>
          <a:bodyPr/>
          <a:lstStyle>
            <a:lvl1pPr>
              <a:defRPr>
                <a:solidFill>
                  <a:schemeClr val="bg1"/>
                </a:solidFill>
              </a:defRPr>
            </a:lvl1pPr>
          </a:lstStyle>
          <a:p>
            <a:r>
              <a:rPr lang="en-US"/>
              <a:t>Section Title</a:t>
            </a:r>
          </a:p>
        </p:txBody>
      </p:sp>
      <p:sp>
        <p:nvSpPr>
          <p:cNvPr id="9" name="Picture Placeholder 8">
            <a:extLst>
              <a:ext uri="{FF2B5EF4-FFF2-40B4-BE49-F238E27FC236}">
                <a16:creationId xmlns:a16="http://schemas.microsoft.com/office/drawing/2014/main" id="{FE414488-A295-DA85-1C82-436380CFB2DB}"/>
              </a:ext>
            </a:extLst>
          </p:cNvPr>
          <p:cNvSpPr>
            <a:spLocks noGrp="1"/>
          </p:cNvSpPr>
          <p:nvPr userDrawn="1">
            <p:ph type="pic" sz="quarter" idx="13"/>
          </p:nvPr>
        </p:nvSpPr>
        <p:spPr>
          <a:xfrm>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6557211 w 12192000"/>
              <a:gd name="connsiteY3" fmla="*/ 6858000 h 6858000"/>
              <a:gd name="connsiteX4" fmla="*/ 6557211 w 12192000"/>
              <a:gd name="connsiteY4" fmla="*/ 2923674 h 6858000"/>
              <a:gd name="connsiteX5" fmla="*/ 838200 w 12192000"/>
              <a:gd name="connsiteY5" fmla="*/ 2923674 h 6858000"/>
              <a:gd name="connsiteX6" fmla="*/ 8382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0" y="0"/>
                </a:moveTo>
                <a:lnTo>
                  <a:pt x="12192000" y="0"/>
                </a:lnTo>
                <a:lnTo>
                  <a:pt x="12192000" y="6858000"/>
                </a:lnTo>
                <a:lnTo>
                  <a:pt x="6557211" y="6858000"/>
                </a:lnTo>
                <a:lnTo>
                  <a:pt x="6557211" y="2923674"/>
                </a:lnTo>
                <a:lnTo>
                  <a:pt x="838200" y="2923674"/>
                </a:lnTo>
                <a:lnTo>
                  <a:pt x="838200" y="6858000"/>
                </a:lnTo>
                <a:lnTo>
                  <a:pt x="0" y="6858000"/>
                </a:lnTo>
                <a:close/>
              </a:path>
            </a:pathLst>
          </a:custGeom>
        </p:spPr>
        <p:txBody>
          <a:bodyPr wrap="square">
            <a:noAutofit/>
          </a:bodyPr>
          <a:lstStyle/>
          <a:p>
            <a:endParaRPr lang="en-US"/>
          </a:p>
        </p:txBody>
      </p:sp>
    </p:spTree>
    <p:extLst>
      <p:ext uri="{BB962C8B-B14F-4D97-AF65-F5344CB8AC3E}">
        <p14:creationId xmlns:p14="http://schemas.microsoft.com/office/powerpoint/2010/main" val="387115188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Title Slide Opt 2">
    <p:bg>
      <p:bgPr>
        <a:solidFill>
          <a:srgbClr val="174A7C"/>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A4663C4-0E1A-C43F-E669-936424020DFD}"/>
              </a:ext>
              <a:ext uri="{C183D7F6-B498-43B3-948B-1728B52AA6E4}">
                <adec:decorative xmlns:adec="http://schemas.microsoft.com/office/drawing/2017/decorative" val="1"/>
              </a:ext>
            </a:extLst>
          </p:cNvPr>
          <p:cNvSpPr/>
          <p:nvPr userDrawn="1"/>
        </p:nvSpPr>
        <p:spPr>
          <a:xfrm>
            <a:off x="0" y="5830590"/>
            <a:ext cx="12192000" cy="10274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1" name="Group 40">
            <a:extLst>
              <a:ext uri="{FF2B5EF4-FFF2-40B4-BE49-F238E27FC236}">
                <a16:creationId xmlns:a16="http://schemas.microsoft.com/office/drawing/2014/main" id="{00C24976-3A99-2578-AA4C-4B81F723F990}"/>
              </a:ext>
              <a:ext uri="{C183D7F6-B498-43B3-948B-1728B52AA6E4}">
                <adec:decorative xmlns:adec="http://schemas.microsoft.com/office/drawing/2017/decorative" val="1"/>
              </a:ext>
            </a:extLst>
          </p:cNvPr>
          <p:cNvGrpSpPr/>
          <p:nvPr userDrawn="1"/>
        </p:nvGrpSpPr>
        <p:grpSpPr>
          <a:xfrm>
            <a:off x="-2" y="5957493"/>
            <a:ext cx="12192000" cy="102891"/>
            <a:chOff x="-1" y="5786108"/>
            <a:chExt cx="12192000" cy="102891"/>
          </a:xfrm>
        </p:grpSpPr>
        <p:sp>
          <p:nvSpPr>
            <p:cNvPr id="42" name="Rectangle 41">
              <a:extLst>
                <a:ext uri="{FF2B5EF4-FFF2-40B4-BE49-F238E27FC236}">
                  <a16:creationId xmlns:a16="http://schemas.microsoft.com/office/drawing/2014/main" id="{73EC8E6C-0C44-1BEB-442F-F9C985EA654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F9B1B71-FF32-C422-59FF-733D1C075BB0}"/>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E9044D82-B4E4-6617-06F6-C56B56BC879F}"/>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40BDDA0F-2634-2D74-2A4C-65CB1AAB0F1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81F880B4-DAF9-7344-1534-D886B26F90F6}"/>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A3D85C74-0B84-39D5-8342-A8D98B83CB2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9F47C15-CD07-5384-3078-4F79414DB585}"/>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7A4CB165-BED1-7D35-7B81-A202B77AFE4D}"/>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930DDDA5-E5B0-2220-1348-6774157AF3EA}"/>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6525E107-7337-BD18-4226-CEB0624C23FD}"/>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1ABF8F6F-89B9-DC95-0F27-9D3A29D88121}"/>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BF622E1C-E7EF-0635-F8E1-51490EBC3151}"/>
              </a:ext>
            </a:extLst>
          </p:cNvPr>
          <p:cNvSpPr>
            <a:spLocks noGrp="1"/>
          </p:cNvSpPr>
          <p:nvPr userDrawn="1">
            <p:ph type="title" hasCustomPrompt="1"/>
          </p:nvPr>
        </p:nvSpPr>
        <p:spPr>
          <a:xfrm>
            <a:off x="2697079" y="1911706"/>
            <a:ext cx="6797843" cy="1800803"/>
          </a:xfrm>
        </p:spPr>
        <p:txBody>
          <a:bodyPr/>
          <a:lstStyle>
            <a:lvl1pPr algn="ctr">
              <a:defRPr>
                <a:solidFill>
                  <a:schemeClr val="bg1"/>
                </a:solidFill>
              </a:defRPr>
            </a:lvl1pPr>
          </a:lstStyle>
          <a:p>
            <a:r>
              <a:rPr lang="en-US"/>
              <a:t>Section Title</a:t>
            </a:r>
          </a:p>
        </p:txBody>
      </p:sp>
      <p:sp>
        <p:nvSpPr>
          <p:cNvPr id="11" name="Text Placeholder 10">
            <a:extLst>
              <a:ext uri="{FF2B5EF4-FFF2-40B4-BE49-F238E27FC236}">
                <a16:creationId xmlns:a16="http://schemas.microsoft.com/office/drawing/2014/main" id="{E0F3FBAA-88DD-D4CB-F9B7-B3FD4F750357}"/>
              </a:ext>
            </a:extLst>
          </p:cNvPr>
          <p:cNvSpPr>
            <a:spLocks noGrp="1"/>
          </p:cNvSpPr>
          <p:nvPr userDrawn="1">
            <p:ph type="body" sz="quarter" idx="14"/>
          </p:nvPr>
        </p:nvSpPr>
        <p:spPr>
          <a:xfrm>
            <a:off x="2697079" y="3964983"/>
            <a:ext cx="6797843" cy="289550"/>
          </a:xfrm>
        </p:spPr>
        <p:txBody>
          <a:bodyPr>
            <a:normAutofit/>
          </a:bodyPr>
          <a:lstStyle>
            <a:lvl1pPr marL="0" indent="0" algn="ctr">
              <a:buFontTx/>
              <a:buNone/>
              <a:defRPr sz="1600" b="1">
                <a:solidFill>
                  <a:srgbClr val="C9DFF6"/>
                </a:solidFill>
              </a:defRPr>
            </a:lvl1pPr>
            <a:lvl2pPr marL="457200" indent="0">
              <a:buNone/>
              <a:defRPr/>
            </a:lvl2pPr>
          </a:lstStyle>
          <a:p>
            <a:pPr lvl="0"/>
            <a:endParaRPr lang="en-US"/>
          </a:p>
        </p:txBody>
      </p:sp>
      <p:sp>
        <p:nvSpPr>
          <p:cNvPr id="28" name="Rectangle 27">
            <a:extLst>
              <a:ext uri="{FF2B5EF4-FFF2-40B4-BE49-F238E27FC236}">
                <a16:creationId xmlns:a16="http://schemas.microsoft.com/office/drawing/2014/main" id="{B7D0C541-63BF-6B0F-820D-74D0C28B5821}"/>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sp>
        <p:nvSpPr>
          <p:cNvPr id="27" name="TextBox 26">
            <a:extLst>
              <a:ext uri="{FF2B5EF4-FFF2-40B4-BE49-F238E27FC236}">
                <a16:creationId xmlns:a16="http://schemas.microsoft.com/office/drawing/2014/main" id="{384EA1A6-29F4-4EAA-1909-77C9291167C5}"/>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Tree>
    <p:extLst>
      <p:ext uri="{BB962C8B-B14F-4D97-AF65-F5344CB8AC3E}">
        <p14:creationId xmlns:p14="http://schemas.microsoft.com/office/powerpoint/2010/main" val="397320868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 Column White">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3D1C595F-C10C-D5EF-1AE3-712023E0CFE1}"/>
              </a:ext>
              <a:ext uri="{C183D7F6-B498-43B3-948B-1728B52AA6E4}">
                <adec:decorative xmlns:adec="http://schemas.microsoft.com/office/drawing/2017/decorative" val="1"/>
              </a:ext>
            </a:extLst>
          </p:cNvPr>
          <p:cNvGrpSpPr/>
          <p:nvPr userDrawn="1"/>
        </p:nvGrpSpPr>
        <p:grpSpPr>
          <a:xfrm>
            <a:off x="0" y="1643075"/>
            <a:ext cx="12192000" cy="102891"/>
            <a:chOff x="0" y="1643075"/>
            <a:chExt cx="12192000" cy="102891"/>
          </a:xfrm>
        </p:grpSpPr>
        <p:sp>
          <p:nvSpPr>
            <p:cNvPr id="10" name="Rectangle 9">
              <a:extLst>
                <a:ext uri="{FF2B5EF4-FFF2-40B4-BE49-F238E27FC236}">
                  <a16:creationId xmlns:a16="http://schemas.microsoft.com/office/drawing/2014/main" id="{7D10EEA0-72CC-E9D5-0659-5068241F2747}"/>
                </a:ext>
                <a:ext uri="{C183D7F6-B498-43B3-948B-1728B52AA6E4}">
                  <adec:decorative xmlns:adec="http://schemas.microsoft.com/office/drawing/2017/decorative" val="1"/>
                </a:ext>
              </a:extLst>
            </p:cNvPr>
            <p:cNvSpPr/>
            <p:nvPr userDrawn="1"/>
          </p:nvSpPr>
          <p:spPr>
            <a:xfrm rot="10800000">
              <a:off x="0" y="1643076"/>
              <a:ext cx="523787" cy="102890"/>
            </a:xfrm>
            <a:prstGeom prst="rect">
              <a:avLst/>
            </a:prstGeom>
            <a:solidFill>
              <a:schemeClr val="accent1"/>
            </a:solidFill>
            <a:ln>
              <a:solidFill>
                <a:srgbClr val="2C86D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8B07A0-4AEE-E5DA-AA26-9C13D9560435}"/>
                </a:ext>
                <a:ext uri="{C183D7F6-B498-43B3-948B-1728B52AA6E4}">
                  <adec:decorative xmlns:adec="http://schemas.microsoft.com/office/drawing/2017/decorative" val="1"/>
                </a:ext>
              </a:extLst>
            </p:cNvPr>
            <p:cNvSpPr/>
            <p:nvPr userDrawn="1"/>
          </p:nvSpPr>
          <p:spPr>
            <a:xfrm rot="10800000">
              <a:off x="615405" y="1643076"/>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BDAC41D-DB13-5A6D-8646-F5BEB465BA2E}"/>
                </a:ext>
                <a:ext uri="{C183D7F6-B498-43B3-948B-1728B52AA6E4}">
                  <adec:decorative xmlns:adec="http://schemas.microsoft.com/office/drawing/2017/decorative" val="1"/>
                </a:ext>
              </a:extLst>
            </p:cNvPr>
            <p:cNvSpPr/>
            <p:nvPr userDrawn="1"/>
          </p:nvSpPr>
          <p:spPr>
            <a:xfrm rot="10800000">
              <a:off x="2043169" y="1643075"/>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179A0F7-91EC-01E5-0434-70D917B3CA79}"/>
                </a:ext>
                <a:ext uri="{C183D7F6-B498-43B3-948B-1728B52AA6E4}">
                  <adec:decorative xmlns:adec="http://schemas.microsoft.com/office/drawing/2017/decorative" val="1"/>
                </a:ext>
              </a:extLst>
            </p:cNvPr>
            <p:cNvSpPr/>
            <p:nvPr userDrawn="1"/>
          </p:nvSpPr>
          <p:spPr>
            <a:xfrm rot="10800000">
              <a:off x="3409783" y="1643076"/>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5A47A61E-061E-7D2D-AA05-A40375290164}"/>
                </a:ext>
                <a:ext uri="{C183D7F6-B498-43B3-948B-1728B52AA6E4}">
                  <adec:decorative xmlns:adec="http://schemas.microsoft.com/office/drawing/2017/decorative" val="1"/>
                </a:ext>
              </a:extLst>
            </p:cNvPr>
            <p:cNvSpPr/>
            <p:nvPr userDrawn="1"/>
          </p:nvSpPr>
          <p:spPr>
            <a:xfrm rot="10800000">
              <a:off x="4186566" y="1643076"/>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1560C18-21DB-3E0B-FFA5-4BCE9C940C0D}"/>
                </a:ext>
                <a:ext uri="{C183D7F6-B498-43B3-948B-1728B52AA6E4}">
                  <adec:decorative xmlns:adec="http://schemas.microsoft.com/office/drawing/2017/decorative" val="1"/>
                </a:ext>
              </a:extLst>
            </p:cNvPr>
            <p:cNvSpPr/>
            <p:nvPr userDrawn="1"/>
          </p:nvSpPr>
          <p:spPr>
            <a:xfrm rot="10800000">
              <a:off x="5787905" y="1643077"/>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05AEB8C-F7E9-B076-9BC2-77F3F62C2A88}"/>
                </a:ext>
                <a:ext uri="{C183D7F6-B498-43B3-948B-1728B52AA6E4}">
                  <adec:decorative xmlns:adec="http://schemas.microsoft.com/office/drawing/2017/decorative" val="1"/>
                </a:ext>
              </a:extLst>
            </p:cNvPr>
            <p:cNvSpPr/>
            <p:nvPr userDrawn="1"/>
          </p:nvSpPr>
          <p:spPr>
            <a:xfrm rot="10800000">
              <a:off x="6848346" y="1643076"/>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F3DDC47-3043-96A7-F921-A542DFD7913F}"/>
                </a:ext>
                <a:ext uri="{C183D7F6-B498-43B3-948B-1728B52AA6E4}">
                  <adec:decorative xmlns:adec="http://schemas.microsoft.com/office/drawing/2017/decorative" val="1"/>
                </a:ext>
              </a:extLst>
            </p:cNvPr>
            <p:cNvSpPr/>
            <p:nvPr userDrawn="1"/>
          </p:nvSpPr>
          <p:spPr>
            <a:xfrm rot="10800000">
              <a:off x="7574580" y="1643076"/>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0B6C2D9-8AF7-F073-717F-E021EB8E84F6}"/>
                </a:ext>
                <a:ext uri="{C183D7F6-B498-43B3-948B-1728B52AA6E4}">
                  <adec:decorative xmlns:adec="http://schemas.microsoft.com/office/drawing/2017/decorative" val="1"/>
                </a:ext>
              </a:extLst>
            </p:cNvPr>
            <p:cNvSpPr/>
            <p:nvPr userDrawn="1"/>
          </p:nvSpPr>
          <p:spPr>
            <a:xfrm rot="10800000">
              <a:off x="9002344" y="1643075"/>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628D7567-D247-E416-1262-DDE725A22013}"/>
                </a:ext>
                <a:ext uri="{C183D7F6-B498-43B3-948B-1728B52AA6E4}">
                  <adec:decorative xmlns:adec="http://schemas.microsoft.com/office/drawing/2017/decorative" val="1"/>
                </a:ext>
              </a:extLst>
            </p:cNvPr>
            <p:cNvSpPr/>
            <p:nvPr userDrawn="1"/>
          </p:nvSpPr>
          <p:spPr>
            <a:xfrm rot="10800000">
              <a:off x="10368958" y="1643076"/>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B4C95C59-FB89-5C09-1AC8-15B06469FCD0}"/>
                </a:ext>
                <a:ext uri="{C183D7F6-B498-43B3-948B-1728B52AA6E4}">
                  <adec:decorative xmlns:adec="http://schemas.microsoft.com/office/drawing/2017/decorative" val="1"/>
                </a:ext>
              </a:extLst>
            </p:cNvPr>
            <p:cNvSpPr/>
            <p:nvPr userDrawn="1"/>
          </p:nvSpPr>
          <p:spPr>
            <a:xfrm rot="10800000">
              <a:off x="11145739" y="1643076"/>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 name="Rectangle 6">
            <a:extLst>
              <a:ext uri="{FF2B5EF4-FFF2-40B4-BE49-F238E27FC236}">
                <a16:creationId xmlns:a16="http://schemas.microsoft.com/office/drawing/2014/main" id="{48574F17-9330-4BBD-936D-CF49EFB42B9E}"/>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userDrawn="1">
            <p:ph type="title" hasCustomPrompt="1"/>
          </p:nvPr>
        </p:nvSpPr>
        <p:spPr>
          <a:xfrm>
            <a:off x="839788" y="365125"/>
            <a:ext cx="10515600" cy="1325563"/>
          </a:xfrm>
        </p:spPr>
        <p:txBody>
          <a:bodyPr>
            <a:normAutofit/>
          </a:bodyPr>
          <a:lstStyle>
            <a:lvl1pPr algn="ctr">
              <a:defRPr sz="44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userDrawn="1">
            <p:ph type="body" idx="1" hasCustomPrompt="1"/>
          </p:nvPr>
        </p:nvSpPr>
        <p:spPr>
          <a:xfrm>
            <a:off x="836611" y="1964603"/>
            <a:ext cx="10515597" cy="384820"/>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userDrawn="1">
            <p:ph sz="half" idx="2"/>
          </p:nvPr>
        </p:nvSpPr>
        <p:spPr>
          <a:xfrm>
            <a:off x="836610" y="2493800"/>
            <a:ext cx="10515599" cy="3695863"/>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spTree>
    <p:extLst>
      <p:ext uri="{BB962C8B-B14F-4D97-AF65-F5344CB8AC3E}">
        <p14:creationId xmlns:p14="http://schemas.microsoft.com/office/powerpoint/2010/main" val="124461672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1" y="1964603"/>
            <a:ext cx="10515597" cy="384820"/>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0" y="2493800"/>
            <a:ext cx="10515599" cy="3695863"/>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54E0BF03-CDF7-F91E-BE60-5AF7432A4E6E}"/>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51A67309-BE99-1D94-9CEE-257F6412F667}"/>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7" name="Group 6">
            <a:extLst>
              <a:ext uri="{FF2B5EF4-FFF2-40B4-BE49-F238E27FC236}">
                <a16:creationId xmlns:a16="http://schemas.microsoft.com/office/drawing/2014/main" id="{BB20AAE0-6293-730B-C986-DDC7A33B9D34}"/>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9" name="Rectangle 8">
              <a:extLst>
                <a:ext uri="{FF2B5EF4-FFF2-40B4-BE49-F238E27FC236}">
                  <a16:creationId xmlns:a16="http://schemas.microsoft.com/office/drawing/2014/main" id="{82478971-8827-8573-E5AE-50F31AB38222}"/>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AC96D0F-1FEB-114B-D954-DEE307A550B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7C375FD0-8769-9F93-E629-7A73F3B774C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471F7B5-2511-BB9D-2EAA-DEB04C5B2FEC}"/>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2F09434A-FFB1-ED8A-9086-2521D910B7FE}"/>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FEB02B6-5978-0047-56D7-8A3EE37F782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6C40EDA2-9021-82C0-E3ED-0EA9063B42DE}"/>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D19DCCDB-833A-F224-54A7-ECE74A511FA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67198600-7651-AAFD-B1AE-B3A1D3790F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4154D064-3EF0-4D82-B113-68258E43CA26}"/>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0EFA8AC-CF64-5CC8-095F-1E14CED5A96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18997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 Column with Side Title Opt 2">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0" y="0"/>
            <a:ext cx="393231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389807" y="1423067"/>
            <a:ext cx="3135445" cy="4011865"/>
          </a:xfrm>
        </p:spPr>
        <p:txBody>
          <a:bodyPr anchor="ctr" anchorCtr="1">
            <a:normAutofit/>
          </a:bodyPr>
          <a:lstStyle>
            <a:lvl1pPr marL="0" indent="0" algn="ctr">
              <a:lnSpc>
                <a:spcPct val="90000"/>
              </a:lnSpc>
              <a:buNone/>
              <a:defRPr sz="4200" baseline="0">
                <a:solidFill>
                  <a:schemeClr val="bg1"/>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4832552" y="1065578"/>
            <a:ext cx="6426200" cy="369200"/>
          </a:xfrm>
        </p:spPr>
        <p:txBody>
          <a:bodyPr>
            <a:normAutofit/>
          </a:bodyPr>
          <a:lstStyle>
            <a:lvl1pPr marL="0" indent="0" algn="l">
              <a:buNone/>
              <a:defRPr sz="2000" b="1" spc="0">
                <a:solidFill>
                  <a:schemeClr val="accent1"/>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832552" y="1766169"/>
            <a:ext cx="6426200" cy="3887711"/>
          </a:xfrm>
        </p:spPr>
        <p:txBody>
          <a:bodyPr/>
          <a:lstStyle>
            <a:lvl1pPr marL="342900" indent="-342900">
              <a:buClr>
                <a:schemeClr val="accent3"/>
              </a:buClr>
              <a:buFont typeface="Arial" panose="020B0604020202020204" pitchFamily="34" charset="0"/>
              <a:buChar char="•"/>
              <a:defRPr sz="2000">
                <a:solidFill>
                  <a:schemeClr val="tx1"/>
                </a:solidFill>
              </a:defRPr>
            </a:lvl1pPr>
            <a:lvl2pPr marL="742950" indent="-285750">
              <a:buClr>
                <a:schemeClr val="accent3"/>
              </a:buClr>
              <a:buFont typeface="Arial" panose="020B0604020202020204" pitchFamily="34" charset="0"/>
              <a:buChar char="•"/>
              <a:defRPr sz="1800">
                <a:solidFill>
                  <a:schemeClr val="tx1"/>
                </a:solidFill>
              </a:defRPr>
            </a:lvl2pPr>
            <a:lvl3pPr marL="1143000" indent="-228600">
              <a:buClr>
                <a:schemeClr val="accent3"/>
              </a:buClr>
              <a:buFont typeface="Arial" panose="020B0604020202020204" pitchFamily="34" charset="0"/>
              <a:buChar char="•"/>
              <a:defRPr sz="1600">
                <a:solidFill>
                  <a:schemeClr val="tx1"/>
                </a:solidFill>
              </a:defRPr>
            </a:lvl3pPr>
            <a:lvl4pPr>
              <a:buClr>
                <a:srgbClr val="174A7C"/>
              </a:buClr>
              <a:defRPr sz="1600"/>
            </a:lvl4pPr>
            <a:lvl5pPr>
              <a:buClr>
                <a:srgbClr val="174A7C"/>
              </a:buClr>
              <a:defRPr sz="140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10" name="Group 9">
            <a:extLst>
              <a:ext uri="{FF2B5EF4-FFF2-40B4-BE49-F238E27FC236}">
                <a16:creationId xmlns:a16="http://schemas.microsoft.com/office/drawing/2014/main" id="{1FCDE35E-4859-6F60-EF2E-905D6FD1DE44}"/>
              </a:ext>
              <a:ext uri="{C183D7F6-B498-43B3-948B-1728B52AA6E4}">
                <adec:decorative xmlns:adec="http://schemas.microsoft.com/office/drawing/2017/decorative" val="1"/>
              </a:ext>
            </a:extLst>
          </p:cNvPr>
          <p:cNvGrpSpPr/>
          <p:nvPr userDrawn="1"/>
        </p:nvGrpSpPr>
        <p:grpSpPr>
          <a:xfrm>
            <a:off x="4029191" y="925"/>
            <a:ext cx="102892" cy="6856151"/>
            <a:chOff x="6062803" y="0"/>
            <a:chExt cx="102892" cy="6856151"/>
          </a:xfrm>
        </p:grpSpPr>
        <p:sp>
          <p:nvSpPr>
            <p:cNvPr id="15" name="Rectangle 14">
              <a:extLst>
                <a:ext uri="{FF2B5EF4-FFF2-40B4-BE49-F238E27FC236}">
                  <a16:creationId xmlns:a16="http://schemas.microsoft.com/office/drawing/2014/main" id="{984127D1-963E-C971-9CD1-D0DC4410CA99}"/>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9F903792-71AB-61E0-574A-ABB2200A709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A65ACC8-EEB9-402D-1A8D-9F92CF227DFF}"/>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4CC43452-A049-0FAD-8102-96146971B24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510757AC-81C4-2F0A-70F0-D78C43CE6CB3}"/>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D606F87-12BB-A338-5BC2-50995E7D15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4CCB1FC8-4E0F-20EF-C321-94E436A83BEE}"/>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920581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6368E5-CAD4-8F25-4AF3-98C8D2F20F1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541BE81-7629-4475-1786-AC385C22B383}"/>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4" name="Footer Placeholder 3">
            <a:extLst>
              <a:ext uri="{FF2B5EF4-FFF2-40B4-BE49-F238E27FC236}">
                <a16:creationId xmlns:a16="http://schemas.microsoft.com/office/drawing/2014/main" id="{34BD690C-57A6-56A2-46A5-15E8A51E9CF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BFE8618-16D9-EA38-B31E-982F2A85D2C0}"/>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354613693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 Column with Side Title">
    <p:bg>
      <p:bgPr>
        <a:solidFill>
          <a:srgbClr val="174A7C"/>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2427" y="0"/>
            <a:ext cx="410486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EA16213-49AE-BD87-DF76-946C7AD69F63}"/>
              </a:ext>
              <a:ext uri="{C183D7F6-B498-43B3-948B-1728B52AA6E4}">
                <adec:decorative xmlns:adec="http://schemas.microsoft.com/office/drawing/2017/decorative" val="1"/>
              </a:ext>
            </a:extLst>
          </p:cNvPr>
          <p:cNvGrpSpPr/>
          <p:nvPr userDrawn="1"/>
        </p:nvGrpSpPr>
        <p:grpSpPr>
          <a:xfrm>
            <a:off x="3901707" y="925"/>
            <a:ext cx="102892" cy="6856151"/>
            <a:chOff x="6062803" y="0"/>
            <a:chExt cx="102892" cy="6856151"/>
          </a:xfrm>
        </p:grpSpPr>
        <p:sp>
          <p:nvSpPr>
            <p:cNvPr id="15" name="Rectangle 14">
              <a:extLst>
                <a:ext uri="{FF2B5EF4-FFF2-40B4-BE49-F238E27FC236}">
                  <a16:creationId xmlns:a16="http://schemas.microsoft.com/office/drawing/2014/main" id="{DE589AF9-065C-BBDA-AFE0-A389E9943EE1}"/>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48C51973-836A-8AE7-4A15-F7E4A30F9829}"/>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E9D8C0C-8EBC-B8CC-5E1D-49DF1BE36019}"/>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FD7C535C-902E-383C-A74E-DDAE92386B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B8896B7-13BB-1C46-6EE2-99FF8FFF0097}"/>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F75005F3-A985-7AFC-907A-B7E494EC2F30}"/>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6CF5839E-FF34-C7D3-0165-195247E872E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389807" y="1423067"/>
            <a:ext cx="3135445" cy="4011865"/>
          </a:xfrm>
        </p:spPr>
        <p:txBody>
          <a:bodyPr anchor="ctr" anchorCtr="1">
            <a:normAutofit/>
          </a:bodyPr>
          <a:lstStyle>
            <a:lvl1pPr marL="0" indent="0" algn="ctr">
              <a:lnSpc>
                <a:spcPct val="90000"/>
              </a:lnSpc>
              <a:buNone/>
              <a:defRPr sz="4200" baseline="0">
                <a:solidFill>
                  <a:srgbClr val="174A7C"/>
                </a:solidFill>
                <a:latin typeface="+mj-lt"/>
              </a:defRPr>
            </a:lvl1pPr>
          </a:lstStyle>
          <a:p>
            <a:pPr lvl="0"/>
            <a:r>
              <a:rPr lang="en-US"/>
              <a:t>Slide Title</a:t>
            </a:r>
          </a:p>
        </p:txBody>
      </p:sp>
      <p:sp>
        <p:nvSpPr>
          <p:cNvPr id="6" name="Text Placeholder 5">
            <a:extLst>
              <a:ext uri="{FF2B5EF4-FFF2-40B4-BE49-F238E27FC236}">
                <a16:creationId xmlns:a16="http://schemas.microsoft.com/office/drawing/2014/main" id="{73FBD71B-2FAE-4E0D-BA68-E677E37A1CDB}"/>
              </a:ext>
            </a:extLst>
          </p:cNvPr>
          <p:cNvSpPr>
            <a:spLocks noGrp="1"/>
          </p:cNvSpPr>
          <p:nvPr>
            <p:ph type="body" sz="quarter" idx="16" hasCustomPrompt="1"/>
          </p:nvPr>
        </p:nvSpPr>
        <p:spPr>
          <a:xfrm>
            <a:off x="4832552" y="1065578"/>
            <a:ext cx="6426200" cy="369200"/>
          </a:xfrm>
        </p:spPr>
        <p:txBody>
          <a:bodyPr>
            <a:normAutofit/>
          </a:bodyPr>
          <a:lstStyle>
            <a:lvl1pPr marL="0" indent="0" algn="l">
              <a:buNone/>
              <a:defRPr sz="2000" b="1" spc="0">
                <a:solidFill>
                  <a:srgbClr val="C9DFF6"/>
                </a:solidFill>
              </a:defRPr>
            </a:lvl1pPr>
          </a:lstStyle>
          <a:p>
            <a:pPr lvl="0"/>
            <a:r>
              <a:rPr lang="en-US"/>
              <a:t>SECONDARY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832552" y="1766169"/>
            <a:ext cx="6426200" cy="3887711"/>
          </a:xfrm>
        </p:spPr>
        <p:txBody>
          <a:bodyPr/>
          <a:lstStyle>
            <a:lvl1pPr marL="342900" indent="-342900">
              <a:buClr>
                <a:schemeClr val="accent3"/>
              </a:buClr>
              <a:buFont typeface="Arial" panose="020B0604020202020204" pitchFamily="34" charset="0"/>
              <a:buChar char="•"/>
              <a:defRPr sz="2000">
                <a:solidFill>
                  <a:schemeClr val="bg1"/>
                </a:solidFill>
              </a:defRPr>
            </a:lvl1pPr>
            <a:lvl2pPr marL="742950" indent="-28575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a:buClr>
                <a:srgbClr val="174A7C"/>
              </a:buClr>
              <a:defRPr sz="1600"/>
            </a:lvl4pPr>
            <a:lvl5pPr>
              <a:buClr>
                <a:srgbClr val="174A7C"/>
              </a:buClr>
              <a:defRPr sz="1400"/>
            </a:lvl5pPr>
          </a:lstStyle>
          <a:p>
            <a:pPr lvl="0"/>
            <a:r>
              <a:rPr lang="en-US"/>
              <a:t>Click to edit Master text styles</a:t>
            </a:r>
          </a:p>
          <a:p>
            <a:pPr lvl="1"/>
            <a:r>
              <a:rPr lang="en-US"/>
              <a:t>Second level</a:t>
            </a:r>
          </a:p>
          <a:p>
            <a:pPr lvl="2"/>
            <a:r>
              <a:rPr lang="en-US"/>
              <a:t>Third level</a:t>
            </a:r>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17" name="Rectangle 16">
            <a:extLst>
              <a:ext uri="{FF2B5EF4-FFF2-40B4-BE49-F238E27FC236}">
                <a16:creationId xmlns:a16="http://schemas.microsoft.com/office/drawing/2014/main" id="{A5DF6165-E694-47DE-8A03-7F5063097994}"/>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spTree>
    <p:extLst>
      <p:ext uri="{BB962C8B-B14F-4D97-AF65-F5344CB8AC3E}">
        <p14:creationId xmlns:p14="http://schemas.microsoft.com/office/powerpoint/2010/main" val="22210379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 Column Whit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10AF8C2-6200-34E5-ADBD-9AE8C561FE6E}"/>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49"/>
            <a:ext cx="5070892" cy="380245"/>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56278"/>
            <a:ext cx="5070894" cy="3733385"/>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284497" y="1955549"/>
            <a:ext cx="5074067" cy="380245"/>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284497" y="2456277"/>
            <a:ext cx="5074068" cy="3733385"/>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8" name="Group 7">
            <a:extLst>
              <a:ext uri="{FF2B5EF4-FFF2-40B4-BE49-F238E27FC236}">
                <a16:creationId xmlns:a16="http://schemas.microsoft.com/office/drawing/2014/main" id="{58EA3C7A-5500-BDA6-0E22-D11CDC9D3A06}"/>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12" name="Rectangle 11">
              <a:extLst>
                <a:ext uri="{FF2B5EF4-FFF2-40B4-BE49-F238E27FC236}">
                  <a16:creationId xmlns:a16="http://schemas.microsoft.com/office/drawing/2014/main" id="{5D31A4EC-972F-02CA-5DA2-7887A11F154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5565D5D8-2500-846F-0834-F70557CC4A3D}"/>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317054EF-4A26-99A7-4545-50D3C33EA681}"/>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D0FB4131-C1DE-CEBE-4D41-0490BB679717}"/>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A4860937-2043-E06C-E843-C7240579A80C}"/>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652DDCE-C3AD-7139-2183-DBFA924E52C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33698C9-1B56-949D-1E72-618FEF98282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F51B7868-0155-E684-ADB4-0301F407E15E}"/>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FBF2E08C-E17D-E54D-8184-CFE2BC0B8B59}"/>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93C8D715-1B4F-6D5A-A692-881BEBDFCA28}"/>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66823F0B-6980-5C4B-E1E7-3AF612C265FA}"/>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3441151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49"/>
            <a:ext cx="5070892" cy="380245"/>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456278"/>
            <a:ext cx="5070894" cy="3733385"/>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6284497" y="1955549"/>
            <a:ext cx="5074067" cy="380245"/>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6284497" y="2456277"/>
            <a:ext cx="5074068" cy="3733385"/>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Box 4">
            <a:extLst>
              <a:ext uri="{FF2B5EF4-FFF2-40B4-BE49-F238E27FC236}">
                <a16:creationId xmlns:a16="http://schemas.microsoft.com/office/drawing/2014/main" id="{12332D0B-C606-AA63-B29D-022B4B7495F6}"/>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2B1A5706-4AD5-A76D-1506-A55557F35115}"/>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7" name="Group 6">
            <a:extLst>
              <a:ext uri="{FF2B5EF4-FFF2-40B4-BE49-F238E27FC236}">
                <a16:creationId xmlns:a16="http://schemas.microsoft.com/office/drawing/2014/main" id="{09F716E0-8395-2DAC-835B-54010CCDB0AA}"/>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9" name="Rectangle 8">
              <a:extLst>
                <a:ext uri="{FF2B5EF4-FFF2-40B4-BE49-F238E27FC236}">
                  <a16:creationId xmlns:a16="http://schemas.microsoft.com/office/drawing/2014/main" id="{409AB327-DACB-2C8C-32CA-AED4DC6A6426}"/>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4F6D518-F7D5-20CB-CD55-046DF8FE1E06}"/>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8F64F638-07EA-9363-5533-959344C23BA4}"/>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E0848251-22DD-F1CF-A726-66563C14A195}"/>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8EEF94A5-F8FC-F7EE-D01F-EDC2C5DACBB7}"/>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87ABB995-DE6F-037D-1BD3-D1815C19FBBB}"/>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368D2275-5016-E846-DB31-28B23209CE9F}"/>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EA157CD7-2362-0C4F-B602-5D0D207A0EC9}"/>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E5BDB165-A1D4-5D06-37AF-77D09FD3A4EE}"/>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B5CB2694-5117-73AA-EF4B-0C0BD2BDA82E}"/>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DF24962-834D-017D-CB82-A34ECDB1C463}"/>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9516022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Column Whit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flipV="1">
            <a:off x="0" y="-1"/>
            <a:ext cx="12192000" cy="1547235"/>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chemeClr val="bg1"/>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49"/>
            <a:ext cx="3351072" cy="587043"/>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635061"/>
            <a:ext cx="3351073" cy="3554602"/>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4418873" y="1955549"/>
            <a:ext cx="3354253" cy="587043"/>
          </a:xfrm>
        </p:spPr>
        <p:txBody>
          <a:bodyPr anchor="b">
            <a:no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4418872" y="2635060"/>
            <a:ext cx="3354253" cy="3554602"/>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8004311" y="1955549"/>
            <a:ext cx="3354253" cy="587043"/>
          </a:xfrm>
        </p:spPr>
        <p:txBody>
          <a:bodyPr anchor="b">
            <a:normAutofit/>
          </a:bodyPr>
          <a:lstStyle>
            <a:lvl1pPr marL="0" indent="0">
              <a:buNone/>
              <a:defRPr sz="20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8004312" y="2635061"/>
            <a:ext cx="3354253" cy="3554602"/>
          </a:xfrm>
        </p:spPr>
        <p:txBody>
          <a:bodyPr/>
          <a:lstStyle>
            <a:lvl1pPr>
              <a:buClr>
                <a:srgbClr val="FBB92F"/>
              </a:buClr>
              <a:defRPr sz="2000">
                <a:solidFill>
                  <a:schemeClr val="tx1"/>
                </a:solidFill>
              </a:defRPr>
            </a:lvl1pPr>
            <a:lvl2pPr>
              <a:buClr>
                <a:srgbClr val="FBB92F"/>
              </a:buClr>
              <a:defRPr sz="1800">
                <a:solidFill>
                  <a:schemeClr val="tx1"/>
                </a:solidFill>
              </a:defRPr>
            </a:lvl2pPr>
            <a:lvl3pPr>
              <a:buClr>
                <a:srgbClr val="FBB92F"/>
              </a:buClr>
              <a:defRPr sz="1600">
                <a:solidFill>
                  <a:schemeClr val="tx1"/>
                </a:solidFill>
              </a:defRPr>
            </a:lvl3pPr>
            <a:lvl4pPr>
              <a:buClr>
                <a:srgbClr val="FBB92F"/>
              </a:buClr>
              <a:defRPr sz="1400">
                <a:solidFill>
                  <a:schemeClr val="tx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25" name="Group 24">
            <a:extLst>
              <a:ext uri="{FF2B5EF4-FFF2-40B4-BE49-F238E27FC236}">
                <a16:creationId xmlns:a16="http://schemas.microsoft.com/office/drawing/2014/main" id="{E7FDF249-56DC-27B0-79B1-3A78E1091BAF}"/>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26" name="Rectangle 25">
              <a:extLst>
                <a:ext uri="{FF2B5EF4-FFF2-40B4-BE49-F238E27FC236}">
                  <a16:creationId xmlns:a16="http://schemas.microsoft.com/office/drawing/2014/main" id="{31805AC0-806D-0BAF-15EF-E0EB5D7EB211}"/>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5992A1A6-E65E-7A77-408F-77B32DBD0D54}"/>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0A4EE79E-813C-2C9B-8205-A827FBA0F38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EA3F7192-C834-D863-7142-6A0038D55904}"/>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BF30635-8465-A8F1-BF99-0517C3E6F924}"/>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700002B-FCE3-7085-CC9C-377A53F5B219}"/>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9CF9B97-714A-FB48-0B93-FE240084C7CB}"/>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7A3574BE-EA70-438A-4888-3A2149CED78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CB18E945-FF9A-AC8B-5E2E-DC8B339AF86B}"/>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2587162-8712-040E-7D0C-7ACD925B5635}"/>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29A3A3AC-105F-4CA8-162D-FA95D0C2E5D7}"/>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549390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 Column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6A703478-1F58-409B-8266-3F237CE8EBBC}"/>
              </a:ext>
              <a:ext uri="{C183D7F6-B498-43B3-948B-1728B52AA6E4}">
                <adec:decorative xmlns:adec="http://schemas.microsoft.com/office/drawing/2017/decorative" val="1"/>
              </a:ext>
            </a:extLst>
          </p:cNvPr>
          <p:cNvSpPr/>
          <p:nvPr userDrawn="1"/>
        </p:nvSpPr>
        <p:spPr>
          <a:xfrm>
            <a:off x="0" y="1835065"/>
            <a:ext cx="12192000" cy="5022936"/>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4AAF698-22CA-4E78-8B77-190AE095D46F}"/>
              </a:ext>
            </a:extLst>
          </p:cNvPr>
          <p:cNvSpPr>
            <a:spLocks noGrp="1"/>
          </p:cNvSpPr>
          <p:nvPr>
            <p:ph type="title" hasCustomPrompt="1"/>
          </p:nvPr>
        </p:nvSpPr>
        <p:spPr>
          <a:xfrm>
            <a:off x="839788" y="365125"/>
            <a:ext cx="10515600" cy="1325563"/>
          </a:xfrm>
        </p:spPr>
        <p:txBody>
          <a:bodyPr>
            <a:normAutofit/>
          </a:bodyPr>
          <a:lstStyle>
            <a:lvl1pPr algn="ctr">
              <a:defRPr sz="4400" b="0">
                <a:solidFill>
                  <a:srgbClr val="174A7C"/>
                </a:solidFill>
                <a:latin typeface="+mj-lt"/>
                <a:cs typeface="Arial" panose="020B0604020202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E4B3317B-627E-4F26-BE00-FE73C384AF9A}"/>
              </a:ext>
            </a:extLst>
          </p:cNvPr>
          <p:cNvSpPr>
            <a:spLocks noGrp="1"/>
          </p:cNvSpPr>
          <p:nvPr>
            <p:ph type="body" idx="1" hasCustomPrompt="1"/>
          </p:nvPr>
        </p:nvSpPr>
        <p:spPr>
          <a:xfrm>
            <a:off x="836612" y="1955549"/>
            <a:ext cx="3351072" cy="587043"/>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C00269-7397-4F1F-9EAA-4CC1AF64F894}"/>
              </a:ext>
            </a:extLst>
          </p:cNvPr>
          <p:cNvSpPr>
            <a:spLocks noGrp="1"/>
          </p:cNvSpPr>
          <p:nvPr>
            <p:ph sz="half" idx="2"/>
          </p:nvPr>
        </p:nvSpPr>
        <p:spPr>
          <a:xfrm>
            <a:off x="836611" y="2635061"/>
            <a:ext cx="3351073" cy="3554602"/>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B2A7329-2FAB-4D36-9F3F-9B6C74CB2949}"/>
              </a:ext>
            </a:extLst>
          </p:cNvPr>
          <p:cNvSpPr>
            <a:spLocks noGrp="1"/>
          </p:cNvSpPr>
          <p:nvPr>
            <p:ph type="body" sz="quarter" idx="3" hasCustomPrompt="1"/>
          </p:nvPr>
        </p:nvSpPr>
        <p:spPr>
          <a:xfrm>
            <a:off x="4418873" y="1955549"/>
            <a:ext cx="3354253" cy="587043"/>
          </a:xfrm>
        </p:spPr>
        <p:txBody>
          <a:bodyPr anchor="b">
            <a:no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691B79-8F6D-4FF3-B99F-A2207B7A40C4}"/>
              </a:ext>
            </a:extLst>
          </p:cNvPr>
          <p:cNvSpPr>
            <a:spLocks noGrp="1"/>
          </p:cNvSpPr>
          <p:nvPr>
            <p:ph sz="quarter" idx="4"/>
          </p:nvPr>
        </p:nvSpPr>
        <p:spPr>
          <a:xfrm>
            <a:off x="4418872" y="2635060"/>
            <a:ext cx="3354253" cy="3554602"/>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4">
            <a:extLst>
              <a:ext uri="{FF2B5EF4-FFF2-40B4-BE49-F238E27FC236}">
                <a16:creationId xmlns:a16="http://schemas.microsoft.com/office/drawing/2014/main" id="{1DFEA578-4081-461E-B72A-90DE90C0F703}"/>
              </a:ext>
            </a:extLst>
          </p:cNvPr>
          <p:cNvSpPr>
            <a:spLocks noGrp="1"/>
          </p:cNvSpPr>
          <p:nvPr>
            <p:ph type="body" sz="quarter" idx="13" hasCustomPrompt="1"/>
          </p:nvPr>
        </p:nvSpPr>
        <p:spPr>
          <a:xfrm>
            <a:off x="8004311" y="1955549"/>
            <a:ext cx="3354253" cy="587043"/>
          </a:xfrm>
        </p:spPr>
        <p:txBody>
          <a:bodyPr anchor="b">
            <a:normAutofit/>
          </a:bodyPr>
          <a:lstStyle>
            <a:lvl1pPr marL="0" indent="0">
              <a:buNone/>
              <a:defRPr sz="2000" b="1">
                <a:solidFill>
                  <a:srgbClr val="C9DFF6"/>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5">
            <a:extLst>
              <a:ext uri="{FF2B5EF4-FFF2-40B4-BE49-F238E27FC236}">
                <a16:creationId xmlns:a16="http://schemas.microsoft.com/office/drawing/2014/main" id="{036E4C61-7FA7-4505-88B4-1B4075C68731}"/>
              </a:ext>
            </a:extLst>
          </p:cNvPr>
          <p:cNvSpPr>
            <a:spLocks noGrp="1"/>
          </p:cNvSpPr>
          <p:nvPr>
            <p:ph sz="quarter" idx="14"/>
          </p:nvPr>
        </p:nvSpPr>
        <p:spPr>
          <a:xfrm>
            <a:off x="8004312" y="2635061"/>
            <a:ext cx="3354253" cy="3554602"/>
          </a:xfrm>
        </p:spPr>
        <p:txBody>
          <a:bodyPr/>
          <a:lstStyle>
            <a:lvl1pPr>
              <a:buClr>
                <a:srgbClr val="FBB92F"/>
              </a:buClr>
              <a:defRPr sz="2000">
                <a:solidFill>
                  <a:schemeClr val="bg1"/>
                </a:solidFill>
              </a:defRPr>
            </a:lvl1pPr>
            <a:lvl2pPr>
              <a:buClr>
                <a:srgbClr val="FBB92F"/>
              </a:buClr>
              <a:defRPr sz="1800">
                <a:solidFill>
                  <a:schemeClr val="bg1"/>
                </a:solidFill>
              </a:defRPr>
            </a:lvl2pPr>
            <a:lvl3pPr>
              <a:buClr>
                <a:srgbClr val="FBB92F"/>
              </a:buClr>
              <a:defRPr sz="1600">
                <a:solidFill>
                  <a:schemeClr val="bg1"/>
                </a:solidFill>
              </a:defRPr>
            </a:lvl3pPr>
            <a:lvl4pPr>
              <a:buClr>
                <a:srgbClr val="FBB92F"/>
              </a:buClr>
              <a:defRPr sz="1400">
                <a:solidFill>
                  <a:schemeClr val="bg1"/>
                </a:solidFill>
              </a:defRPr>
            </a:lvl4pPr>
            <a:lvl5pPr>
              <a:buClr>
                <a:srgbClr val="FBB92F"/>
              </a:buCl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Box 6">
            <a:extLst>
              <a:ext uri="{FF2B5EF4-FFF2-40B4-BE49-F238E27FC236}">
                <a16:creationId xmlns:a16="http://schemas.microsoft.com/office/drawing/2014/main" id="{F784AA7A-E0F1-82A5-CB79-ACBC7C0B7F85}"/>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8" name="Rectangle 7">
            <a:extLst>
              <a:ext uri="{FF2B5EF4-FFF2-40B4-BE49-F238E27FC236}">
                <a16:creationId xmlns:a16="http://schemas.microsoft.com/office/drawing/2014/main" id="{259CA483-CE92-37D4-CC47-CC82CA082DA0}"/>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grpSp>
        <p:nvGrpSpPr>
          <p:cNvPr id="25" name="Group 24">
            <a:extLst>
              <a:ext uri="{FF2B5EF4-FFF2-40B4-BE49-F238E27FC236}">
                <a16:creationId xmlns:a16="http://schemas.microsoft.com/office/drawing/2014/main" id="{E27E23CC-E8A8-7E32-B981-C1621B66AE65}"/>
              </a:ext>
              <a:ext uri="{C183D7F6-B498-43B3-948B-1728B52AA6E4}">
                <adec:decorative xmlns:adec="http://schemas.microsoft.com/office/drawing/2017/decorative" val="1"/>
              </a:ext>
            </a:extLst>
          </p:cNvPr>
          <p:cNvGrpSpPr/>
          <p:nvPr userDrawn="1"/>
        </p:nvGrpSpPr>
        <p:grpSpPr>
          <a:xfrm>
            <a:off x="0" y="1643075"/>
            <a:ext cx="12192000" cy="102891"/>
            <a:chOff x="-1" y="5786108"/>
            <a:chExt cx="12192000" cy="102891"/>
          </a:xfrm>
        </p:grpSpPr>
        <p:sp>
          <p:nvSpPr>
            <p:cNvPr id="26" name="Rectangle 25">
              <a:extLst>
                <a:ext uri="{FF2B5EF4-FFF2-40B4-BE49-F238E27FC236}">
                  <a16:creationId xmlns:a16="http://schemas.microsoft.com/office/drawing/2014/main" id="{8D67591D-ADE0-1D7C-ECFE-A8FB64AAFACD}"/>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400FB7B2-0680-B7BC-272E-7B8AC1D3A3E5}"/>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2B58647C-5823-0377-F198-B8D45FD20B5C}"/>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2E0DD99A-02C6-D716-4A21-8FD7419E996D}"/>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0E4D27E9-E8B4-F0EC-9204-848B8C89FD3F}"/>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BFB3AE4C-7E78-AD8D-72D7-0D4DD84F99C5}"/>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5F66B882-187F-4E4D-58BB-5617A2935CC3}"/>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2872654-6F79-537E-90F9-607632A75EDA}"/>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C4E20E8-33DA-9777-F9B1-83A56B22F9EF}"/>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243A894D-657A-E916-2B05-3E3F98DCC92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C88DA28-C307-9588-9301-99E26798B720}"/>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413424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3 Content List 1-3">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0" y="0"/>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6" y="2103437"/>
            <a:ext cx="3171244" cy="1662447"/>
          </a:xfrm>
        </p:spPr>
        <p:txBody>
          <a:bodyPr>
            <a:noAutofit/>
          </a:bodyPr>
          <a:lstStyle>
            <a:lvl1pPr>
              <a:defRPr sz="44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8" y="3892043"/>
            <a:ext cx="3171244" cy="654050"/>
          </a:xfrm>
        </p:spPr>
        <p:txBody>
          <a:bodyPr/>
          <a:lstStyle>
            <a:lvl1pPr marL="0" indent="0">
              <a:buFontTx/>
              <a:buNone/>
              <a:defRPr sz="1600">
                <a:solidFill>
                  <a:srgbClr val="6A737B"/>
                </a:solidFill>
              </a:defRPr>
            </a:lvl1pPr>
          </a:lstStyle>
          <a:p>
            <a:pPr lvl="0"/>
            <a:r>
              <a:rPr lang="en-US"/>
              <a:t>Click to edit Master text styles</a:t>
            </a:r>
          </a:p>
        </p:txBody>
      </p:sp>
      <p:pic>
        <p:nvPicPr>
          <p:cNvPr id="24" name="Graphic 23" descr="Number 1">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4" y="647308"/>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2">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5" y="2532101"/>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3">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4" y="4416894"/>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5"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7" y="246056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6" y="435032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C483881E-B302-6169-CF50-55BEF3511008}"/>
              </a:ext>
              <a:ext uri="{C183D7F6-B498-43B3-948B-1728B52AA6E4}">
                <adec:decorative xmlns:adec="http://schemas.microsoft.com/office/drawing/2017/decorative" val="1"/>
              </a:ext>
            </a:extLst>
          </p:cNvPr>
          <p:cNvGrpSpPr/>
          <p:nvPr userDrawn="1"/>
        </p:nvGrpSpPr>
        <p:grpSpPr>
          <a:xfrm>
            <a:off x="4120309" y="925"/>
            <a:ext cx="102892" cy="6856151"/>
            <a:chOff x="6062803" y="0"/>
            <a:chExt cx="102892" cy="6856151"/>
          </a:xfrm>
        </p:grpSpPr>
        <p:sp>
          <p:nvSpPr>
            <p:cNvPr id="16" name="Rectangle 15">
              <a:extLst>
                <a:ext uri="{FF2B5EF4-FFF2-40B4-BE49-F238E27FC236}">
                  <a16:creationId xmlns:a16="http://schemas.microsoft.com/office/drawing/2014/main" id="{2FB0AC6B-9D99-EBCA-023E-82CC5AC587D7}"/>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284774F6-4032-B320-CD10-68F6EAD48026}"/>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1323A145-2C1B-DA22-DC4B-12E28A66FD60}"/>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278705DE-A684-FD5E-BC1C-07CA0F83020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2BA970AD-0B67-23E9-0757-AB0102C1DD9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38443B87-0B8E-C1CC-F40D-6E1B30399AEA}"/>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251CB53F-5639-8F4D-2159-E995E898F443}"/>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9321723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3 Content List 4-6">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3F9FC52-C182-6987-5DC5-5193035CE3EA}"/>
              </a:ext>
              <a:ext uri="{C183D7F6-B498-43B3-948B-1728B52AA6E4}">
                <adec:decorative xmlns:adec="http://schemas.microsoft.com/office/drawing/2017/decorative" val="1"/>
              </a:ext>
            </a:extLst>
          </p:cNvPr>
          <p:cNvGrpSpPr/>
          <p:nvPr userDrawn="1"/>
        </p:nvGrpSpPr>
        <p:grpSpPr>
          <a:xfrm>
            <a:off x="4120309" y="925"/>
            <a:ext cx="102892" cy="6856151"/>
            <a:chOff x="6062803" y="0"/>
            <a:chExt cx="102892" cy="6856151"/>
          </a:xfrm>
        </p:grpSpPr>
        <p:sp>
          <p:nvSpPr>
            <p:cNvPr id="16" name="Rectangle 15">
              <a:extLst>
                <a:ext uri="{FF2B5EF4-FFF2-40B4-BE49-F238E27FC236}">
                  <a16:creationId xmlns:a16="http://schemas.microsoft.com/office/drawing/2014/main" id="{09BB3F09-8AC2-3B64-605F-66FD9A062B7A}"/>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ED0DE22-0DDA-70B7-03C5-F89CF1E72101}"/>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80ABBFA-D0D2-C6D3-4F69-DA2838B88DCD}"/>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A3DD9A2F-5067-2158-CE27-D0E7CDE3519A}"/>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1700352B-3B3B-15E5-002B-5713D108CE41}"/>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62A74FB8-29CB-5658-CD6C-954F223AA8DE}"/>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DE861E9B-DE31-9522-9821-988002AB31EC}"/>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0" y="0"/>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6" y="2103437"/>
            <a:ext cx="3171244" cy="1662447"/>
          </a:xfrm>
        </p:spPr>
        <p:txBody>
          <a:bodyPr>
            <a:noAutofit/>
          </a:bodyPr>
          <a:lstStyle>
            <a:lvl1pPr>
              <a:defRPr sz="44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8" y="3892043"/>
            <a:ext cx="3171244" cy="654050"/>
          </a:xfrm>
        </p:spPr>
        <p:txBody>
          <a:bodyPr/>
          <a:lstStyle>
            <a:lvl1pPr marL="0" indent="0">
              <a:buFontTx/>
              <a:buNone/>
              <a:defRPr sz="1600">
                <a:solidFill>
                  <a:srgbClr val="6A737B"/>
                </a:solidFill>
              </a:defRPr>
            </a:lvl1pPr>
          </a:lstStyle>
          <a:p>
            <a:pPr lvl="0"/>
            <a:r>
              <a:rPr lang="en-US"/>
              <a:t>Click to edit Master text styles</a:t>
            </a:r>
          </a:p>
        </p:txBody>
      </p:sp>
      <p:pic>
        <p:nvPicPr>
          <p:cNvPr id="24" name="Graphic 23" descr="Number 4">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4" y="647308"/>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5">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5" y="2532101"/>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6">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4" y="4416894"/>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5"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7" y="246056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6" y="435032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689619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3 Content List 7-9">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6FED00D3-6151-F4CF-DAB1-BC0EA28FA650}"/>
              </a:ext>
              <a:ext uri="{C183D7F6-B498-43B3-948B-1728B52AA6E4}">
                <adec:decorative xmlns:adec="http://schemas.microsoft.com/office/drawing/2017/decorative" val="1"/>
              </a:ext>
            </a:extLst>
          </p:cNvPr>
          <p:cNvGrpSpPr/>
          <p:nvPr userDrawn="1"/>
        </p:nvGrpSpPr>
        <p:grpSpPr>
          <a:xfrm>
            <a:off x="4120309" y="925"/>
            <a:ext cx="102892" cy="6856151"/>
            <a:chOff x="6062803" y="0"/>
            <a:chExt cx="102892" cy="6856151"/>
          </a:xfrm>
        </p:grpSpPr>
        <p:sp>
          <p:nvSpPr>
            <p:cNvPr id="32" name="Rectangle 31">
              <a:extLst>
                <a:ext uri="{FF2B5EF4-FFF2-40B4-BE49-F238E27FC236}">
                  <a16:creationId xmlns:a16="http://schemas.microsoft.com/office/drawing/2014/main" id="{38FC093F-F2F3-D9BB-23EF-563AC841B94F}"/>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40C70FF3-4D90-1AE8-B2F5-7BBEBAFD128D}"/>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FD5E71E5-2F7D-DF76-1C41-7DFDB07E7DC4}"/>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E6008B4A-A4A5-15CA-7230-8EE00D77514D}"/>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B39A9D-44A3-0A33-E05E-27BAF358C9C8}"/>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C46F35C5-B07F-8978-16B1-6F4547B45BE7}"/>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BECE91D4-867B-FBEE-7F3E-34F5DFE2594F}"/>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Rectangle 16">
            <a:extLst>
              <a:ext uri="{FF2B5EF4-FFF2-40B4-BE49-F238E27FC236}">
                <a16:creationId xmlns:a16="http://schemas.microsoft.com/office/drawing/2014/main" id="{AD2356BE-1AF8-445B-9607-A7D28309A570}"/>
              </a:ext>
              <a:ext uri="{C183D7F6-B498-43B3-948B-1728B52AA6E4}">
                <adec:decorative xmlns:adec="http://schemas.microsoft.com/office/drawing/2017/decorative" val="1"/>
              </a:ext>
            </a:extLst>
          </p:cNvPr>
          <p:cNvSpPr/>
          <p:nvPr userDrawn="1"/>
        </p:nvSpPr>
        <p:spPr>
          <a:xfrm>
            <a:off x="4327620" y="0"/>
            <a:ext cx="7864380" cy="6871833"/>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95447A9-0495-4FF3-AF34-9319C27861E4}"/>
              </a:ext>
            </a:extLst>
          </p:cNvPr>
          <p:cNvSpPr>
            <a:spLocks noGrp="1"/>
          </p:cNvSpPr>
          <p:nvPr>
            <p:ph type="title"/>
          </p:nvPr>
        </p:nvSpPr>
        <p:spPr>
          <a:xfrm>
            <a:off x="505326" y="2103437"/>
            <a:ext cx="3171244" cy="1662447"/>
          </a:xfrm>
        </p:spPr>
        <p:txBody>
          <a:bodyPr>
            <a:noAutofit/>
          </a:bodyPr>
          <a:lstStyle>
            <a:lvl1pPr>
              <a:defRPr sz="4400" b="0">
                <a:solidFill>
                  <a:srgbClr val="174A7C"/>
                </a:solidFill>
                <a:latin typeface="+mj-lt"/>
                <a:cs typeface="Arial" panose="020B0604020202020204" pitchFamily="34" charset="0"/>
              </a:defRPr>
            </a:lvl1pPr>
          </a:lstStyle>
          <a:p>
            <a:r>
              <a:rPr lang="en-US"/>
              <a:t>Click to edit Master title style</a:t>
            </a:r>
          </a:p>
        </p:txBody>
      </p:sp>
      <p:sp>
        <p:nvSpPr>
          <p:cNvPr id="12" name="Text Placeholder 11">
            <a:extLst>
              <a:ext uri="{FF2B5EF4-FFF2-40B4-BE49-F238E27FC236}">
                <a16:creationId xmlns:a16="http://schemas.microsoft.com/office/drawing/2014/main" id="{3FBD3FE0-FF5F-4EBF-861E-94084394B262}"/>
              </a:ext>
            </a:extLst>
          </p:cNvPr>
          <p:cNvSpPr>
            <a:spLocks noGrp="1"/>
          </p:cNvSpPr>
          <p:nvPr>
            <p:ph type="body" sz="quarter" idx="13"/>
          </p:nvPr>
        </p:nvSpPr>
        <p:spPr>
          <a:xfrm>
            <a:off x="501768" y="3892043"/>
            <a:ext cx="3171244" cy="654050"/>
          </a:xfrm>
        </p:spPr>
        <p:txBody>
          <a:bodyPr/>
          <a:lstStyle>
            <a:lvl1pPr marL="0" indent="0">
              <a:buFontTx/>
              <a:buNone/>
              <a:defRPr sz="1600">
                <a:solidFill>
                  <a:srgbClr val="6A737B"/>
                </a:solidFill>
              </a:defRPr>
            </a:lvl1pPr>
          </a:lstStyle>
          <a:p>
            <a:pPr lvl="0"/>
            <a:r>
              <a:rPr lang="en-US"/>
              <a:t>Click to edit Master text styles</a:t>
            </a:r>
          </a:p>
        </p:txBody>
      </p:sp>
      <p:pic>
        <p:nvPicPr>
          <p:cNvPr id="24" name="Graphic 23" descr="Number 7">
            <a:extLst>
              <a:ext uri="{FF2B5EF4-FFF2-40B4-BE49-F238E27FC236}">
                <a16:creationId xmlns:a16="http://schemas.microsoft.com/office/drawing/2014/main" id="{4AB4CF7B-4E61-41EA-9B77-B289AC0CF6B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4472000" y="1019955"/>
            <a:ext cx="914400" cy="914400"/>
          </a:xfrm>
          <a:prstGeom prst="rect">
            <a:avLst/>
          </a:prstGeom>
        </p:spPr>
      </p:pic>
      <p:sp>
        <p:nvSpPr>
          <p:cNvPr id="19" name="Content Placeholder 2">
            <a:extLst>
              <a:ext uri="{FF2B5EF4-FFF2-40B4-BE49-F238E27FC236}">
                <a16:creationId xmlns:a16="http://schemas.microsoft.com/office/drawing/2014/main" id="{EE16D773-35DD-425C-9E8D-C57EA53B22DA}"/>
              </a:ext>
            </a:extLst>
          </p:cNvPr>
          <p:cNvSpPr>
            <a:spLocks noGrp="1"/>
          </p:cNvSpPr>
          <p:nvPr>
            <p:ph idx="17"/>
          </p:nvPr>
        </p:nvSpPr>
        <p:spPr>
          <a:xfrm>
            <a:off x="5438274" y="647308"/>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6" name="Graphic 25" descr="Number 8">
            <a:extLst>
              <a:ext uri="{FF2B5EF4-FFF2-40B4-BE49-F238E27FC236}">
                <a16:creationId xmlns:a16="http://schemas.microsoft.com/office/drawing/2014/main" id="{3F778B54-AB83-4650-8F3C-BB1DB1F8702E}"/>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4472000" y="2977643"/>
            <a:ext cx="914400" cy="914400"/>
          </a:xfrm>
          <a:prstGeom prst="rect">
            <a:avLst/>
          </a:prstGeom>
        </p:spPr>
      </p:pic>
      <p:sp>
        <p:nvSpPr>
          <p:cNvPr id="18" name="Content Placeholder 2">
            <a:extLst>
              <a:ext uri="{FF2B5EF4-FFF2-40B4-BE49-F238E27FC236}">
                <a16:creationId xmlns:a16="http://schemas.microsoft.com/office/drawing/2014/main" id="{621A87F0-DFF3-4BBF-B1A8-9BD37911AD0B}"/>
              </a:ext>
            </a:extLst>
          </p:cNvPr>
          <p:cNvSpPr>
            <a:spLocks noGrp="1"/>
          </p:cNvSpPr>
          <p:nvPr>
            <p:ph idx="16"/>
          </p:nvPr>
        </p:nvSpPr>
        <p:spPr>
          <a:xfrm>
            <a:off x="5446675" y="2532101"/>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8" name="Graphic 27" descr="Number 9">
            <a:extLst>
              <a:ext uri="{FF2B5EF4-FFF2-40B4-BE49-F238E27FC236}">
                <a16:creationId xmlns:a16="http://schemas.microsoft.com/office/drawing/2014/main" id="{1568FB5D-4801-45EB-AE8F-543516CC53CF}"/>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p:blipFill>
        <p:spPr>
          <a:xfrm>
            <a:off x="4472000" y="4832770"/>
            <a:ext cx="914400" cy="914400"/>
          </a:xfrm>
          <a:prstGeom prst="rect">
            <a:avLst/>
          </a:prstGeom>
        </p:spPr>
      </p:pic>
      <p:sp>
        <p:nvSpPr>
          <p:cNvPr id="3" name="Content Placeholder 2">
            <a:extLst>
              <a:ext uri="{FF2B5EF4-FFF2-40B4-BE49-F238E27FC236}">
                <a16:creationId xmlns:a16="http://schemas.microsoft.com/office/drawing/2014/main" id="{BC4C1075-93C2-4D0F-89F4-4DAC848B2A8E}"/>
              </a:ext>
            </a:extLst>
          </p:cNvPr>
          <p:cNvSpPr>
            <a:spLocks noGrp="1"/>
          </p:cNvSpPr>
          <p:nvPr>
            <p:ph idx="1"/>
          </p:nvPr>
        </p:nvSpPr>
        <p:spPr>
          <a:xfrm>
            <a:off x="5438274" y="4416894"/>
            <a:ext cx="6067925" cy="1746153"/>
          </a:xfrm>
        </p:spPr>
        <p:txBody>
          <a:bodyPr anchor="ctr"/>
          <a:lstStyle>
            <a:lvl1pPr marL="342900" indent="-342900">
              <a:buClr>
                <a:schemeClr val="accent3"/>
              </a:buClr>
              <a:buFont typeface="Arial" panose="020B0604020202020204" pitchFamily="34" charset="0"/>
              <a:buChar char="•"/>
              <a:defRPr sz="2000">
                <a:solidFill>
                  <a:schemeClr val="bg1"/>
                </a:solidFill>
              </a:defRPr>
            </a:lvl1pPr>
            <a:lvl2pPr marL="685800" indent="-228600">
              <a:buClr>
                <a:schemeClr val="accent3"/>
              </a:buClr>
              <a:buFont typeface="Arial" panose="020B0604020202020204" pitchFamily="34" charset="0"/>
              <a:buChar char="•"/>
              <a:defRPr sz="1800">
                <a:solidFill>
                  <a:schemeClr val="bg1"/>
                </a:solidFill>
              </a:defRPr>
            </a:lvl2pPr>
            <a:lvl3pPr marL="1143000" indent="-228600">
              <a:buClr>
                <a:schemeClr val="accent3"/>
              </a:buClr>
              <a:buFont typeface="Arial" panose="020B0604020202020204" pitchFamily="34" charset="0"/>
              <a:buChar char="•"/>
              <a:defRPr sz="1600">
                <a:solidFill>
                  <a:schemeClr val="bg1"/>
                </a:solidFill>
              </a:defRPr>
            </a:lvl3pPr>
            <a:lvl4pPr marL="1600200" indent="-228600">
              <a:buClr>
                <a:schemeClr val="accent3"/>
              </a:buClr>
              <a:buFont typeface="Arial" panose="020B0604020202020204" pitchFamily="34" charset="0"/>
              <a:buChar char="•"/>
              <a:defRPr sz="1400">
                <a:solidFill>
                  <a:schemeClr val="bg1"/>
                </a:solidFill>
              </a:defRPr>
            </a:lvl4pPr>
            <a:lvl5pPr marL="2057400" indent="-228600">
              <a:buClr>
                <a:schemeClr val="accent3"/>
              </a:buClr>
              <a:buFont typeface="Arial" panose="020B0604020202020204" pitchFamily="34" charset="0"/>
              <a:buChar char="•"/>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F6C2E83E-9CB0-6BD0-A6FD-91C1F3C6E1B3}"/>
              </a:ext>
              <a:ext uri="{C183D7F6-B498-43B3-948B-1728B52AA6E4}">
                <adec:decorative xmlns:adec="http://schemas.microsoft.com/office/drawing/2017/decorative" val="1"/>
              </a:ext>
            </a:extLst>
          </p:cNvPr>
          <p:cNvSpPr txBox="1"/>
          <p:nvPr userDrawn="1"/>
        </p:nvSpPr>
        <p:spPr>
          <a:xfrm>
            <a:off x="7711879"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5" name="Rectangle 4">
            <a:extLst>
              <a:ext uri="{FF2B5EF4-FFF2-40B4-BE49-F238E27FC236}">
                <a16:creationId xmlns:a16="http://schemas.microsoft.com/office/drawing/2014/main" id="{EC852BC0-BB71-C8E6-5DA8-AFEF50BD98B5}"/>
              </a:ext>
            </a:extLst>
          </p:cNvPr>
          <p:cNvSpPr/>
          <p:nvPr userDrawn="1"/>
        </p:nvSpPr>
        <p:spPr>
          <a:xfrm>
            <a:off x="11757105"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cxnSp>
        <p:nvCxnSpPr>
          <p:cNvPr id="21" name="Straight Connector 20">
            <a:extLst>
              <a:ext uri="{FF2B5EF4-FFF2-40B4-BE49-F238E27FC236}">
                <a16:creationId xmlns:a16="http://schemas.microsoft.com/office/drawing/2014/main" id="{274FF48E-1D43-4945-9528-D6382BFB40DB}"/>
              </a:ext>
              <a:ext uri="{C183D7F6-B498-43B3-948B-1728B52AA6E4}">
                <adec:decorative xmlns:adec="http://schemas.microsoft.com/office/drawing/2017/decorative" val="1"/>
              </a:ext>
            </a:extLst>
          </p:cNvPr>
          <p:cNvCxnSpPr/>
          <p:nvPr userDrawn="1"/>
        </p:nvCxnSpPr>
        <p:spPr>
          <a:xfrm>
            <a:off x="4536857" y="246056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158CBA6D-CBAB-486D-9B73-06BD73774CE0}"/>
              </a:ext>
              <a:ext uri="{C183D7F6-B498-43B3-948B-1728B52AA6E4}">
                <adec:decorative xmlns:adec="http://schemas.microsoft.com/office/drawing/2017/decorative" val="1"/>
              </a:ext>
            </a:extLst>
          </p:cNvPr>
          <p:cNvCxnSpPr/>
          <p:nvPr userDrawn="1"/>
        </p:nvCxnSpPr>
        <p:spPr>
          <a:xfrm>
            <a:off x="4528456" y="4350327"/>
            <a:ext cx="6969342"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0433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Photo Column">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40CF9C7E-1041-D216-4013-20D0EBC0830A}"/>
              </a:ext>
              <a:ext uri="{C183D7F6-B498-43B3-948B-1728B52AA6E4}">
                <adec:decorative xmlns:adec="http://schemas.microsoft.com/office/drawing/2017/decorative" val="1"/>
              </a:ext>
            </a:extLst>
          </p:cNvPr>
          <p:cNvGrpSpPr/>
          <p:nvPr userDrawn="1"/>
        </p:nvGrpSpPr>
        <p:grpSpPr>
          <a:xfrm>
            <a:off x="-2" y="5957493"/>
            <a:ext cx="12192000" cy="102891"/>
            <a:chOff x="-1" y="5786108"/>
            <a:chExt cx="12192000" cy="102891"/>
          </a:xfrm>
        </p:grpSpPr>
        <p:sp>
          <p:nvSpPr>
            <p:cNvPr id="8" name="Rectangle 7">
              <a:extLst>
                <a:ext uri="{FF2B5EF4-FFF2-40B4-BE49-F238E27FC236}">
                  <a16:creationId xmlns:a16="http://schemas.microsoft.com/office/drawing/2014/main" id="{F0163FBA-1EC6-BBC6-7B22-3FF63E4AA7EB}"/>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672FAD73-81F4-2054-353F-AD132F58D7A7}"/>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C2D4DE4-59EC-EC18-AAFF-B505C3283143}"/>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ABB1FBA0-1AE8-3505-63C1-5EBB31A3DF70}"/>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8E5B0303-F4E2-FA3F-E307-1A0528FFDE45}"/>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AC153FF-8AF0-934B-4996-E32357CF274F}"/>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C63B642B-EA6D-3553-69B4-CBFF85BC4308}"/>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D2AB0B6-4987-E1C0-4D67-C619A38D0A67}"/>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21FE3A3D-1E1D-160A-55E6-B04F10A5119C}"/>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E768C2F-A14F-95EC-1787-07E25DA0C76F}"/>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503FC8D0-FFAB-09F1-5AA4-7E118C4316ED}"/>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ectangle 22">
            <a:extLst>
              <a:ext uri="{FF2B5EF4-FFF2-40B4-BE49-F238E27FC236}">
                <a16:creationId xmlns:a16="http://schemas.microsoft.com/office/drawing/2014/main" id="{5AC5BDB7-86D6-4AC4-8F63-DF42EC81B545}"/>
              </a:ext>
              <a:ext uri="{C183D7F6-B498-43B3-948B-1728B52AA6E4}">
                <adec:decorative xmlns:adec="http://schemas.microsoft.com/office/drawing/2017/decorative" val="1"/>
              </a:ext>
            </a:extLst>
          </p:cNvPr>
          <p:cNvSpPr/>
          <p:nvPr userDrawn="1"/>
        </p:nvSpPr>
        <p:spPr>
          <a:xfrm>
            <a:off x="0" y="6162988"/>
            <a:ext cx="12192000" cy="695011"/>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223CC4-1904-4C2F-83FC-12D046044D48}"/>
              </a:ext>
            </a:extLst>
          </p:cNvPr>
          <p:cNvSpPr>
            <a:spLocks noGrp="1"/>
          </p:cNvSpPr>
          <p:nvPr>
            <p:ph type="title"/>
          </p:nvPr>
        </p:nvSpPr>
        <p:spPr>
          <a:xfrm>
            <a:off x="609600" y="2716040"/>
            <a:ext cx="3200400" cy="2390113"/>
          </a:xfrm>
        </p:spPr>
        <p:txBody>
          <a:bodyPr/>
          <a:lstStyle>
            <a:lvl1pPr>
              <a:defRPr b="0">
                <a:solidFill>
                  <a:srgbClr val="174A7C"/>
                </a:solidFill>
                <a:latin typeface="+mj-lt"/>
                <a:cs typeface="Arial" panose="020B0604020202020204" pitchFamily="34" charset="0"/>
              </a:defRPr>
            </a:lvl1pPr>
          </a:lstStyle>
          <a:p>
            <a:r>
              <a:rPr lang="en-US"/>
              <a:t>Click to edit Master title style</a:t>
            </a:r>
          </a:p>
        </p:txBody>
      </p:sp>
      <p:sp>
        <p:nvSpPr>
          <p:cNvPr id="10" name="Picture Placeholder 9">
            <a:extLst>
              <a:ext uri="{FF2B5EF4-FFF2-40B4-BE49-F238E27FC236}">
                <a16:creationId xmlns:a16="http://schemas.microsoft.com/office/drawing/2014/main" id="{5F120050-3C7C-4DA2-A66C-599570D1A195}"/>
              </a:ext>
            </a:extLst>
          </p:cNvPr>
          <p:cNvSpPr>
            <a:spLocks noGrp="1"/>
          </p:cNvSpPr>
          <p:nvPr>
            <p:ph type="pic" sz="quarter" idx="13"/>
          </p:nvPr>
        </p:nvSpPr>
        <p:spPr>
          <a:xfrm>
            <a:off x="4329113" y="411163"/>
            <a:ext cx="2324100" cy="3292475"/>
          </a:xfrm>
        </p:spPr>
        <p:txBody>
          <a:bodyPr/>
          <a:lstStyle>
            <a:lvl1pPr marL="0" indent="0">
              <a:buFontTx/>
              <a:buNone/>
              <a:defRPr/>
            </a:lvl1pPr>
          </a:lstStyle>
          <a:p>
            <a:endParaRPr lang="en-US"/>
          </a:p>
        </p:txBody>
      </p:sp>
      <p:sp>
        <p:nvSpPr>
          <p:cNvPr id="3" name="Content Placeholder 2">
            <a:extLst>
              <a:ext uri="{FF2B5EF4-FFF2-40B4-BE49-F238E27FC236}">
                <a16:creationId xmlns:a16="http://schemas.microsoft.com/office/drawing/2014/main" id="{64F57933-D948-4456-8FC6-143288EF9B9A}"/>
              </a:ext>
            </a:extLst>
          </p:cNvPr>
          <p:cNvSpPr>
            <a:spLocks noGrp="1"/>
          </p:cNvSpPr>
          <p:nvPr>
            <p:ph sz="half" idx="1"/>
          </p:nvPr>
        </p:nvSpPr>
        <p:spPr>
          <a:xfrm>
            <a:off x="4329113" y="3849688"/>
            <a:ext cx="2324100" cy="462644"/>
          </a:xfrm>
        </p:spPr>
        <p:txBody>
          <a:bodyPr lIns="91440"/>
          <a:lstStyle>
            <a:lvl1pPr marL="0" indent="0">
              <a:buFontTx/>
              <a:buNone/>
              <a:defRPr sz="1400" b="1">
                <a:solidFill>
                  <a:srgbClr val="174A7C"/>
                </a:solidFill>
              </a:defRPr>
            </a:lvl1pPr>
            <a:lvl2pPr marL="457200" indent="0" algn="l">
              <a:lnSpc>
                <a:spcPct val="100000"/>
              </a:lnSpc>
              <a:buFontTx/>
              <a:buNone/>
              <a:defRPr sz="1200"/>
            </a:lvl2pPr>
          </a:lstStyle>
          <a:p>
            <a:pPr lvl="0"/>
            <a:r>
              <a:rPr lang="en-US"/>
              <a:t>Click to edit Master text styles</a:t>
            </a:r>
          </a:p>
        </p:txBody>
      </p:sp>
      <p:sp>
        <p:nvSpPr>
          <p:cNvPr id="16" name="Text Placeholder 15">
            <a:extLst>
              <a:ext uri="{FF2B5EF4-FFF2-40B4-BE49-F238E27FC236}">
                <a16:creationId xmlns:a16="http://schemas.microsoft.com/office/drawing/2014/main" id="{177D9F58-5FA0-4674-86D4-74F6BEA606D5}"/>
              </a:ext>
            </a:extLst>
          </p:cNvPr>
          <p:cNvSpPr>
            <a:spLocks noGrp="1"/>
          </p:cNvSpPr>
          <p:nvPr>
            <p:ph type="body" sz="quarter" idx="16"/>
          </p:nvPr>
        </p:nvSpPr>
        <p:spPr>
          <a:xfrm>
            <a:off x="4329113" y="4384675"/>
            <a:ext cx="2324100" cy="1442853"/>
          </a:xfrm>
        </p:spPr>
        <p:txBody>
          <a:bodyPr>
            <a:normAutofit/>
          </a:bodyPr>
          <a:lstStyle>
            <a:lvl1pPr marL="0" indent="0">
              <a:buFontTx/>
              <a:buNone/>
              <a:defRPr sz="1200"/>
            </a:lvl1pPr>
          </a:lstStyle>
          <a:p>
            <a:pPr lvl="0"/>
            <a:r>
              <a:rPr lang="en-US"/>
              <a:t>Click to edit Master text styles</a:t>
            </a:r>
          </a:p>
        </p:txBody>
      </p:sp>
      <p:sp>
        <p:nvSpPr>
          <p:cNvPr id="12" name="Picture Placeholder 11">
            <a:extLst>
              <a:ext uri="{FF2B5EF4-FFF2-40B4-BE49-F238E27FC236}">
                <a16:creationId xmlns:a16="http://schemas.microsoft.com/office/drawing/2014/main" id="{5AA4BB1C-B1A3-4B9B-B081-252AA677100D}"/>
              </a:ext>
            </a:extLst>
          </p:cNvPr>
          <p:cNvSpPr>
            <a:spLocks noGrp="1"/>
          </p:cNvSpPr>
          <p:nvPr>
            <p:ph type="pic" sz="quarter" idx="14"/>
          </p:nvPr>
        </p:nvSpPr>
        <p:spPr>
          <a:xfrm>
            <a:off x="6877050" y="411163"/>
            <a:ext cx="2324100" cy="3292475"/>
          </a:xfrm>
        </p:spPr>
        <p:txBody>
          <a:bodyPr/>
          <a:lstStyle>
            <a:lvl1pPr marL="0" indent="0">
              <a:buFontTx/>
              <a:buNone/>
              <a:defRPr/>
            </a:lvl1pPr>
          </a:lstStyle>
          <a:p>
            <a:endParaRPr lang="en-US"/>
          </a:p>
        </p:txBody>
      </p:sp>
      <p:sp>
        <p:nvSpPr>
          <p:cNvPr id="4" name="Content Placeholder 3">
            <a:extLst>
              <a:ext uri="{FF2B5EF4-FFF2-40B4-BE49-F238E27FC236}">
                <a16:creationId xmlns:a16="http://schemas.microsoft.com/office/drawing/2014/main" id="{BE4FFE81-BFFA-4A12-84E4-ABB5FA400679}"/>
              </a:ext>
            </a:extLst>
          </p:cNvPr>
          <p:cNvSpPr>
            <a:spLocks noGrp="1"/>
          </p:cNvSpPr>
          <p:nvPr>
            <p:ph sz="half" idx="2"/>
          </p:nvPr>
        </p:nvSpPr>
        <p:spPr>
          <a:xfrm>
            <a:off x="6877050" y="3849687"/>
            <a:ext cx="2324100" cy="462644"/>
          </a:xfrm>
        </p:spPr>
        <p:txBody>
          <a:bodyPr/>
          <a:lstStyle>
            <a:lvl1pPr marL="0" indent="0">
              <a:buFontTx/>
              <a:buNone/>
              <a:defRPr sz="1400" b="1">
                <a:solidFill>
                  <a:srgbClr val="174A7C"/>
                </a:solidFill>
              </a:defRPr>
            </a:lvl1pPr>
          </a:lstStyle>
          <a:p>
            <a:pPr lvl="0"/>
            <a:r>
              <a:rPr lang="en-US"/>
              <a:t>Click to edit Master text styles</a:t>
            </a:r>
          </a:p>
        </p:txBody>
      </p:sp>
      <p:sp>
        <p:nvSpPr>
          <p:cNvPr id="18" name="Text Placeholder 17">
            <a:extLst>
              <a:ext uri="{FF2B5EF4-FFF2-40B4-BE49-F238E27FC236}">
                <a16:creationId xmlns:a16="http://schemas.microsoft.com/office/drawing/2014/main" id="{93F186A0-F233-4272-B5D2-CCD67BBB0744}"/>
              </a:ext>
            </a:extLst>
          </p:cNvPr>
          <p:cNvSpPr>
            <a:spLocks noGrp="1"/>
          </p:cNvSpPr>
          <p:nvPr>
            <p:ph type="body" sz="quarter" idx="17"/>
          </p:nvPr>
        </p:nvSpPr>
        <p:spPr>
          <a:xfrm>
            <a:off x="6877050" y="4384675"/>
            <a:ext cx="2324100" cy="1442851"/>
          </a:xfrm>
        </p:spPr>
        <p:txBody>
          <a:bodyPr/>
          <a:lstStyle>
            <a:lvl1pPr marL="0" indent="0">
              <a:buFontTx/>
              <a:buNone/>
              <a:defRPr sz="1200"/>
            </a:lvl1pPr>
          </a:lstStyle>
          <a:p>
            <a:pPr lvl="0"/>
            <a:r>
              <a:rPr lang="en-US"/>
              <a:t>Click to edit Master text styles</a:t>
            </a:r>
          </a:p>
        </p:txBody>
      </p:sp>
      <p:sp>
        <p:nvSpPr>
          <p:cNvPr id="14" name="Picture Placeholder 13">
            <a:extLst>
              <a:ext uri="{FF2B5EF4-FFF2-40B4-BE49-F238E27FC236}">
                <a16:creationId xmlns:a16="http://schemas.microsoft.com/office/drawing/2014/main" id="{C8C30ACB-A68A-49B6-8FA1-B8413BFFD7A9}"/>
              </a:ext>
            </a:extLst>
          </p:cNvPr>
          <p:cNvSpPr>
            <a:spLocks noGrp="1"/>
          </p:cNvSpPr>
          <p:nvPr>
            <p:ph type="pic" sz="quarter" idx="15"/>
          </p:nvPr>
        </p:nvSpPr>
        <p:spPr>
          <a:xfrm>
            <a:off x="9424988" y="411163"/>
            <a:ext cx="2324100" cy="3292475"/>
          </a:xfrm>
        </p:spPr>
        <p:txBody>
          <a:bodyPr/>
          <a:lstStyle>
            <a:lvl1pPr marL="0" indent="0">
              <a:buFontTx/>
              <a:buNone/>
              <a:defRPr/>
            </a:lvl1pPr>
          </a:lstStyle>
          <a:p>
            <a:endParaRPr lang="en-US"/>
          </a:p>
        </p:txBody>
      </p:sp>
      <p:sp>
        <p:nvSpPr>
          <p:cNvPr id="20" name="Text Placeholder 19">
            <a:extLst>
              <a:ext uri="{FF2B5EF4-FFF2-40B4-BE49-F238E27FC236}">
                <a16:creationId xmlns:a16="http://schemas.microsoft.com/office/drawing/2014/main" id="{DC176110-8FBE-4866-8F83-36BE78F9229C}"/>
              </a:ext>
            </a:extLst>
          </p:cNvPr>
          <p:cNvSpPr>
            <a:spLocks noGrp="1"/>
          </p:cNvSpPr>
          <p:nvPr>
            <p:ph type="body" sz="quarter" idx="18"/>
          </p:nvPr>
        </p:nvSpPr>
        <p:spPr>
          <a:xfrm>
            <a:off x="9424988" y="3849688"/>
            <a:ext cx="2324100" cy="461962"/>
          </a:xfrm>
        </p:spPr>
        <p:txBody>
          <a:bodyPr/>
          <a:lstStyle>
            <a:lvl1pPr marL="0" indent="0">
              <a:buFontTx/>
              <a:buNone/>
              <a:defRPr sz="1400" b="1">
                <a:solidFill>
                  <a:srgbClr val="174A7C"/>
                </a:solidFill>
              </a:defRPr>
            </a:lvl1pPr>
          </a:lstStyle>
          <a:p>
            <a:pPr lvl="0"/>
            <a:r>
              <a:rPr lang="en-US"/>
              <a:t>Click to edit Master text styles</a:t>
            </a:r>
          </a:p>
        </p:txBody>
      </p:sp>
      <p:sp>
        <p:nvSpPr>
          <p:cNvPr id="22" name="Text Placeholder 21">
            <a:extLst>
              <a:ext uri="{FF2B5EF4-FFF2-40B4-BE49-F238E27FC236}">
                <a16:creationId xmlns:a16="http://schemas.microsoft.com/office/drawing/2014/main" id="{2D73E498-23E3-4153-AF40-8E969FD03825}"/>
              </a:ext>
            </a:extLst>
          </p:cNvPr>
          <p:cNvSpPr>
            <a:spLocks noGrp="1"/>
          </p:cNvSpPr>
          <p:nvPr>
            <p:ph type="body" sz="quarter" idx="19"/>
          </p:nvPr>
        </p:nvSpPr>
        <p:spPr>
          <a:xfrm>
            <a:off x="9424988" y="4384675"/>
            <a:ext cx="2324100" cy="1442851"/>
          </a:xfrm>
        </p:spPr>
        <p:txBody>
          <a:bodyPr>
            <a:normAutofit/>
          </a:bodyPr>
          <a:lstStyle>
            <a:lvl1pPr marL="0" indent="0">
              <a:buFontTx/>
              <a:buNone/>
              <a:defRPr sz="1200"/>
            </a:lvl1pPr>
          </a:lstStyle>
          <a:p>
            <a:pPr lvl="0"/>
            <a:r>
              <a:rPr lang="en-US"/>
              <a:t>Click to edit Master text styles</a:t>
            </a:r>
          </a:p>
        </p:txBody>
      </p:sp>
      <p:sp>
        <p:nvSpPr>
          <p:cNvPr id="5" name="TextBox 4">
            <a:extLst>
              <a:ext uri="{FF2B5EF4-FFF2-40B4-BE49-F238E27FC236}">
                <a16:creationId xmlns:a16="http://schemas.microsoft.com/office/drawing/2014/main" id="{1E54B792-5058-DF99-5EE9-C503D936905A}"/>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bg1"/>
                </a:solidFill>
                <a:latin typeface="Arial" panose="020B0604020202020204" pitchFamily="34" charset="0"/>
                <a:cs typeface="Arial" panose="020B0604020202020204" pitchFamily="34" charset="0"/>
              </a:rPr>
              <a:t>WASHINGTON STATE DEPARTMENT OF REVENUE</a:t>
            </a:r>
          </a:p>
        </p:txBody>
      </p:sp>
      <p:sp>
        <p:nvSpPr>
          <p:cNvPr id="6" name="Rectangle 5">
            <a:extLst>
              <a:ext uri="{FF2B5EF4-FFF2-40B4-BE49-F238E27FC236}">
                <a16:creationId xmlns:a16="http://schemas.microsoft.com/office/drawing/2014/main" id="{9695A473-984E-5792-5667-411FD25CBFFF}"/>
              </a:ext>
            </a:extLst>
          </p:cNvPr>
          <p:cNvSpPr/>
          <p:nvPr userDrawn="1"/>
        </p:nvSpPr>
        <p:spPr>
          <a:xfrm>
            <a:off x="11748052" y="6316663"/>
            <a:ext cx="443948" cy="248478"/>
          </a:xfrm>
          <a:prstGeom prst="rect">
            <a:avLst/>
          </a:prstGeom>
          <a:solidFill>
            <a:srgbClr val="FBB9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fld id="{4AFDDBDA-B1BC-495E-A376-1E21B6DB3A60}" type="slidenum">
              <a:rPr lang="en-US" sz="1000" b="1" smtClean="0">
                <a:solidFill>
                  <a:schemeClr val="tx1"/>
                </a:solidFill>
                <a:latin typeface="Arial" panose="020B0604020202020204" pitchFamily="34" charset="0"/>
                <a:cs typeface="Arial" panose="020B0604020202020204" pitchFamily="34" charset="0"/>
              </a:rPr>
              <a:pPr algn="l"/>
              <a:t>‹#›</a:t>
            </a:fld>
            <a:endParaRPr lang="en-US" sz="1000">
              <a:solidFill>
                <a:schemeClr val="tx1"/>
              </a:solidFill>
            </a:endParaRPr>
          </a:p>
        </p:txBody>
      </p:sp>
    </p:spTree>
    <p:extLst>
      <p:ext uri="{BB962C8B-B14F-4D97-AF65-F5344CB8AC3E}">
        <p14:creationId xmlns:p14="http://schemas.microsoft.com/office/powerpoint/2010/main" val="25184906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 Column with Picture">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A650A735-A367-B829-EA42-5C1AA907A9E0}"/>
              </a:ext>
              <a:ext uri="{C183D7F6-B498-43B3-948B-1728B52AA6E4}">
                <adec:decorative xmlns:adec="http://schemas.microsoft.com/office/drawing/2017/decorative" val="1"/>
              </a:ext>
            </a:extLst>
          </p:cNvPr>
          <p:cNvGrpSpPr/>
          <p:nvPr userDrawn="1"/>
        </p:nvGrpSpPr>
        <p:grpSpPr>
          <a:xfrm>
            <a:off x="1647220" y="925"/>
            <a:ext cx="102892" cy="6856151"/>
            <a:chOff x="6062803" y="0"/>
            <a:chExt cx="102892" cy="6856151"/>
          </a:xfrm>
        </p:grpSpPr>
        <p:sp>
          <p:nvSpPr>
            <p:cNvPr id="18" name="Rectangle 17">
              <a:extLst>
                <a:ext uri="{FF2B5EF4-FFF2-40B4-BE49-F238E27FC236}">
                  <a16:creationId xmlns:a16="http://schemas.microsoft.com/office/drawing/2014/main" id="{A11A5532-BE4F-901B-70C6-8B8969D50AA0}"/>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D2BECCC6-DCDD-F542-3320-F279ED96AB9C}"/>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4356C98-322A-CEC4-A6A7-1D9F92C18023}"/>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E1CCE1A5-6321-B617-EA7E-99F8AC8B65C1}"/>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2269C1B1-A89D-86BF-370D-73FAD1D271DC}"/>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AEF44B99-3252-0F8F-1B69-727116389C44}"/>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61F02FA6-A956-5511-12C0-84178467EEE5}"/>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8482EE0F-AD4E-459A-8E2B-A98B2CAC0216}"/>
              </a:ext>
              <a:ext uri="{C183D7F6-B498-43B3-948B-1728B52AA6E4}">
                <adec:decorative xmlns:adec="http://schemas.microsoft.com/office/drawing/2017/decorative" val="1"/>
              </a:ext>
            </a:extLst>
          </p:cNvPr>
          <p:cNvSpPr/>
          <p:nvPr userDrawn="1"/>
        </p:nvSpPr>
        <p:spPr>
          <a:xfrm>
            <a:off x="0" y="0"/>
            <a:ext cx="1548143"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 Placeholder 8">
            <a:extLst>
              <a:ext uri="{FF2B5EF4-FFF2-40B4-BE49-F238E27FC236}">
                <a16:creationId xmlns:a16="http://schemas.microsoft.com/office/drawing/2014/main" id="{2117C319-2123-4701-AFF8-ACB85BA544FA}"/>
              </a:ext>
            </a:extLst>
          </p:cNvPr>
          <p:cNvSpPr>
            <a:spLocks noGrp="1"/>
          </p:cNvSpPr>
          <p:nvPr>
            <p:ph type="body" sz="quarter" idx="14" hasCustomPrompt="1"/>
          </p:nvPr>
        </p:nvSpPr>
        <p:spPr>
          <a:xfrm>
            <a:off x="4959181" y="679450"/>
            <a:ext cx="6627982" cy="911225"/>
          </a:xfrm>
        </p:spPr>
        <p:txBody>
          <a:bodyPr>
            <a:normAutofit/>
          </a:bodyPr>
          <a:lstStyle>
            <a:lvl1pPr marL="0" indent="0">
              <a:buNone/>
              <a:defRPr sz="4400">
                <a:solidFill>
                  <a:srgbClr val="174A7C"/>
                </a:solidFill>
                <a:latin typeface="+mj-lt"/>
              </a:defRPr>
            </a:lvl1pPr>
          </a:lstStyle>
          <a:p>
            <a:pPr lvl="0"/>
            <a:r>
              <a:rPr lang="en-US"/>
              <a:t>Slide Title</a:t>
            </a:r>
          </a:p>
        </p:txBody>
      </p:sp>
      <p:sp>
        <p:nvSpPr>
          <p:cNvPr id="11" name="Text Placeholder 10">
            <a:extLst>
              <a:ext uri="{FF2B5EF4-FFF2-40B4-BE49-F238E27FC236}">
                <a16:creationId xmlns:a16="http://schemas.microsoft.com/office/drawing/2014/main" id="{F495EE0D-3C97-4550-9ED2-9955A1A2FC59}"/>
              </a:ext>
            </a:extLst>
          </p:cNvPr>
          <p:cNvSpPr>
            <a:spLocks noGrp="1"/>
          </p:cNvSpPr>
          <p:nvPr>
            <p:ph type="body" sz="quarter" idx="15"/>
          </p:nvPr>
        </p:nvSpPr>
        <p:spPr>
          <a:xfrm>
            <a:off x="4959181" y="1728788"/>
            <a:ext cx="6627982" cy="4449762"/>
          </a:xfrm>
        </p:spPr>
        <p:txBody>
          <a:bodyPr/>
          <a:lstStyle>
            <a:lvl1pPr marL="342900" indent="-342900">
              <a:buClr>
                <a:schemeClr val="accent3"/>
              </a:buClr>
              <a:buFont typeface="Arial" panose="020B0604020202020204" pitchFamily="34" charset="0"/>
              <a:buChar char="•"/>
              <a:defRPr sz="2000">
                <a:solidFill>
                  <a:schemeClr val="tx1"/>
                </a:solidFill>
              </a:defRPr>
            </a:lvl1pPr>
            <a:lvl2pPr marL="742950" indent="-285750">
              <a:buClr>
                <a:schemeClr val="accent3"/>
              </a:buClr>
              <a:buFont typeface="Arial" panose="020B0604020202020204" pitchFamily="34" charset="0"/>
              <a:buChar char="•"/>
              <a:defRPr sz="1800">
                <a:solidFill>
                  <a:schemeClr val="tx1"/>
                </a:solidFill>
              </a:defRPr>
            </a:lvl2pPr>
            <a:lvl3pPr marL="1143000" indent="-228600">
              <a:buClr>
                <a:schemeClr val="accent3"/>
              </a:buClr>
              <a:buFont typeface="Arial" panose="020B0604020202020204" pitchFamily="34" charset="0"/>
              <a:buChar char="•"/>
              <a:defRPr sz="1600">
                <a:solidFill>
                  <a:schemeClr val="tx1"/>
                </a:solidFill>
              </a:defRPr>
            </a:lvl3pPr>
            <a:lvl4pPr>
              <a:buClr>
                <a:srgbClr val="174A7C"/>
              </a:buClr>
              <a:defRPr sz="1600"/>
            </a:lvl4pPr>
            <a:lvl5pPr>
              <a:buClr>
                <a:srgbClr val="174A7C"/>
              </a:buClr>
              <a:defRPr sz="1400"/>
            </a:lvl5pPr>
          </a:lstStyle>
          <a:p>
            <a:pPr lvl="0"/>
            <a:r>
              <a:rPr lang="en-US"/>
              <a:t>Click to edit Master text styles</a:t>
            </a:r>
          </a:p>
          <a:p>
            <a:pPr lvl="1"/>
            <a:r>
              <a:rPr lang="en-US"/>
              <a:t>Second level</a:t>
            </a:r>
          </a:p>
          <a:p>
            <a:pPr lvl="2"/>
            <a:r>
              <a:rPr lang="en-US"/>
              <a:t>Third level</a:t>
            </a:r>
          </a:p>
        </p:txBody>
      </p:sp>
      <p:sp>
        <p:nvSpPr>
          <p:cNvPr id="6" name="Text Placeholder 5">
            <a:extLst>
              <a:ext uri="{FF2B5EF4-FFF2-40B4-BE49-F238E27FC236}">
                <a16:creationId xmlns:a16="http://schemas.microsoft.com/office/drawing/2014/main" id="{73FBD71B-2FAE-4E0D-BA68-E677E37A1CDB}"/>
              </a:ext>
              <a:ext uri="{C183D7F6-B498-43B3-948B-1728B52AA6E4}">
                <adec:decorative xmlns:adec="http://schemas.microsoft.com/office/drawing/2017/decorative" val="1"/>
              </a:ext>
            </a:extLst>
          </p:cNvPr>
          <p:cNvSpPr>
            <a:spLocks noGrp="1"/>
          </p:cNvSpPr>
          <p:nvPr>
            <p:ph type="body" sz="quarter" idx="16" hasCustomPrompt="1"/>
          </p:nvPr>
        </p:nvSpPr>
        <p:spPr>
          <a:xfrm rot="16200000">
            <a:off x="-1509526" y="3244400"/>
            <a:ext cx="5109334" cy="369200"/>
          </a:xfrm>
        </p:spPr>
        <p:txBody>
          <a:bodyPr>
            <a:normAutofit/>
          </a:bodyPr>
          <a:lstStyle>
            <a:lvl1pPr marL="0" indent="0" algn="ctr">
              <a:buNone/>
              <a:defRPr sz="2000" b="1" spc="300">
                <a:solidFill>
                  <a:srgbClr val="C9DFF6"/>
                </a:solidFill>
              </a:defRPr>
            </a:lvl1pPr>
          </a:lstStyle>
          <a:p>
            <a:pPr lvl="0"/>
            <a:r>
              <a:rPr lang="en-US"/>
              <a:t>PRESENTATION TITLE</a:t>
            </a:r>
          </a:p>
        </p:txBody>
      </p:sp>
      <p:sp>
        <p:nvSpPr>
          <p:cNvPr id="7" name="Picture Placeholder 6">
            <a:extLst>
              <a:ext uri="{FF2B5EF4-FFF2-40B4-BE49-F238E27FC236}">
                <a16:creationId xmlns:a16="http://schemas.microsoft.com/office/drawing/2014/main" id="{66EBE135-9E14-44B3-9446-0185506F0400}"/>
              </a:ext>
            </a:extLst>
          </p:cNvPr>
          <p:cNvSpPr>
            <a:spLocks noGrp="1"/>
          </p:cNvSpPr>
          <p:nvPr>
            <p:ph type="pic" sz="quarter" idx="13"/>
          </p:nvPr>
        </p:nvSpPr>
        <p:spPr>
          <a:xfrm>
            <a:off x="1972592" y="679450"/>
            <a:ext cx="2743200" cy="5499100"/>
          </a:xfrm>
          <a:solidFill>
            <a:schemeClr val="bg1">
              <a:lumMod val="95000"/>
            </a:schemeClr>
          </a:solidFill>
        </p:spPr>
        <p:txBody>
          <a:bodyPr/>
          <a:lstStyle>
            <a:lvl1pPr marL="0" indent="0">
              <a:buNone/>
              <a:defRPr/>
            </a:lvl1pPr>
          </a:lstStyle>
          <a:p>
            <a:endParaRPr lang="en-US"/>
          </a:p>
        </p:txBody>
      </p:sp>
      <p:sp>
        <p:nvSpPr>
          <p:cNvPr id="16" name="TextBox 15">
            <a:extLst>
              <a:ext uri="{FF2B5EF4-FFF2-40B4-BE49-F238E27FC236}">
                <a16:creationId xmlns:a16="http://schemas.microsoft.com/office/drawing/2014/main" id="{7775EA89-3D80-4824-9C70-25D47B8186C0}"/>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19" name="TextBox 18">
            <a:extLst>
              <a:ext uri="{FF2B5EF4-FFF2-40B4-BE49-F238E27FC236}">
                <a16:creationId xmlns:a16="http://schemas.microsoft.com/office/drawing/2014/main" id="{0B153BEA-F597-F027-E7D4-242828A8E64D}"/>
              </a:ext>
            </a:extLst>
          </p:cNvPr>
          <p:cNvSpPr txBox="1"/>
          <p:nvPr userDrawn="1"/>
        </p:nvSpPr>
        <p:spPr>
          <a:xfrm>
            <a:off x="11723552" y="6317652"/>
            <a:ext cx="482096" cy="246221"/>
          </a:xfrm>
          <a:prstGeom prst="rect">
            <a:avLst/>
          </a:prstGeom>
          <a:solidFill>
            <a:srgbClr val="FBB92F"/>
          </a:solidFill>
        </p:spPr>
        <p:txBody>
          <a:bodyPr wrap="square">
            <a:spAutoFit/>
          </a:bodyPr>
          <a:lstStyle/>
          <a:p>
            <a:fld id="{4AFDDBDA-B1BC-495E-A376-1E21B6DB3A60}" type="slidenum">
              <a:rPr lang="en-US" sz="1000" b="1" smtClean="0">
                <a:solidFill>
                  <a:schemeClr val="tx1"/>
                </a:solidFill>
                <a:latin typeface="Arial" panose="020B0604020202020204" pitchFamily="34" charset="0"/>
                <a:cs typeface="Arial" panose="020B0604020202020204" pitchFamily="34" charset="0"/>
              </a:rPr>
              <a:pPr/>
              <a:t>‹#›</a:t>
            </a:fld>
            <a:endParaRPr lang="en-US" sz="1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7424982"/>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B54DAD-EBAF-4255-7945-04961AB3196F}"/>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3" name="Footer Placeholder 2">
            <a:extLst>
              <a:ext uri="{FF2B5EF4-FFF2-40B4-BE49-F238E27FC236}">
                <a16:creationId xmlns:a16="http://schemas.microsoft.com/office/drawing/2014/main" id="{61F95889-6529-4171-3477-7626FCE77BE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9209FA4-19DB-5A09-7F93-B55613CF97C0}"/>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336295499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1 Column with Large Picture">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8E5155C-C7FF-C810-4D77-C66D7BC2FA1C}"/>
              </a:ext>
              <a:ext uri="{C183D7F6-B498-43B3-948B-1728B52AA6E4}">
                <adec:decorative xmlns:adec="http://schemas.microsoft.com/office/drawing/2017/decorative" val="1"/>
              </a:ext>
            </a:extLst>
          </p:cNvPr>
          <p:cNvGrpSpPr/>
          <p:nvPr userDrawn="1"/>
        </p:nvGrpSpPr>
        <p:grpSpPr>
          <a:xfrm>
            <a:off x="5280164" y="925"/>
            <a:ext cx="102892" cy="6856151"/>
            <a:chOff x="6062803" y="0"/>
            <a:chExt cx="102892" cy="6856151"/>
          </a:xfrm>
        </p:grpSpPr>
        <p:sp>
          <p:nvSpPr>
            <p:cNvPr id="6" name="Rectangle 5">
              <a:extLst>
                <a:ext uri="{FF2B5EF4-FFF2-40B4-BE49-F238E27FC236}">
                  <a16:creationId xmlns:a16="http://schemas.microsoft.com/office/drawing/2014/main" id="{ED648179-763F-47DD-35A9-A50956CE5923}"/>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28CA1AB-902D-3842-63F1-0D8AEF963F5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1058CC75-D321-610A-3CE4-4E5B4F049CC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56961993-61D9-DFD5-5BB5-15EB50B64A87}"/>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15EFB31D-4F4F-234A-E102-1A7A515220AA}"/>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E5F94B3-BAEE-80A4-1A97-932B929E0563}"/>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8C5CCAFA-127F-35BB-CB39-006B6ABF43CD}"/>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26569971-192F-F5B2-B256-4F89D369C35C}"/>
              </a:ext>
              <a:ext uri="{C183D7F6-B498-43B3-948B-1728B52AA6E4}">
                <adec:decorative xmlns:adec="http://schemas.microsoft.com/office/drawing/2017/decorative" val="1"/>
              </a:ext>
            </a:extLst>
          </p:cNvPr>
          <p:cNvSpPr/>
          <p:nvPr userDrawn="1"/>
        </p:nvSpPr>
        <p:spPr>
          <a:xfrm>
            <a:off x="1" y="0"/>
            <a:ext cx="5178576" cy="6858000"/>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A34BBAD-71E5-4954-B94F-F7C9E05560CD}"/>
              </a:ext>
            </a:extLst>
          </p:cNvPr>
          <p:cNvSpPr>
            <a:spLocks noGrp="1"/>
          </p:cNvSpPr>
          <p:nvPr>
            <p:ph type="title"/>
          </p:nvPr>
        </p:nvSpPr>
        <p:spPr>
          <a:xfrm>
            <a:off x="839788" y="457200"/>
            <a:ext cx="3932237" cy="1600200"/>
          </a:xfrm>
        </p:spPr>
        <p:txBody>
          <a:bodyPr anchor="b">
            <a:noAutofit/>
          </a:bodyPr>
          <a:lstStyle>
            <a:lvl1pPr>
              <a:defRPr sz="4400">
                <a:solidFill>
                  <a:schemeClr val="bg1"/>
                </a:solidFill>
              </a:defRPr>
            </a:lvl1pPr>
          </a:lstStyle>
          <a:p>
            <a:r>
              <a:rPr lang="en-US"/>
              <a:t>Click to edit Master title style</a:t>
            </a:r>
          </a:p>
        </p:txBody>
      </p:sp>
      <p:sp>
        <p:nvSpPr>
          <p:cNvPr id="4" name="Text Placeholder 3">
            <a:extLst>
              <a:ext uri="{FF2B5EF4-FFF2-40B4-BE49-F238E27FC236}">
                <a16:creationId xmlns:a16="http://schemas.microsoft.com/office/drawing/2014/main" id="{1CD52731-1092-482B-B642-1305BC356CDE}"/>
              </a:ext>
            </a:extLst>
          </p:cNvPr>
          <p:cNvSpPr>
            <a:spLocks noGrp="1"/>
          </p:cNvSpPr>
          <p:nvPr>
            <p:ph type="body" sz="half" idx="2"/>
          </p:nvPr>
        </p:nvSpPr>
        <p:spPr>
          <a:xfrm>
            <a:off x="839788" y="2290526"/>
            <a:ext cx="3932237" cy="3578461"/>
          </a:xfrm>
        </p:spPr>
        <p:txBody>
          <a:bodyPr>
            <a:normAutofit/>
          </a:bodyPr>
          <a:lstStyle>
            <a:lvl1pPr marL="342900" indent="-342900">
              <a:buClr>
                <a:srgbClr val="FBB92F"/>
              </a:buClr>
              <a:buFont typeface="Arial" panose="020B0604020202020204" pitchFamily="34" charset="0"/>
              <a:buChar char="•"/>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 name="Picture Placeholder 2">
            <a:extLst>
              <a:ext uri="{FF2B5EF4-FFF2-40B4-BE49-F238E27FC236}">
                <a16:creationId xmlns:a16="http://schemas.microsoft.com/office/drawing/2014/main" id="{A78A1EEF-B99A-43EF-BF98-D0C4E66FC2B8}"/>
              </a:ext>
            </a:extLst>
          </p:cNvPr>
          <p:cNvSpPr>
            <a:spLocks noGrp="1"/>
          </p:cNvSpPr>
          <p:nvPr>
            <p:ph type="pic" idx="1"/>
          </p:nvPr>
        </p:nvSpPr>
        <p:spPr>
          <a:xfrm>
            <a:off x="5893806" y="987425"/>
            <a:ext cx="5461582"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10" name="TextBox 9">
            <a:extLst>
              <a:ext uri="{FF2B5EF4-FFF2-40B4-BE49-F238E27FC236}">
                <a16:creationId xmlns:a16="http://schemas.microsoft.com/office/drawing/2014/main" id="{258FA460-9913-CEC5-012A-9A99C8FFE029}"/>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18" name="TextBox 17">
            <a:extLst>
              <a:ext uri="{FF2B5EF4-FFF2-40B4-BE49-F238E27FC236}">
                <a16:creationId xmlns:a16="http://schemas.microsoft.com/office/drawing/2014/main" id="{1E9B1B75-BC8E-03A7-2B1D-0A0997292D0F}"/>
              </a:ext>
            </a:extLst>
          </p:cNvPr>
          <p:cNvSpPr txBox="1"/>
          <p:nvPr userDrawn="1"/>
        </p:nvSpPr>
        <p:spPr>
          <a:xfrm>
            <a:off x="11723552" y="6317652"/>
            <a:ext cx="482096" cy="246221"/>
          </a:xfrm>
          <a:prstGeom prst="rect">
            <a:avLst/>
          </a:prstGeom>
          <a:solidFill>
            <a:srgbClr val="FBB92F"/>
          </a:solidFill>
        </p:spPr>
        <p:txBody>
          <a:bodyPr wrap="square">
            <a:spAutoFit/>
          </a:bodyPr>
          <a:lstStyle/>
          <a:p>
            <a:fld id="{4AFDDBDA-B1BC-495E-A376-1E21B6DB3A60}" type="slidenum">
              <a:rPr lang="en-US" sz="1000" b="1" smtClean="0">
                <a:solidFill>
                  <a:schemeClr val="tx1"/>
                </a:solidFill>
                <a:latin typeface="Arial" panose="020B0604020202020204" pitchFamily="34" charset="0"/>
                <a:cs typeface="Arial" panose="020B0604020202020204" pitchFamily="34" charset="0"/>
              </a:rPr>
              <a:pPr/>
              <a:t>‹#›</a:t>
            </a:fld>
            <a:endParaRPr lang="en-US" sz="1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5885761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Question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7FAC1EB-6F7C-AA2E-6E23-64D67C80EC17}"/>
              </a:ext>
              <a:ext uri="{C183D7F6-B498-43B3-948B-1728B52AA6E4}">
                <adec:decorative xmlns:adec="http://schemas.microsoft.com/office/drawing/2017/decorative" val="1"/>
              </a:ext>
            </a:extLst>
          </p:cNvPr>
          <p:cNvGrpSpPr/>
          <p:nvPr userDrawn="1"/>
        </p:nvGrpSpPr>
        <p:grpSpPr>
          <a:xfrm>
            <a:off x="0" y="5759783"/>
            <a:ext cx="12192000" cy="102891"/>
            <a:chOff x="-1" y="5786108"/>
            <a:chExt cx="12192000" cy="102891"/>
          </a:xfrm>
        </p:grpSpPr>
        <p:sp>
          <p:nvSpPr>
            <p:cNvPr id="3" name="Rectangle 2">
              <a:extLst>
                <a:ext uri="{FF2B5EF4-FFF2-40B4-BE49-F238E27FC236}">
                  <a16:creationId xmlns:a16="http://schemas.microsoft.com/office/drawing/2014/main" id="{0FE88E2D-D5E0-6CDA-4607-7A7C659FA234}"/>
                </a:ext>
              </a:extLst>
            </p:cNvPr>
            <p:cNvSpPr/>
            <p:nvPr userDrawn="1"/>
          </p:nvSpPr>
          <p:spPr>
            <a:xfrm rot="10800000">
              <a:off x="-1" y="5786109"/>
              <a:ext cx="523787" cy="1028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658086F-EC64-4565-D5AB-F1DFADC1151E}"/>
                </a:ext>
              </a:extLst>
            </p:cNvPr>
            <p:cNvSpPr/>
            <p:nvPr userDrawn="1"/>
          </p:nvSpPr>
          <p:spPr>
            <a:xfrm rot="10800000">
              <a:off x="615404" y="5786109"/>
              <a:ext cx="1336849" cy="9977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CAF88B0-0D47-8CB7-E0CB-2B7D9971456E}"/>
                </a:ext>
              </a:extLst>
            </p:cNvPr>
            <p:cNvSpPr/>
            <p:nvPr userDrawn="1"/>
          </p:nvSpPr>
          <p:spPr>
            <a:xfrm rot="10800000">
              <a:off x="2043168" y="5786108"/>
              <a:ext cx="1275000" cy="1028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35B88637-2B00-7CA6-BACC-5A362970A143}"/>
                </a:ext>
              </a:extLst>
            </p:cNvPr>
            <p:cNvSpPr/>
            <p:nvPr userDrawn="1"/>
          </p:nvSpPr>
          <p:spPr>
            <a:xfrm rot="10800000">
              <a:off x="3409782" y="5786109"/>
              <a:ext cx="685170" cy="997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134C01A1-167B-7142-F437-0089444E4EC9}"/>
                </a:ext>
              </a:extLst>
            </p:cNvPr>
            <p:cNvSpPr/>
            <p:nvPr userDrawn="1"/>
          </p:nvSpPr>
          <p:spPr>
            <a:xfrm rot="10800000">
              <a:off x="4186565" y="5786109"/>
              <a:ext cx="1509723" cy="10289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39AAD7-34F7-D144-EDF7-A38AF9683D9C}"/>
                </a:ext>
              </a:extLst>
            </p:cNvPr>
            <p:cNvSpPr/>
            <p:nvPr userDrawn="1"/>
          </p:nvSpPr>
          <p:spPr>
            <a:xfrm rot="10800000">
              <a:off x="5787904" y="5786110"/>
              <a:ext cx="968826" cy="9977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9F2AFD8-22F1-557F-BE5C-6EA254E71CFD}"/>
                </a:ext>
              </a:extLst>
            </p:cNvPr>
            <p:cNvSpPr/>
            <p:nvPr userDrawn="1"/>
          </p:nvSpPr>
          <p:spPr>
            <a:xfrm rot="10800000">
              <a:off x="6848345" y="5786109"/>
              <a:ext cx="634617"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75E631C-C9B9-0D12-A4F0-3FFF873C6A8B}"/>
                </a:ext>
              </a:extLst>
            </p:cNvPr>
            <p:cNvSpPr/>
            <p:nvPr userDrawn="1"/>
          </p:nvSpPr>
          <p:spPr>
            <a:xfrm rot="10800000">
              <a:off x="7574579" y="5786109"/>
              <a:ext cx="1336849" cy="9977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1D07C1EE-921A-0188-63D1-4140C28040E8}"/>
                </a:ext>
              </a:extLst>
            </p:cNvPr>
            <p:cNvSpPr/>
            <p:nvPr userDrawn="1"/>
          </p:nvSpPr>
          <p:spPr>
            <a:xfrm rot="10800000">
              <a:off x="9002343" y="5786108"/>
              <a:ext cx="1275000" cy="10289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BC339CD-E8CB-43CA-761B-3322DAF1A14B}"/>
                </a:ext>
              </a:extLst>
            </p:cNvPr>
            <p:cNvSpPr/>
            <p:nvPr userDrawn="1"/>
          </p:nvSpPr>
          <p:spPr>
            <a:xfrm rot="10800000">
              <a:off x="10368957" y="5786109"/>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4105DBB-3DCD-0E0E-D0C2-4B4FB95E33FF}"/>
                </a:ext>
              </a:extLst>
            </p:cNvPr>
            <p:cNvSpPr/>
            <p:nvPr userDrawn="1"/>
          </p:nvSpPr>
          <p:spPr>
            <a:xfrm rot="10800000">
              <a:off x="11145738" y="5786109"/>
              <a:ext cx="1046261" cy="10289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Rectangle 4">
            <a:extLst>
              <a:ext uri="{FF2B5EF4-FFF2-40B4-BE49-F238E27FC236}">
                <a16:creationId xmlns:a16="http://schemas.microsoft.com/office/drawing/2014/main" id="{DEE8F523-BC24-52C8-70F5-AD146FC604F2}"/>
              </a:ext>
              <a:ext uri="{C183D7F6-B498-43B3-948B-1728B52AA6E4}">
                <adec:decorative xmlns:adec="http://schemas.microsoft.com/office/drawing/2017/decorative" val="1"/>
              </a:ext>
            </a:extLst>
          </p:cNvPr>
          <p:cNvSpPr/>
          <p:nvPr userDrawn="1"/>
        </p:nvSpPr>
        <p:spPr>
          <a:xfrm>
            <a:off x="0" y="-26633"/>
            <a:ext cx="12192000" cy="5690937"/>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a:extLst>
              <a:ext uri="{FF2B5EF4-FFF2-40B4-BE49-F238E27FC236}">
                <a16:creationId xmlns:a16="http://schemas.microsoft.com/office/drawing/2014/main" id="{1EACBFBE-9895-C166-F623-0D8C061E974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0086" y="1059872"/>
            <a:ext cx="3985953" cy="3985953"/>
          </a:xfrm>
          <a:prstGeom prst="rect">
            <a:avLst/>
          </a:prstGeom>
        </p:spPr>
      </p:pic>
      <p:sp>
        <p:nvSpPr>
          <p:cNvPr id="29" name="Title 1">
            <a:extLst>
              <a:ext uri="{FF2B5EF4-FFF2-40B4-BE49-F238E27FC236}">
                <a16:creationId xmlns:a16="http://schemas.microsoft.com/office/drawing/2014/main" id="{58F671E5-9EBE-42C1-3897-616188982225}"/>
              </a:ext>
            </a:extLst>
          </p:cNvPr>
          <p:cNvSpPr>
            <a:spLocks noGrp="1"/>
          </p:cNvSpPr>
          <p:nvPr>
            <p:ph type="title"/>
          </p:nvPr>
        </p:nvSpPr>
        <p:spPr>
          <a:xfrm>
            <a:off x="5696288" y="2246983"/>
            <a:ext cx="5097084" cy="1466255"/>
          </a:xfrm>
        </p:spPr>
        <p:txBody>
          <a:bodyPr anchor="ctr"/>
          <a:lstStyle>
            <a:lvl1pPr>
              <a:defRPr b="0">
                <a:solidFill>
                  <a:schemeClr val="bg1"/>
                </a:solidFill>
                <a:latin typeface="+mj-lt"/>
                <a:cs typeface="Arial" panose="020B0604020202020204" pitchFamily="34" charset="0"/>
              </a:defRPr>
            </a:lvl1pPr>
          </a:lstStyle>
          <a:p>
            <a:r>
              <a:rPr lang="en-US"/>
              <a:t>Click to edit Master title style</a:t>
            </a:r>
          </a:p>
        </p:txBody>
      </p:sp>
      <p:sp>
        <p:nvSpPr>
          <p:cNvPr id="31" name="TextBox 30">
            <a:extLst>
              <a:ext uri="{FF2B5EF4-FFF2-40B4-BE49-F238E27FC236}">
                <a16:creationId xmlns:a16="http://schemas.microsoft.com/office/drawing/2014/main" id="{789E0322-06AC-DFD8-88AF-03EBEE26C664}"/>
              </a:ext>
              <a:ext uri="{C183D7F6-B498-43B3-948B-1728B52AA6E4}">
                <adec:decorative xmlns:adec="http://schemas.microsoft.com/office/drawing/2017/decorative" val="1"/>
              </a:ext>
            </a:extLst>
          </p:cNvPr>
          <p:cNvSpPr txBox="1"/>
          <p:nvPr userDrawn="1"/>
        </p:nvSpPr>
        <p:spPr>
          <a:xfrm>
            <a:off x="7702826" y="6316663"/>
            <a:ext cx="4104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1" spc="150" baseline="0">
                <a:solidFill>
                  <a:schemeClr val="tx1"/>
                </a:solidFill>
                <a:latin typeface="Arial" panose="020B0604020202020204" pitchFamily="34" charset="0"/>
                <a:cs typeface="Arial" panose="020B0604020202020204" pitchFamily="34" charset="0"/>
              </a:rPr>
              <a:t>WASHINGTON STATE DEPARTMENT OF REVENUE</a:t>
            </a:r>
          </a:p>
        </p:txBody>
      </p:sp>
      <p:sp>
        <p:nvSpPr>
          <p:cNvPr id="32" name="TextBox 31">
            <a:extLst>
              <a:ext uri="{FF2B5EF4-FFF2-40B4-BE49-F238E27FC236}">
                <a16:creationId xmlns:a16="http://schemas.microsoft.com/office/drawing/2014/main" id="{F7FA5611-6161-7A24-BA09-3171003860D8}"/>
              </a:ext>
            </a:extLst>
          </p:cNvPr>
          <p:cNvSpPr txBox="1"/>
          <p:nvPr userDrawn="1"/>
        </p:nvSpPr>
        <p:spPr>
          <a:xfrm>
            <a:off x="11723552" y="6317652"/>
            <a:ext cx="482096" cy="246221"/>
          </a:xfrm>
          <a:prstGeom prst="rect">
            <a:avLst/>
          </a:prstGeom>
          <a:solidFill>
            <a:srgbClr val="FBB92F"/>
          </a:solidFill>
        </p:spPr>
        <p:txBody>
          <a:bodyPr wrap="square">
            <a:spAutoFit/>
          </a:bodyPr>
          <a:lstStyle/>
          <a:p>
            <a:fld id="{4AFDDBDA-B1BC-495E-A376-1E21B6DB3A60}" type="slidenum">
              <a:rPr lang="en-US" sz="1000" b="1" smtClean="0">
                <a:solidFill>
                  <a:schemeClr val="tx1"/>
                </a:solidFill>
                <a:latin typeface="Arial" panose="020B0604020202020204" pitchFamily="34" charset="0"/>
                <a:cs typeface="Arial" panose="020B0604020202020204" pitchFamily="34" charset="0"/>
              </a:rPr>
              <a:pPr/>
              <a:t>‹#›</a:t>
            </a:fld>
            <a:endParaRPr lang="en-US" sz="10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371830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act Us">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68856379-A185-1DAF-D7E6-4E53A48D9504}"/>
              </a:ext>
              <a:ext uri="{C183D7F6-B498-43B3-948B-1728B52AA6E4}">
                <adec:decorative xmlns:adec="http://schemas.microsoft.com/office/drawing/2017/decorative" val="1"/>
              </a:ext>
            </a:extLst>
          </p:cNvPr>
          <p:cNvGrpSpPr/>
          <p:nvPr userDrawn="1"/>
        </p:nvGrpSpPr>
        <p:grpSpPr>
          <a:xfrm>
            <a:off x="7911853" y="925"/>
            <a:ext cx="102892" cy="6856151"/>
            <a:chOff x="6062803" y="0"/>
            <a:chExt cx="102892" cy="6856151"/>
          </a:xfrm>
        </p:grpSpPr>
        <p:sp>
          <p:nvSpPr>
            <p:cNvPr id="3" name="Rectangle 2">
              <a:extLst>
                <a:ext uri="{FF2B5EF4-FFF2-40B4-BE49-F238E27FC236}">
                  <a16:creationId xmlns:a16="http://schemas.microsoft.com/office/drawing/2014/main" id="{806F380B-D889-E89A-0340-0E5A0BF797E2}"/>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F848BF4-ED5E-9472-3C3E-13183F46AAE7}"/>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9891F00-8B8A-2EF8-6F6F-845DD12914AC}"/>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DC28F3B-FFF7-67F5-764E-E9BD6CCBB393}"/>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B2A487BE-FA3F-1538-34D8-E724421EE002}"/>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6B7FFA5-91D3-4F16-023A-22F369801F9B}"/>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09DE528A-F386-3C10-3B74-5395D5711AC0}"/>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 name="Rectangle 15">
            <a:extLst>
              <a:ext uri="{FF2B5EF4-FFF2-40B4-BE49-F238E27FC236}">
                <a16:creationId xmlns:a16="http://schemas.microsoft.com/office/drawing/2014/main" id="{CFCF1BD5-C67E-ECF7-2898-9AAACAA82572}"/>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 Placeholder 34">
            <a:extLst>
              <a:ext uri="{FF2B5EF4-FFF2-40B4-BE49-F238E27FC236}">
                <a16:creationId xmlns:a16="http://schemas.microsoft.com/office/drawing/2014/main" id="{C2053CB0-0B03-B273-8768-2DB0B5710124}"/>
              </a:ext>
            </a:extLst>
          </p:cNvPr>
          <p:cNvSpPr>
            <a:spLocks noGrp="1"/>
          </p:cNvSpPr>
          <p:nvPr>
            <p:ph type="body" sz="quarter" idx="20" hasCustomPrompt="1"/>
          </p:nvPr>
        </p:nvSpPr>
        <p:spPr>
          <a:xfrm>
            <a:off x="838200" y="3741738"/>
            <a:ext cx="4114800" cy="774700"/>
          </a:xfrm>
        </p:spPr>
        <p:txBody>
          <a:bodyPr>
            <a:noAutofit/>
          </a:bodyPr>
          <a:lstStyle>
            <a:lvl1pPr marL="0" indent="0">
              <a:buNone/>
              <a:defRPr sz="4400">
                <a:solidFill>
                  <a:schemeClr val="bg1"/>
                </a:solidFill>
                <a:latin typeface="+mj-lt"/>
              </a:defRPr>
            </a:lvl1pPr>
          </a:lstStyle>
          <a:p>
            <a:pPr lvl="0"/>
            <a:r>
              <a:rPr lang="en-US"/>
              <a:t>Contact Us</a:t>
            </a:r>
          </a:p>
        </p:txBody>
      </p:sp>
      <p:sp>
        <p:nvSpPr>
          <p:cNvPr id="8" name="Text Placeholder 7">
            <a:extLst>
              <a:ext uri="{FF2B5EF4-FFF2-40B4-BE49-F238E27FC236}">
                <a16:creationId xmlns:a16="http://schemas.microsoft.com/office/drawing/2014/main" id="{F154DDED-4526-86E5-3EBA-05C3DC64AADD}"/>
              </a:ext>
            </a:extLst>
          </p:cNvPr>
          <p:cNvSpPr>
            <a:spLocks noGrp="1"/>
          </p:cNvSpPr>
          <p:nvPr>
            <p:ph type="body" sz="quarter" idx="13" hasCustomPrompt="1"/>
          </p:nvPr>
        </p:nvSpPr>
        <p:spPr>
          <a:xfrm>
            <a:off x="838200" y="4716463"/>
            <a:ext cx="4010526" cy="1009650"/>
          </a:xfrm>
        </p:spPr>
        <p:txBody>
          <a:bodyPr>
            <a:normAutofit/>
          </a:bodyPr>
          <a:lstStyle>
            <a:lvl1pPr marL="0" indent="0">
              <a:buNone/>
              <a:defRPr sz="2000" b="1">
                <a:solidFill>
                  <a:srgbClr val="C9DFF6"/>
                </a:solidFill>
              </a:defRPr>
            </a:lvl1pPr>
          </a:lstStyle>
          <a:p>
            <a:pPr lvl="0"/>
            <a:r>
              <a:rPr lang="en-US"/>
              <a:t>For any questions or to get help from our tax experts</a:t>
            </a:r>
          </a:p>
        </p:txBody>
      </p:sp>
      <p:pic>
        <p:nvPicPr>
          <p:cNvPr id="26" name="Graphic 25">
            <a:extLst>
              <a:ext uri="{FF2B5EF4-FFF2-40B4-BE49-F238E27FC236}">
                <a16:creationId xmlns:a16="http://schemas.microsoft.com/office/drawing/2014/main" id="{B7E38234-E0DE-3077-F4BE-0A6F0572F31D}"/>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28429" y="2298747"/>
            <a:ext cx="473739" cy="473739"/>
          </a:xfrm>
          <a:prstGeom prst="rect">
            <a:avLst/>
          </a:prstGeom>
        </p:spPr>
      </p:pic>
      <p:sp>
        <p:nvSpPr>
          <p:cNvPr id="18" name="Text Placeholder 17">
            <a:extLst>
              <a:ext uri="{FF2B5EF4-FFF2-40B4-BE49-F238E27FC236}">
                <a16:creationId xmlns:a16="http://schemas.microsoft.com/office/drawing/2014/main" id="{48D2D3E6-1EFD-0915-EC26-B200A20D5587}"/>
              </a:ext>
            </a:extLst>
          </p:cNvPr>
          <p:cNvSpPr>
            <a:spLocks noGrp="1"/>
          </p:cNvSpPr>
          <p:nvPr>
            <p:ph type="body" sz="quarter" idx="14" hasCustomPrompt="1"/>
          </p:nvPr>
        </p:nvSpPr>
        <p:spPr>
          <a:xfrm>
            <a:off x="8902168" y="2327193"/>
            <a:ext cx="2845000" cy="360362"/>
          </a:xfrm>
        </p:spPr>
        <p:txBody>
          <a:bodyPr>
            <a:normAutofit/>
          </a:bodyPr>
          <a:lstStyle>
            <a:lvl1pPr marL="0" indent="0">
              <a:buNone/>
              <a:defRPr sz="2000" b="1">
                <a:solidFill>
                  <a:srgbClr val="6A737B"/>
                </a:solidFill>
              </a:defRPr>
            </a:lvl1pPr>
          </a:lstStyle>
          <a:p>
            <a:pPr lvl="0"/>
            <a:r>
              <a:rPr lang="en-US"/>
              <a:t>Website</a:t>
            </a:r>
          </a:p>
        </p:txBody>
      </p:sp>
      <p:sp>
        <p:nvSpPr>
          <p:cNvPr id="22" name="Text Placeholder 21">
            <a:extLst>
              <a:ext uri="{FF2B5EF4-FFF2-40B4-BE49-F238E27FC236}">
                <a16:creationId xmlns:a16="http://schemas.microsoft.com/office/drawing/2014/main" id="{34795BC3-3273-00FA-F3E9-794C2428DEC2}"/>
              </a:ext>
            </a:extLst>
          </p:cNvPr>
          <p:cNvSpPr>
            <a:spLocks noGrp="1"/>
          </p:cNvSpPr>
          <p:nvPr>
            <p:ph type="body" sz="quarter" idx="17"/>
          </p:nvPr>
        </p:nvSpPr>
        <p:spPr>
          <a:xfrm>
            <a:off x="8462630" y="2841373"/>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28" name="Graphic 27">
            <a:extLst>
              <a:ext uri="{FF2B5EF4-FFF2-40B4-BE49-F238E27FC236}">
                <a16:creationId xmlns:a16="http://schemas.microsoft.com/office/drawing/2014/main" id="{45A39211-6EF8-4720-151D-1CE5AA4DC112}"/>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4968" y="3465094"/>
            <a:ext cx="457200" cy="457200"/>
          </a:xfrm>
          <a:prstGeom prst="rect">
            <a:avLst/>
          </a:prstGeom>
        </p:spPr>
      </p:pic>
      <p:sp>
        <p:nvSpPr>
          <p:cNvPr id="19" name="Text Placeholder 17">
            <a:extLst>
              <a:ext uri="{FF2B5EF4-FFF2-40B4-BE49-F238E27FC236}">
                <a16:creationId xmlns:a16="http://schemas.microsoft.com/office/drawing/2014/main" id="{5C96FF68-77C6-7FD6-B56F-5F45DB507ACE}"/>
              </a:ext>
            </a:extLst>
          </p:cNvPr>
          <p:cNvSpPr>
            <a:spLocks noGrp="1"/>
          </p:cNvSpPr>
          <p:nvPr>
            <p:ph type="body" sz="quarter" idx="15" hasCustomPrompt="1"/>
          </p:nvPr>
        </p:nvSpPr>
        <p:spPr>
          <a:xfrm>
            <a:off x="8910438" y="3521828"/>
            <a:ext cx="2845000" cy="360362"/>
          </a:xfrm>
        </p:spPr>
        <p:txBody>
          <a:bodyPr>
            <a:normAutofit/>
          </a:bodyPr>
          <a:lstStyle>
            <a:lvl1pPr marL="0" indent="0">
              <a:buNone/>
              <a:defRPr sz="2000" b="1">
                <a:solidFill>
                  <a:srgbClr val="6A737B"/>
                </a:solidFill>
              </a:defRPr>
            </a:lvl1pPr>
          </a:lstStyle>
          <a:p>
            <a:pPr lvl="0"/>
            <a:r>
              <a:rPr lang="en-US"/>
              <a:t>Phone Number</a:t>
            </a:r>
          </a:p>
        </p:txBody>
      </p:sp>
      <p:sp>
        <p:nvSpPr>
          <p:cNvPr id="23" name="Text Placeholder 21">
            <a:extLst>
              <a:ext uri="{FF2B5EF4-FFF2-40B4-BE49-F238E27FC236}">
                <a16:creationId xmlns:a16="http://schemas.microsoft.com/office/drawing/2014/main" id="{52EE6262-59C5-FABE-311C-F2370795CD18}"/>
              </a:ext>
            </a:extLst>
          </p:cNvPr>
          <p:cNvSpPr>
            <a:spLocks noGrp="1"/>
          </p:cNvSpPr>
          <p:nvPr>
            <p:ph type="body" sz="quarter" idx="18"/>
          </p:nvPr>
        </p:nvSpPr>
        <p:spPr>
          <a:xfrm>
            <a:off x="8470900" y="3994815"/>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30" name="Graphic 29">
            <a:extLst>
              <a:ext uri="{FF2B5EF4-FFF2-40B4-BE49-F238E27FC236}">
                <a16:creationId xmlns:a16="http://schemas.microsoft.com/office/drawing/2014/main" id="{02C55C93-1D71-5983-B25E-92EE7C764352}"/>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92494" y="4714677"/>
            <a:ext cx="362148" cy="362148"/>
          </a:xfrm>
          <a:prstGeom prst="rect">
            <a:avLst/>
          </a:prstGeom>
        </p:spPr>
      </p:pic>
      <p:sp>
        <p:nvSpPr>
          <p:cNvPr id="20" name="Text Placeholder 17">
            <a:extLst>
              <a:ext uri="{FF2B5EF4-FFF2-40B4-BE49-F238E27FC236}">
                <a16:creationId xmlns:a16="http://schemas.microsoft.com/office/drawing/2014/main" id="{D6DAE9D1-1259-95E9-213C-B37455C9C42E}"/>
              </a:ext>
            </a:extLst>
          </p:cNvPr>
          <p:cNvSpPr>
            <a:spLocks noGrp="1"/>
          </p:cNvSpPr>
          <p:nvPr>
            <p:ph type="body" sz="quarter" idx="16" hasCustomPrompt="1"/>
          </p:nvPr>
        </p:nvSpPr>
        <p:spPr>
          <a:xfrm>
            <a:off x="8910438" y="4716463"/>
            <a:ext cx="2845000" cy="360362"/>
          </a:xfrm>
        </p:spPr>
        <p:txBody>
          <a:bodyPr>
            <a:normAutofit/>
          </a:bodyPr>
          <a:lstStyle>
            <a:lvl1pPr marL="0" indent="0">
              <a:buNone/>
              <a:defRPr sz="2000" b="1">
                <a:solidFill>
                  <a:srgbClr val="6A737B"/>
                </a:solidFill>
              </a:defRPr>
            </a:lvl1pPr>
          </a:lstStyle>
          <a:p>
            <a:pPr lvl="0"/>
            <a:r>
              <a:rPr lang="en-US"/>
              <a:t>Email</a:t>
            </a:r>
          </a:p>
        </p:txBody>
      </p:sp>
      <p:sp>
        <p:nvSpPr>
          <p:cNvPr id="24" name="Text Placeholder 21">
            <a:extLst>
              <a:ext uri="{FF2B5EF4-FFF2-40B4-BE49-F238E27FC236}">
                <a16:creationId xmlns:a16="http://schemas.microsoft.com/office/drawing/2014/main" id="{862113A7-42FE-CE67-44D3-7A6F501A25E9}"/>
              </a:ext>
            </a:extLst>
          </p:cNvPr>
          <p:cNvSpPr>
            <a:spLocks noGrp="1"/>
          </p:cNvSpPr>
          <p:nvPr>
            <p:ph type="body" sz="quarter" idx="19"/>
          </p:nvPr>
        </p:nvSpPr>
        <p:spPr>
          <a:xfrm>
            <a:off x="8470900" y="5189370"/>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32" name="Straight Connector 31">
            <a:extLst>
              <a:ext uri="{FF2B5EF4-FFF2-40B4-BE49-F238E27FC236}">
                <a16:creationId xmlns:a16="http://schemas.microsoft.com/office/drawing/2014/main" id="{67911AE4-F173-4453-C80E-938338098E51}"/>
              </a:ext>
              <a:ext uri="{C183D7F6-B498-43B3-948B-1728B52AA6E4}">
                <adec:decorative xmlns:adec="http://schemas.microsoft.com/office/drawing/2017/decorative" val="1"/>
              </a:ext>
            </a:extLst>
          </p:cNvPr>
          <p:cNvCxnSpPr>
            <a:cxnSpLocks/>
          </p:cNvCxnSpPr>
          <p:nvPr userDrawn="1"/>
        </p:nvCxnSpPr>
        <p:spPr>
          <a:xfrm>
            <a:off x="8444968" y="3337389"/>
            <a:ext cx="3322246"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9CFD67AE-B0F9-1EF0-6385-35DAE37E3645}"/>
              </a:ext>
              <a:ext uri="{C183D7F6-B498-43B3-948B-1728B52AA6E4}">
                <adec:decorative xmlns:adec="http://schemas.microsoft.com/office/drawing/2017/decorative" val="1"/>
              </a:ext>
            </a:extLst>
          </p:cNvPr>
          <p:cNvCxnSpPr>
            <a:cxnSpLocks/>
          </p:cNvCxnSpPr>
          <p:nvPr userDrawn="1"/>
        </p:nvCxnSpPr>
        <p:spPr>
          <a:xfrm>
            <a:off x="8444968" y="4516503"/>
            <a:ext cx="3322246"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2F109B44-8238-B556-5951-F546FC6DC380}"/>
              </a:ext>
            </a:extLst>
          </p:cNvPr>
          <p:cNvPicPr>
            <a:picLocks noChangeAspect="1"/>
          </p:cNvPicPr>
          <p:nvPr userDrawn="1"/>
        </p:nvPicPr>
        <p:blipFill>
          <a:blip r:embed="rId8">
            <a:extLst>
              <a:ext uri="{28A0092B-C50C-407E-A947-70E740481C1C}">
                <a14:useLocalDpi xmlns:a14="http://schemas.microsoft.com/office/drawing/2010/main" val="0"/>
              </a:ext>
            </a:extLst>
          </a:blip>
          <a:srcRect/>
          <a:stretch/>
        </p:blipFill>
        <p:spPr>
          <a:xfrm>
            <a:off x="522470" y="310373"/>
            <a:ext cx="3211455" cy="3211455"/>
          </a:xfrm>
          <a:prstGeom prst="rect">
            <a:avLst/>
          </a:prstGeom>
          <a:effectLst/>
        </p:spPr>
      </p:pic>
    </p:spTree>
    <p:extLst>
      <p:ext uri="{BB962C8B-B14F-4D97-AF65-F5344CB8AC3E}">
        <p14:creationId xmlns:p14="http://schemas.microsoft.com/office/powerpoint/2010/main" val="286172506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ontact Us Opt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329A96D-27FD-2777-FA9A-C6114BA031ED}"/>
              </a:ext>
              <a:ext uri="{C183D7F6-B498-43B3-948B-1728B52AA6E4}">
                <adec:decorative xmlns:adec="http://schemas.microsoft.com/office/drawing/2017/decorative" val="1"/>
              </a:ext>
            </a:extLst>
          </p:cNvPr>
          <p:cNvSpPr/>
          <p:nvPr userDrawn="1"/>
        </p:nvSpPr>
        <p:spPr>
          <a:xfrm>
            <a:off x="0" y="-9559"/>
            <a:ext cx="7809944" cy="6867559"/>
          </a:xfrm>
          <a:prstGeom prst="rect">
            <a:avLst/>
          </a:prstGeom>
          <a:solidFill>
            <a:srgbClr val="174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 Placeholder 34">
            <a:extLst>
              <a:ext uri="{FF2B5EF4-FFF2-40B4-BE49-F238E27FC236}">
                <a16:creationId xmlns:a16="http://schemas.microsoft.com/office/drawing/2014/main" id="{ABA9DD5B-8501-32C8-F8C6-E05673031A07}"/>
              </a:ext>
            </a:extLst>
          </p:cNvPr>
          <p:cNvSpPr>
            <a:spLocks noGrp="1"/>
          </p:cNvSpPr>
          <p:nvPr>
            <p:ph type="body" sz="quarter" idx="20" hasCustomPrompt="1"/>
          </p:nvPr>
        </p:nvSpPr>
        <p:spPr>
          <a:xfrm>
            <a:off x="838200" y="3741738"/>
            <a:ext cx="4114800" cy="774700"/>
          </a:xfrm>
        </p:spPr>
        <p:txBody>
          <a:bodyPr>
            <a:noAutofit/>
          </a:bodyPr>
          <a:lstStyle>
            <a:lvl1pPr marL="0" indent="0">
              <a:buNone/>
              <a:defRPr sz="4400">
                <a:solidFill>
                  <a:schemeClr val="bg1"/>
                </a:solidFill>
                <a:latin typeface="+mj-lt"/>
              </a:defRPr>
            </a:lvl1pPr>
          </a:lstStyle>
          <a:p>
            <a:pPr lvl="0"/>
            <a:r>
              <a:rPr lang="en-US"/>
              <a:t>Contact Us</a:t>
            </a:r>
          </a:p>
        </p:txBody>
      </p:sp>
      <p:sp>
        <p:nvSpPr>
          <p:cNvPr id="49" name="Text Placeholder 7">
            <a:extLst>
              <a:ext uri="{FF2B5EF4-FFF2-40B4-BE49-F238E27FC236}">
                <a16:creationId xmlns:a16="http://schemas.microsoft.com/office/drawing/2014/main" id="{93386743-BD50-EEB3-1921-0D2012FB106D}"/>
              </a:ext>
            </a:extLst>
          </p:cNvPr>
          <p:cNvSpPr>
            <a:spLocks noGrp="1"/>
          </p:cNvSpPr>
          <p:nvPr>
            <p:ph type="body" sz="quarter" idx="13"/>
          </p:nvPr>
        </p:nvSpPr>
        <p:spPr>
          <a:xfrm>
            <a:off x="838200" y="4716463"/>
            <a:ext cx="4010526" cy="1009650"/>
          </a:xfrm>
        </p:spPr>
        <p:txBody>
          <a:bodyPr>
            <a:normAutofit/>
          </a:bodyPr>
          <a:lstStyle>
            <a:lvl1pPr marL="0" indent="0">
              <a:buNone/>
              <a:defRPr sz="2000" b="1">
                <a:solidFill>
                  <a:srgbClr val="C9DFF6"/>
                </a:solidFill>
              </a:defRPr>
            </a:lvl1pPr>
          </a:lstStyle>
          <a:p>
            <a:pPr lvl="0"/>
            <a:endParaRPr lang="en-US"/>
          </a:p>
        </p:txBody>
      </p:sp>
      <p:pic>
        <p:nvPicPr>
          <p:cNvPr id="47" name="Graphic 46">
            <a:extLst>
              <a:ext uri="{FF2B5EF4-FFF2-40B4-BE49-F238E27FC236}">
                <a16:creationId xmlns:a16="http://schemas.microsoft.com/office/drawing/2014/main" id="{306E111F-B5BB-34DE-AD4E-D2C0B60C0FD7}"/>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470900" y="801676"/>
            <a:ext cx="431268" cy="431268"/>
          </a:xfrm>
          <a:prstGeom prst="rect">
            <a:avLst/>
          </a:prstGeom>
        </p:spPr>
      </p:pic>
      <p:sp>
        <p:nvSpPr>
          <p:cNvPr id="51" name="Text Placeholder 17">
            <a:extLst>
              <a:ext uri="{FF2B5EF4-FFF2-40B4-BE49-F238E27FC236}">
                <a16:creationId xmlns:a16="http://schemas.microsoft.com/office/drawing/2014/main" id="{CB05E940-059F-C06A-9C91-7D062CB76381}"/>
              </a:ext>
            </a:extLst>
          </p:cNvPr>
          <p:cNvSpPr>
            <a:spLocks noGrp="1"/>
          </p:cNvSpPr>
          <p:nvPr>
            <p:ph type="body" sz="quarter" idx="23" hasCustomPrompt="1"/>
          </p:nvPr>
        </p:nvSpPr>
        <p:spPr>
          <a:xfrm>
            <a:off x="8922214" y="858875"/>
            <a:ext cx="2845000" cy="360362"/>
          </a:xfrm>
        </p:spPr>
        <p:txBody>
          <a:bodyPr>
            <a:normAutofit/>
          </a:bodyPr>
          <a:lstStyle>
            <a:lvl1pPr marL="0" indent="0">
              <a:buNone/>
              <a:defRPr sz="2000" b="1">
                <a:solidFill>
                  <a:srgbClr val="6A737B"/>
                </a:solidFill>
              </a:defRPr>
            </a:lvl1pPr>
          </a:lstStyle>
          <a:p>
            <a:pPr lvl="0"/>
            <a:r>
              <a:rPr lang="en-US"/>
              <a:t>Address</a:t>
            </a:r>
          </a:p>
        </p:txBody>
      </p:sp>
      <p:sp>
        <p:nvSpPr>
          <p:cNvPr id="34" name="Text Placeholder 21">
            <a:extLst>
              <a:ext uri="{FF2B5EF4-FFF2-40B4-BE49-F238E27FC236}">
                <a16:creationId xmlns:a16="http://schemas.microsoft.com/office/drawing/2014/main" id="{19817289-5690-E9EE-11C1-97DE50139389}"/>
              </a:ext>
            </a:extLst>
          </p:cNvPr>
          <p:cNvSpPr>
            <a:spLocks noGrp="1"/>
          </p:cNvSpPr>
          <p:nvPr>
            <p:ph type="body" sz="quarter" idx="17"/>
          </p:nvPr>
        </p:nvSpPr>
        <p:spPr>
          <a:xfrm>
            <a:off x="8475663" y="1328698"/>
            <a:ext cx="3279775" cy="128092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39" name="Graphic 38">
            <a:extLst>
              <a:ext uri="{FF2B5EF4-FFF2-40B4-BE49-F238E27FC236}">
                <a16:creationId xmlns:a16="http://schemas.microsoft.com/office/drawing/2014/main" id="{4D856F69-F38E-DB3E-7C81-96E34845590A}"/>
              </a:ext>
              <a:ext uri="{C183D7F6-B498-43B3-948B-1728B52AA6E4}">
                <adec:decorative xmlns:adec="http://schemas.microsoft.com/office/drawing/2017/decorative" val="1"/>
              </a:ext>
            </a:extLst>
          </p:cNvPr>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444968" y="2855445"/>
            <a:ext cx="457200" cy="457200"/>
          </a:xfrm>
          <a:prstGeom prst="rect">
            <a:avLst/>
          </a:prstGeom>
        </p:spPr>
      </p:pic>
      <p:sp>
        <p:nvSpPr>
          <p:cNvPr id="29" name="Text Placeholder 17">
            <a:extLst>
              <a:ext uri="{FF2B5EF4-FFF2-40B4-BE49-F238E27FC236}">
                <a16:creationId xmlns:a16="http://schemas.microsoft.com/office/drawing/2014/main" id="{DE73B57A-E488-757C-B37E-824FD4AC4943}"/>
              </a:ext>
            </a:extLst>
          </p:cNvPr>
          <p:cNvSpPr>
            <a:spLocks noGrp="1"/>
          </p:cNvSpPr>
          <p:nvPr>
            <p:ph type="body" sz="quarter" idx="15" hasCustomPrompt="1"/>
          </p:nvPr>
        </p:nvSpPr>
        <p:spPr>
          <a:xfrm>
            <a:off x="8910438" y="2912179"/>
            <a:ext cx="2845000" cy="360362"/>
          </a:xfrm>
        </p:spPr>
        <p:txBody>
          <a:bodyPr>
            <a:normAutofit/>
          </a:bodyPr>
          <a:lstStyle>
            <a:lvl1pPr marL="0" indent="0">
              <a:buNone/>
              <a:defRPr sz="2000" b="1">
                <a:solidFill>
                  <a:srgbClr val="6A737B"/>
                </a:solidFill>
              </a:defRPr>
            </a:lvl1pPr>
          </a:lstStyle>
          <a:p>
            <a:pPr lvl="0"/>
            <a:r>
              <a:rPr lang="en-US"/>
              <a:t>Phone Number</a:t>
            </a:r>
          </a:p>
        </p:txBody>
      </p:sp>
      <p:sp>
        <p:nvSpPr>
          <p:cNvPr id="37" name="Text Placeholder 21">
            <a:extLst>
              <a:ext uri="{FF2B5EF4-FFF2-40B4-BE49-F238E27FC236}">
                <a16:creationId xmlns:a16="http://schemas.microsoft.com/office/drawing/2014/main" id="{5027BD9E-8289-61FB-5791-529F670FDA3F}"/>
              </a:ext>
            </a:extLst>
          </p:cNvPr>
          <p:cNvSpPr>
            <a:spLocks noGrp="1"/>
          </p:cNvSpPr>
          <p:nvPr>
            <p:ph type="body" sz="quarter" idx="18"/>
          </p:nvPr>
        </p:nvSpPr>
        <p:spPr>
          <a:xfrm>
            <a:off x="8470900" y="3385166"/>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48" name="Graphic 47">
            <a:extLst>
              <a:ext uri="{FF2B5EF4-FFF2-40B4-BE49-F238E27FC236}">
                <a16:creationId xmlns:a16="http://schemas.microsoft.com/office/drawing/2014/main" id="{F1A82EF7-D51E-7E27-73D9-F62D6B49E279}"/>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477228" y="4029989"/>
            <a:ext cx="392680" cy="392680"/>
          </a:xfrm>
          <a:prstGeom prst="rect">
            <a:avLst/>
          </a:prstGeom>
        </p:spPr>
      </p:pic>
      <p:sp>
        <p:nvSpPr>
          <p:cNvPr id="52" name="Text Placeholder 17">
            <a:extLst>
              <a:ext uri="{FF2B5EF4-FFF2-40B4-BE49-F238E27FC236}">
                <a16:creationId xmlns:a16="http://schemas.microsoft.com/office/drawing/2014/main" id="{85D08CC1-11FE-AB12-27C0-6E326319F6FD}"/>
              </a:ext>
            </a:extLst>
          </p:cNvPr>
          <p:cNvSpPr>
            <a:spLocks noGrp="1"/>
          </p:cNvSpPr>
          <p:nvPr>
            <p:ph type="body" sz="quarter" idx="24" hasCustomPrompt="1"/>
          </p:nvPr>
        </p:nvSpPr>
        <p:spPr>
          <a:xfrm>
            <a:off x="8905675" y="4035190"/>
            <a:ext cx="2845000" cy="360362"/>
          </a:xfrm>
        </p:spPr>
        <p:txBody>
          <a:bodyPr>
            <a:normAutofit/>
          </a:bodyPr>
          <a:lstStyle>
            <a:lvl1pPr marL="0" indent="0">
              <a:buNone/>
              <a:defRPr sz="2000" b="1">
                <a:solidFill>
                  <a:srgbClr val="6A737B"/>
                </a:solidFill>
              </a:defRPr>
            </a:lvl1pPr>
          </a:lstStyle>
          <a:p>
            <a:pPr lvl="0"/>
            <a:r>
              <a:rPr lang="en-US"/>
              <a:t>Fax Number</a:t>
            </a:r>
          </a:p>
        </p:txBody>
      </p:sp>
      <p:sp>
        <p:nvSpPr>
          <p:cNvPr id="45" name="Text Placeholder 21">
            <a:extLst>
              <a:ext uri="{FF2B5EF4-FFF2-40B4-BE49-F238E27FC236}">
                <a16:creationId xmlns:a16="http://schemas.microsoft.com/office/drawing/2014/main" id="{48AC4637-3D71-1DA6-8D97-1BD458332D02}"/>
              </a:ext>
            </a:extLst>
          </p:cNvPr>
          <p:cNvSpPr>
            <a:spLocks noGrp="1"/>
          </p:cNvSpPr>
          <p:nvPr>
            <p:ph type="body" sz="quarter" idx="22"/>
          </p:nvPr>
        </p:nvSpPr>
        <p:spPr>
          <a:xfrm>
            <a:off x="8470900" y="4501894"/>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pic>
        <p:nvPicPr>
          <p:cNvPr id="40" name="Graphic 39">
            <a:extLst>
              <a:ext uri="{FF2B5EF4-FFF2-40B4-BE49-F238E27FC236}">
                <a16:creationId xmlns:a16="http://schemas.microsoft.com/office/drawing/2014/main" id="{13DACE72-867C-5BC3-FFF3-EE967DD0BC7C}"/>
              </a:ext>
              <a:ext uri="{C183D7F6-B498-43B3-948B-1728B52AA6E4}">
                <adec:decorative xmlns:adec="http://schemas.microsoft.com/office/drawing/2017/decorative" val="1"/>
              </a:ext>
            </a:extLst>
          </p:cNvPr>
          <p:cNvPicPr>
            <a:picLocks noChangeAspect="1"/>
          </p:cNvPicPr>
          <p:nvPr userDrawn="1"/>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492494" y="5144261"/>
            <a:ext cx="362148" cy="362148"/>
          </a:xfrm>
          <a:prstGeom prst="rect">
            <a:avLst/>
          </a:prstGeom>
        </p:spPr>
      </p:pic>
      <p:sp>
        <p:nvSpPr>
          <p:cNvPr id="31" name="Text Placeholder 17">
            <a:extLst>
              <a:ext uri="{FF2B5EF4-FFF2-40B4-BE49-F238E27FC236}">
                <a16:creationId xmlns:a16="http://schemas.microsoft.com/office/drawing/2014/main" id="{7D7B9D02-328F-78EC-04AF-AA0AC36BC525}"/>
              </a:ext>
            </a:extLst>
          </p:cNvPr>
          <p:cNvSpPr>
            <a:spLocks noGrp="1"/>
          </p:cNvSpPr>
          <p:nvPr>
            <p:ph type="body" sz="quarter" idx="16" hasCustomPrompt="1"/>
          </p:nvPr>
        </p:nvSpPr>
        <p:spPr>
          <a:xfrm>
            <a:off x="8910438" y="5146047"/>
            <a:ext cx="2845000" cy="360362"/>
          </a:xfrm>
        </p:spPr>
        <p:txBody>
          <a:bodyPr>
            <a:normAutofit/>
          </a:bodyPr>
          <a:lstStyle>
            <a:lvl1pPr marL="0" indent="0">
              <a:buNone/>
              <a:defRPr sz="2000" b="1">
                <a:solidFill>
                  <a:srgbClr val="6A737B"/>
                </a:solidFill>
              </a:defRPr>
            </a:lvl1pPr>
          </a:lstStyle>
          <a:p>
            <a:pPr lvl="0"/>
            <a:r>
              <a:rPr lang="en-US"/>
              <a:t>Email</a:t>
            </a:r>
          </a:p>
        </p:txBody>
      </p:sp>
      <p:sp>
        <p:nvSpPr>
          <p:cNvPr id="38" name="Text Placeholder 21">
            <a:extLst>
              <a:ext uri="{FF2B5EF4-FFF2-40B4-BE49-F238E27FC236}">
                <a16:creationId xmlns:a16="http://schemas.microsoft.com/office/drawing/2014/main" id="{0F133AFF-6F6D-3268-4BA7-794FF378AFC8}"/>
              </a:ext>
            </a:extLst>
          </p:cNvPr>
          <p:cNvSpPr>
            <a:spLocks noGrp="1"/>
          </p:cNvSpPr>
          <p:nvPr>
            <p:ph type="body" sz="quarter" idx="19"/>
          </p:nvPr>
        </p:nvSpPr>
        <p:spPr>
          <a:xfrm>
            <a:off x="8470900" y="5618954"/>
            <a:ext cx="3279775" cy="360362"/>
          </a:xfrm>
        </p:spPr>
        <p:txBody>
          <a:bodyPr>
            <a:normAutofit/>
          </a:bodyPr>
          <a:lstStyle>
            <a:lvl1pPr marL="0" indent="0">
              <a:buNone/>
              <a:defRPr sz="1800">
                <a:solidFill>
                  <a:srgbClr val="174A7C"/>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46" name="Straight Connector 45">
            <a:extLst>
              <a:ext uri="{FF2B5EF4-FFF2-40B4-BE49-F238E27FC236}">
                <a16:creationId xmlns:a16="http://schemas.microsoft.com/office/drawing/2014/main" id="{069981A8-41DC-38EA-598E-9CD79964F4D0}"/>
              </a:ext>
              <a:ext uri="{C183D7F6-B498-43B3-948B-1728B52AA6E4}">
                <adec:decorative xmlns:adec="http://schemas.microsoft.com/office/drawing/2017/decorative" val="1"/>
              </a:ext>
            </a:extLst>
          </p:cNvPr>
          <p:cNvCxnSpPr>
            <a:cxnSpLocks/>
          </p:cNvCxnSpPr>
          <p:nvPr userDrawn="1"/>
        </p:nvCxnSpPr>
        <p:spPr>
          <a:xfrm>
            <a:off x="8444968" y="5001953"/>
            <a:ext cx="3322246"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2FA707D-83BF-69E5-0CFA-74218C16C184}"/>
              </a:ext>
              <a:ext uri="{C183D7F6-B498-43B3-948B-1728B52AA6E4}">
                <adec:decorative xmlns:adec="http://schemas.microsoft.com/office/drawing/2017/decorative" val="1"/>
              </a:ext>
            </a:extLst>
          </p:cNvPr>
          <p:cNvCxnSpPr>
            <a:cxnSpLocks/>
          </p:cNvCxnSpPr>
          <p:nvPr userDrawn="1"/>
        </p:nvCxnSpPr>
        <p:spPr>
          <a:xfrm>
            <a:off x="8444968" y="3885231"/>
            <a:ext cx="3322246"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EA285692-60F1-4996-D98C-7FE96584966A}"/>
              </a:ext>
              <a:ext uri="{C183D7F6-B498-43B3-948B-1728B52AA6E4}">
                <adec:decorative xmlns:adec="http://schemas.microsoft.com/office/drawing/2017/decorative" val="1"/>
              </a:ext>
            </a:extLst>
          </p:cNvPr>
          <p:cNvCxnSpPr>
            <a:cxnSpLocks/>
          </p:cNvCxnSpPr>
          <p:nvPr userDrawn="1"/>
        </p:nvCxnSpPr>
        <p:spPr>
          <a:xfrm>
            <a:off x="8444968" y="2770360"/>
            <a:ext cx="3322246" cy="0"/>
          </a:xfrm>
          <a:prstGeom prst="line">
            <a:avLst/>
          </a:prstGeom>
          <a:ln>
            <a:solidFill>
              <a:srgbClr val="FBB92F"/>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F774BDA6-81AB-E4EC-27ED-85F9AE09EF77}"/>
              </a:ext>
              <a:ext uri="{C183D7F6-B498-43B3-948B-1728B52AA6E4}">
                <adec:decorative xmlns:adec="http://schemas.microsoft.com/office/drawing/2017/decorative" val="1"/>
              </a:ext>
            </a:extLst>
          </p:cNvPr>
          <p:cNvGrpSpPr/>
          <p:nvPr userDrawn="1"/>
        </p:nvGrpSpPr>
        <p:grpSpPr>
          <a:xfrm>
            <a:off x="7911853" y="925"/>
            <a:ext cx="102892" cy="6856151"/>
            <a:chOff x="6062803" y="0"/>
            <a:chExt cx="102892" cy="6856151"/>
          </a:xfrm>
        </p:grpSpPr>
        <p:sp>
          <p:nvSpPr>
            <p:cNvPr id="8" name="Rectangle 7">
              <a:extLst>
                <a:ext uri="{FF2B5EF4-FFF2-40B4-BE49-F238E27FC236}">
                  <a16:creationId xmlns:a16="http://schemas.microsoft.com/office/drawing/2014/main" id="{77B34F28-368E-9880-A994-33488AABD4E5}"/>
                </a:ext>
              </a:extLst>
            </p:cNvPr>
            <p:cNvSpPr/>
            <p:nvPr userDrawn="1"/>
          </p:nvSpPr>
          <p:spPr>
            <a:xfrm rot="5400000">
              <a:off x="5924395" y="6614851"/>
              <a:ext cx="379710" cy="10289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F7EAAF3-9A1A-0FA0-C88A-BB5AD847B244}"/>
                </a:ext>
              </a:extLst>
            </p:cNvPr>
            <p:cNvSpPr/>
            <p:nvPr userDrawn="1"/>
          </p:nvSpPr>
          <p:spPr>
            <a:xfrm rot="5400000">
              <a:off x="5627347" y="5076561"/>
              <a:ext cx="970690" cy="99774"/>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9B5F96F-4DF8-0F75-D165-D674CA367BD1}"/>
                </a:ext>
              </a:extLst>
            </p:cNvPr>
            <p:cNvSpPr/>
            <p:nvPr userDrawn="1"/>
          </p:nvSpPr>
          <p:spPr>
            <a:xfrm rot="5400000">
              <a:off x="5522247" y="3909911"/>
              <a:ext cx="1184004" cy="102891"/>
            </a:xfrm>
            <a:prstGeom prst="rect">
              <a:avLst/>
            </a:prstGeom>
            <a:solidFill>
              <a:srgbClr val="DB613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C86E05C-7F6B-DABC-5898-AED9D523B062}"/>
                </a:ext>
              </a:extLst>
            </p:cNvPr>
            <p:cNvSpPr/>
            <p:nvPr userDrawn="1"/>
          </p:nvSpPr>
          <p:spPr>
            <a:xfrm rot="5400000">
              <a:off x="5770107" y="2885268"/>
              <a:ext cx="685170" cy="99775"/>
            </a:xfrm>
            <a:prstGeom prst="rect">
              <a:avLst/>
            </a:prstGeom>
            <a:solidFill>
              <a:srgbClr val="F7B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4FF1C4B-7163-1E57-4553-9B38E190AC79}"/>
                </a:ext>
              </a:extLst>
            </p:cNvPr>
            <p:cNvSpPr/>
            <p:nvPr userDrawn="1"/>
          </p:nvSpPr>
          <p:spPr>
            <a:xfrm rot="5400000">
              <a:off x="5393020" y="1728283"/>
              <a:ext cx="1442460" cy="102890"/>
            </a:xfrm>
            <a:prstGeom prst="rect">
              <a:avLst/>
            </a:prstGeom>
            <a:solidFill>
              <a:srgbClr val="158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014F7D-E840-2F4E-89AC-4989CBDBEF1C}"/>
                </a:ext>
              </a:extLst>
            </p:cNvPr>
            <p:cNvSpPr/>
            <p:nvPr userDrawn="1"/>
          </p:nvSpPr>
          <p:spPr>
            <a:xfrm rot="5400000">
              <a:off x="5628279" y="434526"/>
              <a:ext cx="968826" cy="99774"/>
            </a:xfrm>
            <a:prstGeom prst="rect">
              <a:avLst/>
            </a:prstGeom>
            <a:solidFill>
              <a:srgbClr val="2B86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BBC17F-9054-CB76-7EE2-39500853D987}"/>
                </a:ext>
              </a:extLst>
            </p:cNvPr>
            <p:cNvSpPr/>
            <p:nvPr userDrawn="1"/>
          </p:nvSpPr>
          <p:spPr>
            <a:xfrm rot="5400000">
              <a:off x="5770106" y="5994228"/>
              <a:ext cx="685170" cy="9977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A2E5288E-D179-6522-C314-ACF7572F1264}"/>
              </a:ext>
            </a:extLst>
          </p:cNvPr>
          <p:cNvPicPr>
            <a:picLocks noChangeAspect="1"/>
          </p:cNvPicPr>
          <p:nvPr userDrawn="1"/>
        </p:nvPicPr>
        <p:blipFill>
          <a:blip r:embed="rId10">
            <a:extLst>
              <a:ext uri="{28A0092B-C50C-407E-A947-70E740481C1C}">
                <a14:useLocalDpi xmlns:a14="http://schemas.microsoft.com/office/drawing/2010/main" val="0"/>
              </a:ext>
            </a:extLst>
          </a:blip>
          <a:srcRect/>
          <a:stretch/>
        </p:blipFill>
        <p:spPr>
          <a:xfrm>
            <a:off x="522470" y="310373"/>
            <a:ext cx="3211455" cy="3211455"/>
          </a:xfrm>
          <a:prstGeom prst="rect">
            <a:avLst/>
          </a:prstGeom>
          <a:effectLst/>
        </p:spPr>
      </p:pic>
    </p:spTree>
    <p:extLst>
      <p:ext uri="{BB962C8B-B14F-4D97-AF65-F5344CB8AC3E}">
        <p14:creationId xmlns:p14="http://schemas.microsoft.com/office/powerpoint/2010/main" val="209189104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933821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654FDB-A4A0-4107-84BE-7C17E57CCC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1EAFC12-EC37-4313-8A1E-E6BC325B2A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B81769-8D26-42FF-B116-CDDF055BECA4}"/>
              </a:ext>
            </a:extLst>
          </p:cNvPr>
          <p:cNvSpPr>
            <a:spLocks noGrp="1"/>
          </p:cNvSpPr>
          <p:nvPr>
            <p:ph type="dt" sz="half" idx="10"/>
          </p:nvPr>
        </p:nvSpPr>
        <p:spPr/>
        <p:txBody>
          <a:bodyPr/>
          <a:lstStyle/>
          <a:p>
            <a:fld id="{1FA5C65D-660F-41D5-9CE1-7B7F84EF0E99}" type="datetimeFigureOut">
              <a:rPr lang="en-US" smtClean="0"/>
              <a:t>05/29/2025</a:t>
            </a:fld>
            <a:endParaRPr lang="en-US"/>
          </a:p>
        </p:txBody>
      </p:sp>
      <p:sp>
        <p:nvSpPr>
          <p:cNvPr id="5" name="Footer Placeholder 4">
            <a:extLst>
              <a:ext uri="{FF2B5EF4-FFF2-40B4-BE49-F238E27FC236}">
                <a16:creationId xmlns:a16="http://schemas.microsoft.com/office/drawing/2014/main" id="{86E34C40-9383-40DC-91B4-7BEC44D773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43A1ED-9673-407C-B5D1-733191E673B4}"/>
              </a:ext>
            </a:extLst>
          </p:cNvPr>
          <p:cNvSpPr>
            <a:spLocks noGrp="1"/>
          </p:cNvSpPr>
          <p:nvPr>
            <p:ph type="sldNum" sz="quarter" idx="12"/>
          </p:nvPr>
        </p:nvSpPr>
        <p:spPr/>
        <p:txBody>
          <a:bodyPr/>
          <a:lstStyle/>
          <a:p>
            <a:fld id="{4AFDDBDA-B1BC-495E-A376-1E21B6DB3A60}" type="slidenum">
              <a:rPr lang="en-US" smtClean="0"/>
              <a:t>‹#›</a:t>
            </a:fld>
            <a:endParaRPr lang="en-US"/>
          </a:p>
        </p:txBody>
      </p:sp>
    </p:spTree>
    <p:extLst>
      <p:ext uri="{BB962C8B-B14F-4D97-AF65-F5344CB8AC3E}">
        <p14:creationId xmlns:p14="http://schemas.microsoft.com/office/powerpoint/2010/main" val="852082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1F4A2-DCBD-CF64-3556-E96929D1841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1182BD8-FAB3-FF32-08A8-D52183F0038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326B667-2FDA-A29D-4DAD-E7B4483CD4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D0DF64-F688-D67B-C524-032A084DAE5B}"/>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6" name="Footer Placeholder 5">
            <a:extLst>
              <a:ext uri="{FF2B5EF4-FFF2-40B4-BE49-F238E27FC236}">
                <a16:creationId xmlns:a16="http://schemas.microsoft.com/office/drawing/2014/main" id="{65E6F4F4-6E7D-040F-7D1C-193CC5342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DF353C-D93A-A37D-E28F-9B019EAC5702}"/>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23299351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6EE96-AAAA-C677-246F-46089FCE88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3C38E45-41AC-AEA7-E516-0F66ACCDB6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821DC2F-5745-284A-FBF1-8F28F2C04D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5E61D3-7A67-6ED8-2495-3CE7AEFBC87A}"/>
              </a:ext>
            </a:extLst>
          </p:cNvPr>
          <p:cNvSpPr>
            <a:spLocks noGrp="1"/>
          </p:cNvSpPr>
          <p:nvPr>
            <p:ph type="dt" sz="half" idx="10"/>
          </p:nvPr>
        </p:nvSpPr>
        <p:spPr/>
        <p:txBody>
          <a:bodyPr/>
          <a:lstStyle/>
          <a:p>
            <a:fld id="{A4977740-696D-40D0-9937-AB4E159310B5}" type="datetimeFigureOut">
              <a:rPr lang="en-US" smtClean="0"/>
              <a:t>05/29/2025</a:t>
            </a:fld>
            <a:endParaRPr lang="en-US"/>
          </a:p>
        </p:txBody>
      </p:sp>
      <p:sp>
        <p:nvSpPr>
          <p:cNvPr id="6" name="Footer Placeholder 5">
            <a:extLst>
              <a:ext uri="{FF2B5EF4-FFF2-40B4-BE49-F238E27FC236}">
                <a16:creationId xmlns:a16="http://schemas.microsoft.com/office/drawing/2014/main" id="{7B3AB124-4205-172A-5186-7759D894A6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63344C-0915-512B-EE56-775F2D085D8D}"/>
              </a:ext>
            </a:extLst>
          </p:cNvPr>
          <p:cNvSpPr>
            <a:spLocks noGrp="1"/>
          </p:cNvSpPr>
          <p:nvPr>
            <p:ph type="sldNum" sz="quarter" idx="12"/>
          </p:nvPr>
        </p:nvSpPr>
        <p:spPr/>
        <p:txBody>
          <a:bodyPr/>
          <a:lstStyle/>
          <a:p>
            <a:fld id="{5915DE50-F8B3-4452-867E-5059A3E0E1A8}" type="slidenum">
              <a:rPr lang="en-US" smtClean="0"/>
              <a:t>‹#›</a:t>
            </a:fld>
            <a:endParaRPr lang="en-US"/>
          </a:p>
        </p:txBody>
      </p:sp>
    </p:spTree>
    <p:extLst>
      <p:ext uri="{BB962C8B-B14F-4D97-AF65-F5344CB8AC3E}">
        <p14:creationId xmlns:p14="http://schemas.microsoft.com/office/powerpoint/2010/main" val="965637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0.xml"/><Relationship Id="rId18" Type="http://schemas.openxmlformats.org/officeDocument/2006/relationships/slideLayout" Target="../slideLayouts/slideLayout35.xml"/><Relationship Id="rId26" Type="http://schemas.openxmlformats.org/officeDocument/2006/relationships/slideLayout" Target="../slideLayouts/slideLayout43.xml"/><Relationship Id="rId3" Type="http://schemas.openxmlformats.org/officeDocument/2006/relationships/slideLayout" Target="../slideLayouts/slideLayout20.xml"/><Relationship Id="rId21" Type="http://schemas.openxmlformats.org/officeDocument/2006/relationships/slideLayout" Target="../slideLayouts/slideLayout38.xml"/><Relationship Id="rId34" Type="http://schemas.openxmlformats.org/officeDocument/2006/relationships/slideLayout" Target="../slideLayouts/slideLayout51.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slideLayout" Target="../slideLayouts/slideLayout34.xml"/><Relationship Id="rId25" Type="http://schemas.openxmlformats.org/officeDocument/2006/relationships/slideLayout" Target="../slideLayouts/slideLayout42.xml"/><Relationship Id="rId33" Type="http://schemas.openxmlformats.org/officeDocument/2006/relationships/slideLayout" Target="../slideLayouts/slideLayout50.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20" Type="http://schemas.openxmlformats.org/officeDocument/2006/relationships/slideLayout" Target="../slideLayouts/slideLayout37.xml"/><Relationship Id="rId29" Type="http://schemas.openxmlformats.org/officeDocument/2006/relationships/slideLayout" Target="../slideLayouts/slideLayout46.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24" Type="http://schemas.openxmlformats.org/officeDocument/2006/relationships/slideLayout" Target="../slideLayouts/slideLayout41.xml"/><Relationship Id="rId32" Type="http://schemas.openxmlformats.org/officeDocument/2006/relationships/slideLayout" Target="../slideLayouts/slideLayout49.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23" Type="http://schemas.openxmlformats.org/officeDocument/2006/relationships/slideLayout" Target="../slideLayouts/slideLayout40.xml"/><Relationship Id="rId28" Type="http://schemas.openxmlformats.org/officeDocument/2006/relationships/slideLayout" Target="../slideLayouts/slideLayout45.xml"/><Relationship Id="rId10" Type="http://schemas.openxmlformats.org/officeDocument/2006/relationships/slideLayout" Target="../slideLayouts/slideLayout27.xml"/><Relationship Id="rId19" Type="http://schemas.openxmlformats.org/officeDocument/2006/relationships/slideLayout" Target="../slideLayouts/slideLayout36.xml"/><Relationship Id="rId31" Type="http://schemas.openxmlformats.org/officeDocument/2006/relationships/slideLayout" Target="../slideLayouts/slideLayout48.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 Id="rId22" Type="http://schemas.openxmlformats.org/officeDocument/2006/relationships/slideLayout" Target="../slideLayouts/slideLayout39.xml"/><Relationship Id="rId27" Type="http://schemas.openxmlformats.org/officeDocument/2006/relationships/slideLayout" Target="../slideLayouts/slideLayout44.xml"/><Relationship Id="rId30" Type="http://schemas.openxmlformats.org/officeDocument/2006/relationships/slideLayout" Target="../slideLayouts/slideLayout47.xml"/><Relationship Id="rId35" Type="http://schemas.openxmlformats.org/officeDocument/2006/relationships/theme" Target="../theme/theme2.xml"/><Relationship Id="rId8"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theme" Target="../theme/theme3.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F742E0D-9321-1E75-22DC-4FB408870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5104F56-20E0-9AB3-2EF1-5AFBD5B2A7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560A71-7415-3FA0-8467-96B15A1186C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4977740-696D-40D0-9937-AB4E159310B5}" type="datetimeFigureOut">
              <a:rPr lang="en-US" smtClean="0"/>
              <a:t>05/29/2025</a:t>
            </a:fld>
            <a:endParaRPr lang="en-US"/>
          </a:p>
        </p:txBody>
      </p:sp>
      <p:sp>
        <p:nvSpPr>
          <p:cNvPr id="5" name="Footer Placeholder 4">
            <a:extLst>
              <a:ext uri="{FF2B5EF4-FFF2-40B4-BE49-F238E27FC236}">
                <a16:creationId xmlns:a16="http://schemas.microsoft.com/office/drawing/2014/main" id="{006E04A0-347E-083E-B0DA-81030C2645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794FE2E-0AEC-7609-9032-53155ECB81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915DE50-F8B3-4452-867E-5059A3E0E1A8}" type="slidenum">
              <a:rPr lang="en-US" smtClean="0"/>
              <a:t>‹#›</a:t>
            </a:fld>
            <a:endParaRPr lang="en-US"/>
          </a:p>
        </p:txBody>
      </p:sp>
    </p:spTree>
    <p:extLst>
      <p:ext uri="{BB962C8B-B14F-4D97-AF65-F5344CB8AC3E}">
        <p14:creationId xmlns:p14="http://schemas.microsoft.com/office/powerpoint/2010/main" val="39015051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 id="2147483664" r:id="rId14"/>
    <p:sldLayoutId id="2147483665" r:id="rId15"/>
    <p:sldLayoutId id="2147483747" r:id="rId16"/>
    <p:sldLayoutId id="2147483893"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961E248-58A7-4C5F-168D-8721DF84A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00703-CBCE-461B-C13B-365D6874C6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E4300D-245D-AFEA-1875-6EB01C044F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0F1C6E4-67EA-4F1C-86A2-51A278AE7E00}" type="datetimeFigureOut">
              <a:rPr lang="en-US" smtClean="0"/>
              <a:t>05/29/2025</a:t>
            </a:fld>
            <a:endParaRPr lang="en-US"/>
          </a:p>
        </p:txBody>
      </p:sp>
      <p:sp>
        <p:nvSpPr>
          <p:cNvPr id="5" name="Footer Placeholder 4">
            <a:extLst>
              <a:ext uri="{FF2B5EF4-FFF2-40B4-BE49-F238E27FC236}">
                <a16:creationId xmlns:a16="http://schemas.microsoft.com/office/drawing/2014/main" id="{AC3C412B-9254-D40C-1C3C-8F4CE90F461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1670A82-4285-128C-3391-AB67CB33D32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38CAAE1-64D2-4BE5-96EB-5C1CDFCEB112}" type="slidenum">
              <a:rPr lang="en-US" smtClean="0"/>
              <a:t>‹#›</a:t>
            </a:fld>
            <a:endParaRPr lang="en-US"/>
          </a:p>
        </p:txBody>
      </p:sp>
    </p:spTree>
    <p:extLst>
      <p:ext uri="{BB962C8B-B14F-4D97-AF65-F5344CB8AC3E}">
        <p14:creationId xmlns:p14="http://schemas.microsoft.com/office/powerpoint/2010/main" val="1514533649"/>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 id="2147483790" r:id="rId12"/>
    <p:sldLayoutId id="2147483791" r:id="rId13"/>
    <p:sldLayoutId id="2147483792" r:id="rId14"/>
    <p:sldLayoutId id="2147483793" r:id="rId15"/>
    <p:sldLayoutId id="2147483794" r:id="rId16"/>
    <p:sldLayoutId id="2147483795" r:id="rId17"/>
    <p:sldLayoutId id="2147483796" r:id="rId18"/>
    <p:sldLayoutId id="2147483797" r:id="rId19"/>
    <p:sldLayoutId id="2147483798" r:id="rId20"/>
    <p:sldLayoutId id="2147483799" r:id="rId21"/>
    <p:sldLayoutId id="2147483800" r:id="rId22"/>
    <p:sldLayoutId id="2147483801" r:id="rId23"/>
    <p:sldLayoutId id="2147483802" r:id="rId24"/>
    <p:sldLayoutId id="2147483803" r:id="rId25"/>
    <p:sldLayoutId id="2147483804" r:id="rId26"/>
    <p:sldLayoutId id="2147483805" r:id="rId27"/>
    <p:sldLayoutId id="2147483806" r:id="rId28"/>
    <p:sldLayoutId id="2147483807" r:id="rId29"/>
    <p:sldLayoutId id="2147483808" r:id="rId30"/>
    <p:sldLayoutId id="2147483809" r:id="rId31"/>
    <p:sldLayoutId id="2147483810" r:id="rId32"/>
    <p:sldLayoutId id="2147483811" r:id="rId33"/>
    <p:sldLayoutId id="2147483812" r:id="rId3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86AE0C-E2D6-401A-A5D6-638D033D36F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30F0DEC-A8DD-4F54-A780-363D133B2E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3DEBDA-C88F-4FA0-B596-9DBCC62DCAE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FA5C65D-660F-41D5-9CE1-7B7F84EF0E99}" type="datetimeFigureOut">
              <a:rPr lang="en-US" smtClean="0"/>
              <a:t>05/29/2025</a:t>
            </a:fld>
            <a:endParaRPr lang="en-US"/>
          </a:p>
        </p:txBody>
      </p:sp>
      <p:sp>
        <p:nvSpPr>
          <p:cNvPr id="5" name="Footer Placeholder 4">
            <a:extLst>
              <a:ext uri="{FF2B5EF4-FFF2-40B4-BE49-F238E27FC236}">
                <a16:creationId xmlns:a16="http://schemas.microsoft.com/office/drawing/2014/main" id="{C31EC568-D655-4857-84CE-41D963FE84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16D7621-F796-4F08-A6BD-3D85FF6788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DDBDA-B1BC-495E-A376-1E21B6DB3A60}" type="slidenum">
              <a:rPr lang="en-US" smtClean="0"/>
              <a:t>‹#›</a:t>
            </a:fld>
            <a:endParaRPr lang="en-US"/>
          </a:p>
        </p:txBody>
      </p:sp>
    </p:spTree>
    <p:extLst>
      <p:ext uri="{BB962C8B-B14F-4D97-AF65-F5344CB8AC3E}">
        <p14:creationId xmlns:p14="http://schemas.microsoft.com/office/powerpoint/2010/main" val="48666814"/>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 id="2147483878" r:id="rId16"/>
    <p:sldLayoutId id="2147483879" r:id="rId17"/>
    <p:sldLayoutId id="2147483880" r:id="rId18"/>
    <p:sldLayoutId id="2147483881" r:id="rId19"/>
    <p:sldLayoutId id="2147483882" r:id="rId20"/>
    <p:sldLayoutId id="2147483883" r:id="rId21"/>
    <p:sldLayoutId id="2147483884" r:id="rId22"/>
    <p:sldLayoutId id="2147483885" r:id="rId23"/>
    <p:sldLayoutId id="2147483886" r:id="rId24"/>
  </p:sldLayoutIdLst>
  <p:txStyles>
    <p:titleStyle>
      <a:lvl1pPr algn="l" defTabSz="914400" rtl="0" eaLnBrk="1" latinLnBrk="0" hangingPunct="1">
        <a:lnSpc>
          <a:spcPct val="90000"/>
        </a:lnSpc>
        <a:spcBef>
          <a:spcPct val="0"/>
        </a:spcBef>
        <a:buNone/>
        <a:defRPr sz="4400" kern="1200">
          <a:solidFill>
            <a:srgbClr val="174A7C"/>
          </a:solidFill>
          <a:latin typeface="+mj-lt"/>
          <a:ea typeface="+mj-ea"/>
          <a:cs typeface="+mj-cs"/>
        </a:defRPr>
      </a:lvl1pPr>
    </p:titleStyle>
    <p:bodyStyle>
      <a:lvl1pPr marL="228600" indent="-228600" algn="l" defTabSz="914400" rtl="0" eaLnBrk="1" latinLnBrk="0" hangingPunct="1">
        <a:lnSpc>
          <a:spcPct val="90000"/>
        </a:lnSpc>
        <a:spcBef>
          <a:spcPts val="1000"/>
        </a:spcBef>
        <a:buClr>
          <a:srgbClr val="174A7C"/>
        </a:buClr>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rgbClr val="174A7C"/>
        </a:buClr>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rgbClr val="174A7C"/>
        </a:buClr>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rgbClr val="174A7C"/>
        </a:buClr>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rgbClr val="174A7C"/>
        </a:buClr>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3" Type="http://schemas.openxmlformats.org/officeDocument/2006/relationships/oleObject" Target="file:///\\doracpidrives\DivPT$\Education\Courses%20&amp;%20Presentations\Fundamentals\2016\Chapter%206%20-%20Revaluation\doracpidrives\DivPT$\Education\Courses%20&amp;%20Presentations\Fundamentals\2014%20Fundamentals\Chapter%205%20-%20Revaluation\Training%20Material\BOE%20Training\Sno%20PI%20Area%20Map.pdf" TargetMode="External"/><Relationship Id="rId2" Type="http://schemas.openxmlformats.org/officeDocument/2006/relationships/notesSlide" Target="../notesSlides/notesSlide11.xml"/><Relationship Id="rId1" Type="http://schemas.openxmlformats.org/officeDocument/2006/relationships/slideLayout" Target="../slideLayouts/slideLayout58.xml"/><Relationship Id="rId4" Type="http://schemas.openxmlformats.org/officeDocument/2006/relationships/image" Target="../media/image43.emf"/></Relationships>
</file>

<file path=ppt/slides/_rels/slide1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2.xml"/><Relationship Id="rId1" Type="http://schemas.openxmlformats.org/officeDocument/2006/relationships/slideLayout" Target="../slideLayouts/slideLayout59.xml"/></Relationships>
</file>

<file path=ppt/slides/_rels/slide1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59.xml"/></Relationships>
</file>

<file path=ppt/slides/_rels/slide1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4.xml"/><Relationship Id="rId1" Type="http://schemas.openxmlformats.org/officeDocument/2006/relationships/slideLayout" Target="../slideLayouts/slideLayout59.xml"/></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5.xml"/><Relationship Id="rId1" Type="http://schemas.openxmlformats.org/officeDocument/2006/relationships/slideLayout" Target="../slideLayouts/slideLayout59.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16.xml"/><Relationship Id="rId1" Type="http://schemas.openxmlformats.org/officeDocument/2006/relationships/slideLayout" Target="../slideLayouts/slideLayout57.xml"/></Relationships>
</file>

<file path=ppt/slides/_rels/slide17.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7.xml"/><Relationship Id="rId1" Type="http://schemas.openxmlformats.org/officeDocument/2006/relationships/slideLayout" Target="../slideLayouts/slideLayout59.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58.xml"/></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9.xml"/><Relationship Id="rId1" Type="http://schemas.openxmlformats.org/officeDocument/2006/relationships/slideLayout" Target="../slideLayouts/slideLayout59.xml"/></Relationships>
</file>

<file path=ppt/slides/_rels/slide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0.xml"/><Relationship Id="rId1" Type="http://schemas.openxmlformats.org/officeDocument/2006/relationships/slideLayout" Target="../slideLayouts/slideLayout5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9.xml"/></Relationships>
</file>

<file path=ppt/slides/_rels/slide2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3.xml"/><Relationship Id="rId1" Type="http://schemas.openxmlformats.org/officeDocument/2006/relationships/slideLayout" Target="../slideLayouts/slideLayout59.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4.xml"/><Relationship Id="rId1" Type="http://schemas.openxmlformats.org/officeDocument/2006/relationships/slideLayout" Target="../slideLayouts/slideLayout59.xml"/><Relationship Id="rId4" Type="http://schemas.openxmlformats.org/officeDocument/2006/relationships/image" Target="../media/image56.jpeg"/></Relationships>
</file>

<file path=ppt/slides/_rels/slide2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59.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6.xml"/><Relationship Id="rId1" Type="http://schemas.openxmlformats.org/officeDocument/2006/relationships/slideLayout" Target="../slideLayouts/slideLayout59.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59.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8.xml"/><Relationship Id="rId1" Type="http://schemas.openxmlformats.org/officeDocument/2006/relationships/slideLayout" Target="../slideLayouts/slideLayout59.xml"/></Relationships>
</file>

<file path=ppt/slides/_rels/slide2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9.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5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5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5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5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59.xml"/></Relationships>
</file>

<file path=ppt/slides/_rels/slide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xml"/><Relationship Id="rId1" Type="http://schemas.openxmlformats.org/officeDocument/2006/relationships/slideLayout" Target="../slideLayouts/slideLayout5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9.xml"/></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41.xml"/><Relationship Id="rId1" Type="http://schemas.openxmlformats.org/officeDocument/2006/relationships/slideLayout" Target="../slideLayouts/slideLayout59.xml"/><Relationship Id="rId4" Type="http://schemas.openxmlformats.org/officeDocument/2006/relationships/image" Target="../media/image62.emf"/></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2.xml"/><Relationship Id="rId1" Type="http://schemas.openxmlformats.org/officeDocument/2006/relationships/slideLayout" Target="../slideLayouts/slideLayout61.xml"/><Relationship Id="rId4" Type="http://schemas.openxmlformats.org/officeDocument/2006/relationships/image" Target="../media/image49.jpeg"/></Relationships>
</file>

<file path=ppt/slides/_rels/slide4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3.xml"/><Relationship Id="rId1" Type="http://schemas.openxmlformats.org/officeDocument/2006/relationships/slideLayout" Target="../slideLayouts/slideLayout5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8.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8.xml"/></Relationships>
</file>

<file path=ppt/slides/_rels/slide4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7.xml"/><Relationship Id="rId1" Type="http://schemas.openxmlformats.org/officeDocument/2006/relationships/slideLayout" Target="../slideLayouts/slideLayout5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59.xml"/></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xml"/><Relationship Id="rId1" Type="http://schemas.openxmlformats.org/officeDocument/2006/relationships/slideLayout" Target="../slideLayouts/slideLayout58.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0.xml"/><Relationship Id="rId1" Type="http://schemas.openxmlformats.org/officeDocument/2006/relationships/slideLayout" Target="../slideLayouts/slideLayout5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5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7.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5.xml"/><Relationship Id="rId1" Type="http://schemas.openxmlformats.org/officeDocument/2006/relationships/slideLayout" Target="../slideLayouts/slideLayout5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5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59.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9.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_rels/slide60.xml.rels><?xml version="1.0" encoding="UTF-8" standalone="yes"?>
<Relationships xmlns="http://schemas.openxmlformats.org/package/2006/relationships"><Relationship Id="rId3" Type="http://schemas.openxmlformats.org/officeDocument/2006/relationships/hyperlink" Target="mailto:marilyno@dor.wa.gov" TargetMode="External"/><Relationship Id="rId2" Type="http://schemas.openxmlformats.org/officeDocument/2006/relationships/notesSlide" Target="../notesSlides/notesSlide60.xml"/><Relationship Id="rId1" Type="http://schemas.openxmlformats.org/officeDocument/2006/relationships/slideLayout" Target="../slideLayouts/slideLayout71.xml"/><Relationship Id="rId4" Type="http://schemas.openxmlformats.org/officeDocument/2006/relationships/image" Target="../media/image73.png"/></Relationships>
</file>

<file path=ppt/slides/_rels/slide6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1.xml"/><Relationship Id="rId1" Type="http://schemas.openxmlformats.org/officeDocument/2006/relationships/slideLayout" Target="../slideLayouts/slideLayout3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5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5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5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3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7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0.xml"/><Relationship Id="rId1" Type="http://schemas.openxmlformats.org/officeDocument/2006/relationships/slideLayout" Target="../slideLayouts/slideLayout33.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59.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6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6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36.xml"/></Relationships>
</file>

<file path=ppt/slides/_rels/slide76.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6.xml"/><Relationship Id="rId1" Type="http://schemas.openxmlformats.org/officeDocument/2006/relationships/slideLayout" Target="../slideLayouts/slideLayout70.xml"/><Relationship Id="rId4" Type="http://schemas.openxmlformats.org/officeDocument/2006/relationships/hyperlink" Target="https://pxhere.com/en/photo/1376038"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7.xml"/><Relationship Id="rId1" Type="http://schemas.openxmlformats.org/officeDocument/2006/relationships/slideLayout" Target="../slideLayouts/slideLayout70.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4.xml"/></Relationships>
</file>

<file path=ppt/slides/_rels/slide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xml"/><Relationship Id="rId1" Type="http://schemas.openxmlformats.org/officeDocument/2006/relationships/slideLayout" Target="../slideLayouts/slideLayout5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7.xml"/></Relationships>
</file>

<file path=ppt/slides/_rels/slide8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83.xml"/><Relationship Id="rId1" Type="http://schemas.openxmlformats.org/officeDocument/2006/relationships/slideLayout" Target="../slideLayouts/slideLayout39.xml"/></Relationships>
</file>

<file path=ppt/slides/_rels/slide8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84.xml"/><Relationship Id="rId1" Type="http://schemas.openxmlformats.org/officeDocument/2006/relationships/slideLayout" Target="../slideLayouts/slideLayout47.xml"/></Relationships>
</file>

<file path=ppt/slides/_rels/slide8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5.xml"/><Relationship Id="rId1" Type="http://schemas.openxmlformats.org/officeDocument/2006/relationships/slideLayout" Target="../slideLayouts/slideLayout40.xml"/></Relationships>
</file>

<file path=ppt/slides/_rels/slide86.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6.xml"/><Relationship Id="rId1" Type="http://schemas.openxmlformats.org/officeDocument/2006/relationships/slideLayout" Target="../slideLayouts/slideLayout39.xml"/></Relationships>
</file>

<file path=ppt/slides/_rels/slide8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7.xml"/><Relationship Id="rId1" Type="http://schemas.openxmlformats.org/officeDocument/2006/relationships/slideLayout" Target="../slideLayouts/slideLayout47.xml"/></Relationships>
</file>

<file path=ppt/slides/_rels/slide88.xml.rels><?xml version="1.0" encoding="UTF-8" standalone="yes"?>
<Relationships xmlns="http://schemas.openxmlformats.org/package/2006/relationships"><Relationship Id="rId8" Type="http://schemas.openxmlformats.org/officeDocument/2006/relationships/hyperlink" Target="https://dor.wa.gov/forms-publications/forms-subject/property-tax-forms#Senior" TargetMode="External"/><Relationship Id="rId13" Type="http://schemas.openxmlformats.org/officeDocument/2006/relationships/hyperlink" Target="https://svgsilh.com/image/1357566.html" TargetMode="External"/><Relationship Id="rId18" Type="http://schemas.openxmlformats.org/officeDocument/2006/relationships/hyperlink" Target="https://dor.wa.gov/sites/default/files/2022-02/HomeOwn.pdf" TargetMode="External"/><Relationship Id="rId26" Type="http://schemas.openxmlformats.org/officeDocument/2006/relationships/hyperlink" Target="https://propertytax.dor.wa.gov/education-program/course-catalog" TargetMode="External"/><Relationship Id="rId3" Type="http://schemas.openxmlformats.org/officeDocument/2006/relationships/image" Target="../media/image83.jpg"/><Relationship Id="rId21" Type="http://schemas.openxmlformats.org/officeDocument/2006/relationships/image" Target="../media/image86.jpeg"/><Relationship Id="rId7" Type="http://schemas.openxmlformats.org/officeDocument/2006/relationships/hyperlink" Target="https://dor.wa.gov/forms-publications/forms-subject/property-tax-forms#Current" TargetMode="External"/><Relationship Id="rId12" Type="http://schemas.openxmlformats.org/officeDocument/2006/relationships/image" Target="../media/image85.svg"/><Relationship Id="rId17" Type="http://schemas.openxmlformats.org/officeDocument/2006/relationships/hyperlink" Target="https://dor.wa.gov/sites/default/files/2022-02/PropTaxMassAppraisal.pdf" TargetMode="External"/><Relationship Id="rId25" Type="http://schemas.openxmlformats.org/officeDocument/2006/relationships/hyperlink" Target="../Property%20Tax%20Tip%20Sheet--%20State%20School%20Levy" TargetMode="External"/><Relationship Id="rId2" Type="http://schemas.openxmlformats.org/officeDocument/2006/relationships/notesSlide" Target="../notesSlides/notesSlide88.xml"/><Relationship Id="rId16" Type="http://schemas.openxmlformats.org/officeDocument/2006/relationships/hyperlink" Target="https://dor.wa.gov/sites/default/files/2022-02/designatedforestland.pdf" TargetMode="External"/><Relationship Id="rId20" Type="http://schemas.openxmlformats.org/officeDocument/2006/relationships/hyperlink" Target="https://dor.wa.gov/sites/default/files/2022-02/Protest.pdf" TargetMode="External"/><Relationship Id="rId1" Type="http://schemas.openxmlformats.org/officeDocument/2006/relationships/slideLayout" Target="../slideLayouts/slideLayout15.xml"/><Relationship Id="rId6" Type="http://schemas.openxmlformats.org/officeDocument/2006/relationships/hyperlink" Target="https://dor.wa.gov/forms-publications/forms-subject/property-tax-forms#Appeals" TargetMode="External"/><Relationship Id="rId11" Type="http://schemas.openxmlformats.org/officeDocument/2006/relationships/image" Target="../media/image84.png"/><Relationship Id="rId24" Type="http://schemas.openxmlformats.org/officeDocument/2006/relationships/hyperlink" Target="https://dor.wa.gov/get-form-or-publication/publications-subject/special-notices" TargetMode="External"/><Relationship Id="rId5" Type="http://schemas.openxmlformats.org/officeDocument/2006/relationships/hyperlink" Target="https://dor.wa.gov/get-form-or-publication/forms-subject/property-tax-forms" TargetMode="External"/><Relationship Id="rId15" Type="http://schemas.openxmlformats.org/officeDocument/2006/relationships/hyperlink" Target="https://dor.wa.gov/sites/default/files/2022-02/appealprop.pdf" TargetMode="External"/><Relationship Id="rId23" Type="http://schemas.openxmlformats.org/officeDocument/2006/relationships/hyperlink" Target="https://propertytax.dor.wa.gov/Default.aspx/" TargetMode="External"/><Relationship Id="rId10" Type="http://schemas.openxmlformats.org/officeDocument/2006/relationships/hyperlink" Target="https://dor.wa.gov/forms-publications/forms-subject/property-tax-forms#Refund" TargetMode="External"/><Relationship Id="rId19" Type="http://schemas.openxmlformats.org/officeDocument/2006/relationships/hyperlink" Target="https://dor.wa.gov/forms-publications/publications-subject/tax-topics/property-tax-how-1-property-tax-levy-limit-works" TargetMode="External"/><Relationship Id="rId4" Type="http://schemas.openxmlformats.org/officeDocument/2006/relationships/hyperlink" Target="https://www.picserver.org/photo/19758/Forms.html" TargetMode="External"/><Relationship Id="rId9" Type="http://schemas.openxmlformats.org/officeDocument/2006/relationships/hyperlink" Target="https://dor.wa.gov/forms-publications/forms-subject/property-tax-forms#Forest" TargetMode="External"/><Relationship Id="rId14" Type="http://schemas.openxmlformats.org/officeDocument/2006/relationships/hyperlink" Target="https://dor.wa.gov/get-form-or-publication/publications-subject#property" TargetMode="External"/><Relationship Id="rId22" Type="http://schemas.openxmlformats.org/officeDocument/2006/relationships/hyperlink" Target="https://pxhere.com/ko/photo/630737" TargetMode="External"/><Relationship Id="rId27" Type="http://schemas.openxmlformats.org/officeDocument/2006/relationships/hyperlink" Target="https://dor.wa.gov/taxes-rates/property-tax/county-reports" TargetMode="External"/></Relationships>
</file>

<file path=ppt/slides/_rels/slide89.xml.rels><?xml version="1.0" encoding="UTF-8" standalone="yes"?>
<Relationships xmlns="http://schemas.openxmlformats.org/package/2006/relationships"><Relationship Id="rId8" Type="http://schemas.openxmlformats.org/officeDocument/2006/relationships/hyperlink" Target="https://blogderied.blogspot.com/2020/04/new-call-for-papers-assessing-online.html" TargetMode="External"/><Relationship Id="rId13" Type="http://schemas.openxmlformats.org/officeDocument/2006/relationships/hyperlink" Target="https://www.wallpaperflare.com/close-up-of-an-edison-style-light-bulb-with-several-other-such-bulbs-in-the-blurred-background-wallpaper-aazrm" TargetMode="External"/><Relationship Id="rId3" Type="http://schemas.openxmlformats.org/officeDocument/2006/relationships/image" Target="../media/image87.jpg"/><Relationship Id="rId7" Type="http://schemas.openxmlformats.org/officeDocument/2006/relationships/image" Target="../media/image88.jpg"/><Relationship Id="rId12" Type="http://schemas.openxmlformats.org/officeDocument/2006/relationships/image" Target="../media/image89.jpg"/><Relationship Id="rId2" Type="http://schemas.openxmlformats.org/officeDocument/2006/relationships/notesSlide" Target="../notesSlides/notesSlide89.xml"/><Relationship Id="rId16" Type="http://schemas.openxmlformats.org/officeDocument/2006/relationships/hyperlink" Target="https://www.whitmancounty.org/DocumentCenter/View/8919/A-Note-from-the-Whitman-County-Board-of-Equalization---20240606--Appealing-your-property-valuations--edited-with-county-logo-watermark?bidId=" TargetMode="External"/><Relationship Id="rId1" Type="http://schemas.openxmlformats.org/officeDocument/2006/relationships/slideLayout" Target="../slideLayouts/slideLayout15.xml"/><Relationship Id="rId6" Type="http://schemas.openxmlformats.org/officeDocument/2006/relationships/hyperlink" Target="https://www.spokanecounty.gov/154/Board-of-Equalization" TargetMode="External"/><Relationship Id="rId11" Type="http://schemas.openxmlformats.org/officeDocument/2006/relationships/hyperlink" Target="https://lewiscounty.formstack.com/forms/board_of_equalization_form" TargetMode="External"/><Relationship Id="rId5" Type="http://schemas.openxmlformats.org/officeDocument/2006/relationships/hyperlink" Target="https://www.lincolncountywa.com/348/Board-Of-Equalization" TargetMode="External"/><Relationship Id="rId15" Type="http://schemas.openxmlformats.org/officeDocument/2006/relationships/hyperlink" Target="https://snohomishcountywa.gov/DocumentCenter/View/136542/Appeal-Process-Guide" TargetMode="External"/><Relationship Id="rId10" Type="http://schemas.openxmlformats.org/officeDocument/2006/relationships/hyperlink" Target="https://www.co.cowlitz.wa.us/3130/Appeal-Forms" TargetMode="External"/><Relationship Id="rId4" Type="http://schemas.openxmlformats.org/officeDocument/2006/relationships/hyperlink" Target="https://www.kitsap.gov/BOC_p/Pages/BOE.aspx" TargetMode="External"/><Relationship Id="rId9" Type="http://schemas.openxmlformats.org/officeDocument/2006/relationships/hyperlink" Target="https://kingcounty.gov/en/independents/governance-and-leadership/government-oversight/board-appeals-equalization/appeals-forms" TargetMode="External"/><Relationship Id="rId14" Type="http://schemas.openxmlformats.org/officeDocument/2006/relationships/hyperlink" Target="https://snohomishcountywa.gov/DocumentCenter/View/133662/BOE-Rules-of-Practice-and-Procedure?bidId="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8.xml"/></Relationships>
</file>

<file path=ppt/slides/_rels/slide90.xml.rels><?xml version="1.0" encoding="UTF-8" standalone="yes"?>
<Relationships xmlns="http://schemas.openxmlformats.org/package/2006/relationships"><Relationship Id="rId3" Type="http://schemas.openxmlformats.org/officeDocument/2006/relationships/hyperlink" Target="https://www.surveymonkey.com/r/BOENewDay2" TargetMode="External"/><Relationship Id="rId2" Type="http://schemas.openxmlformats.org/officeDocument/2006/relationships/notesSlide" Target="../notesSlides/notesSlide90.xml"/><Relationship Id="rId1" Type="http://schemas.openxmlformats.org/officeDocument/2006/relationships/slideLayout" Target="../slideLayouts/slideLayout13.xml"/><Relationship Id="rId5" Type="http://schemas.openxmlformats.org/officeDocument/2006/relationships/image" Target="../media/image90.jpeg"/><Relationship Id="rId4" Type="http://schemas.openxmlformats.org/officeDocument/2006/relationships/hyperlink" Target="mailto:dorpropertytaxeducation@dor.wa.gov" TargetMode="External"/></Relationships>
</file>

<file path=ppt/slides/_rels/slide91.xml.rels><?xml version="1.0" encoding="UTF-8" standalone="yes"?>
<Relationships xmlns="http://schemas.openxmlformats.org/package/2006/relationships"><Relationship Id="rId3" Type="http://schemas.openxmlformats.org/officeDocument/2006/relationships/hyperlink" Target="mailto:rikkib@dor.wa.gov" TargetMode="External"/><Relationship Id="rId2" Type="http://schemas.openxmlformats.org/officeDocument/2006/relationships/notesSlide" Target="../notesSlides/notesSlide91.xml"/><Relationship Id="rId1" Type="http://schemas.openxmlformats.org/officeDocument/2006/relationships/slideLayout" Target="../slideLayouts/slideLayout14.xml"/><Relationship Id="rId4" Type="http://schemas.openxmlformats.org/officeDocument/2006/relationships/hyperlink" Target="mailto:dianab@dor.wa.gov"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89CD662-FDE9-D0C7-7D9C-53701E2B37D4}"/>
              </a:ext>
            </a:extLst>
          </p:cNvPr>
          <p:cNvSpPr>
            <a:spLocks noGrp="1"/>
          </p:cNvSpPr>
          <p:nvPr>
            <p:ph type="ctrTitle"/>
          </p:nvPr>
        </p:nvSpPr>
        <p:spPr>
          <a:xfrm>
            <a:off x="1879480" y="2263667"/>
            <a:ext cx="5248228" cy="1790700"/>
          </a:xfrm>
        </p:spPr>
        <p:txBody>
          <a:bodyPr/>
          <a:lstStyle/>
          <a:p>
            <a:r>
              <a:rPr lang="en-US" dirty="0"/>
              <a:t>Board of Equalization Training</a:t>
            </a:r>
          </a:p>
        </p:txBody>
      </p:sp>
      <p:sp>
        <p:nvSpPr>
          <p:cNvPr id="14" name="Subtitle 13">
            <a:extLst>
              <a:ext uri="{FF2B5EF4-FFF2-40B4-BE49-F238E27FC236}">
                <a16:creationId xmlns:a16="http://schemas.microsoft.com/office/drawing/2014/main" id="{33610646-D8BA-9035-EB98-08E9BDCB2034}"/>
              </a:ext>
            </a:extLst>
          </p:cNvPr>
          <p:cNvSpPr>
            <a:spLocks noGrp="1"/>
          </p:cNvSpPr>
          <p:nvPr>
            <p:ph type="subTitle" idx="1"/>
          </p:nvPr>
        </p:nvSpPr>
        <p:spPr>
          <a:xfrm>
            <a:off x="1990774" y="4384222"/>
            <a:ext cx="5248227" cy="1102178"/>
          </a:xfrm>
        </p:spPr>
        <p:txBody>
          <a:bodyPr>
            <a:normAutofit/>
          </a:bodyPr>
          <a:lstStyle/>
          <a:p>
            <a:r>
              <a:rPr lang="en-US" sz="1800" dirty="0"/>
              <a:t>2025 – New Members &amp; Clerks</a:t>
            </a:r>
          </a:p>
        </p:txBody>
      </p:sp>
      <p:sp>
        <p:nvSpPr>
          <p:cNvPr id="15" name="Text Placeholder 14">
            <a:extLst>
              <a:ext uri="{FF2B5EF4-FFF2-40B4-BE49-F238E27FC236}">
                <a16:creationId xmlns:a16="http://schemas.microsoft.com/office/drawing/2014/main" id="{6ADF5780-B0C7-D93C-5EAF-474CE5CD83F7}"/>
              </a:ext>
            </a:extLst>
          </p:cNvPr>
          <p:cNvSpPr>
            <a:spLocks noGrp="1"/>
          </p:cNvSpPr>
          <p:nvPr>
            <p:ph type="body" sz="quarter" idx="12"/>
          </p:nvPr>
        </p:nvSpPr>
        <p:spPr>
          <a:xfrm>
            <a:off x="1879480" y="5378491"/>
            <a:ext cx="5248226" cy="367079"/>
          </a:xfrm>
        </p:spPr>
        <p:txBody>
          <a:bodyPr>
            <a:noAutofit/>
          </a:bodyPr>
          <a:lstStyle/>
          <a:p>
            <a:r>
              <a:rPr lang="en-US" sz="1400" dirty="0"/>
              <a:t>Presented by  Rikki Bland et all</a:t>
            </a:r>
          </a:p>
          <a:p>
            <a:r>
              <a:rPr lang="en-US" sz="1400" dirty="0"/>
              <a:t>June 3-4, 2025</a:t>
            </a:r>
          </a:p>
        </p:txBody>
      </p:sp>
      <p:pic>
        <p:nvPicPr>
          <p:cNvPr id="11" name="Picture Placeholder 10">
            <a:extLst>
              <a:ext uri="{FF2B5EF4-FFF2-40B4-BE49-F238E27FC236}">
                <a16:creationId xmlns:a16="http://schemas.microsoft.com/office/drawing/2014/main" id="{71802CD9-7026-100D-7F87-1FCBEBD59153}"/>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3" cstate="print">
            <a:extLst>
              <a:ext uri="{28A0092B-C50C-407E-A947-70E740481C1C}">
                <a14:useLocalDpi xmlns:a14="http://schemas.microsoft.com/office/drawing/2010/main" val="0"/>
              </a:ext>
            </a:extLst>
          </a:blip>
          <a:srcRect l="31320" r="31320"/>
          <a:stretch/>
        </p:blipFill>
        <p:spPr>
          <a:xfrm>
            <a:off x="8325852" y="0"/>
            <a:ext cx="3866147" cy="6858000"/>
          </a:xfrm>
        </p:spPr>
      </p:pic>
    </p:spTree>
    <p:extLst>
      <p:ext uri="{BB962C8B-B14F-4D97-AF65-F5344CB8AC3E}">
        <p14:creationId xmlns:p14="http://schemas.microsoft.com/office/powerpoint/2010/main" val="7376576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B8887C-C2AB-FDCE-391F-48509A88989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82B8133-2403-6910-14E7-17D8BC5CDEF8}"/>
              </a:ext>
            </a:extLst>
          </p:cNvPr>
          <p:cNvSpPr>
            <a:spLocks noGrp="1"/>
          </p:cNvSpPr>
          <p:nvPr>
            <p:ph type="title"/>
          </p:nvPr>
        </p:nvSpPr>
        <p:spPr/>
        <p:txBody>
          <a:bodyPr/>
          <a:lstStyle/>
          <a:p>
            <a:r>
              <a:rPr lang="en-US" dirty="0"/>
              <a:t>Transition to Annual Revaluation</a:t>
            </a:r>
          </a:p>
        </p:txBody>
      </p:sp>
      <p:pic>
        <p:nvPicPr>
          <p:cNvPr id="6" name="Content Placeholder 3">
            <a:extLst>
              <a:ext uri="{FF2B5EF4-FFF2-40B4-BE49-F238E27FC236}">
                <a16:creationId xmlns:a16="http://schemas.microsoft.com/office/drawing/2014/main" id="{E7EA6AFF-AD24-1B64-3B96-8D6B370890CF}"/>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138487" y="2257426"/>
            <a:ext cx="5915025" cy="3409950"/>
          </a:xfrm>
        </p:spPr>
      </p:pic>
      <p:sp>
        <p:nvSpPr>
          <p:cNvPr id="7" name="TextBox 6">
            <a:extLst>
              <a:ext uri="{FF2B5EF4-FFF2-40B4-BE49-F238E27FC236}">
                <a16:creationId xmlns:a16="http://schemas.microsoft.com/office/drawing/2014/main" id="{9A7FF49D-225D-6732-7778-EBB574786535}"/>
              </a:ext>
            </a:extLst>
          </p:cNvPr>
          <p:cNvSpPr txBox="1"/>
          <p:nvPr/>
        </p:nvSpPr>
        <p:spPr>
          <a:xfrm>
            <a:off x="375557" y="6123543"/>
            <a:ext cx="5547929"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libri"/>
                <a:ea typeface="+mn-ea"/>
                <a:cs typeface="+mn-cs"/>
              </a:rPr>
              <a:t>Revaluation area is the whole county</a:t>
            </a:r>
          </a:p>
        </p:txBody>
      </p:sp>
    </p:spTree>
    <p:extLst>
      <p:ext uri="{BB962C8B-B14F-4D97-AF65-F5344CB8AC3E}">
        <p14:creationId xmlns:p14="http://schemas.microsoft.com/office/powerpoint/2010/main" val="12748518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CDE27-2E36-DA8A-7BBA-65DBCDD7F1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4437912-2FDE-9252-8526-DB49024F0245}"/>
              </a:ext>
            </a:extLst>
          </p:cNvPr>
          <p:cNvSpPr>
            <a:spLocks noGrp="1"/>
          </p:cNvSpPr>
          <p:nvPr>
            <p:ph type="title"/>
          </p:nvPr>
        </p:nvSpPr>
        <p:spPr/>
        <p:txBody>
          <a:bodyPr/>
          <a:lstStyle/>
          <a:p>
            <a:r>
              <a:rPr lang="en-US" dirty="0"/>
              <a:t>Physical Inspection Areas</a:t>
            </a:r>
          </a:p>
        </p:txBody>
      </p:sp>
      <p:graphicFrame>
        <p:nvGraphicFramePr>
          <p:cNvPr id="5" name="Object 2">
            <a:extLst>
              <a:ext uri="{FF2B5EF4-FFF2-40B4-BE49-F238E27FC236}">
                <a16:creationId xmlns:a16="http://schemas.microsoft.com/office/drawing/2014/main" id="{0DE728FA-04C2-36EA-7731-27DAACE0FEC9}"/>
              </a:ext>
            </a:extLst>
          </p:cNvPr>
          <p:cNvGraphicFramePr>
            <a:graphicFrameLocks noGrp="1" noChangeAspect="1"/>
          </p:cNvGraphicFramePr>
          <p:nvPr>
            <p:ph sz="half" idx="2"/>
          </p:nvPr>
        </p:nvGraphicFramePr>
        <p:xfrm>
          <a:off x="4481566" y="2493963"/>
          <a:ext cx="3959050" cy="3695700"/>
        </p:xfrm>
        <a:graphic>
          <a:graphicData uri="http://schemas.openxmlformats.org/presentationml/2006/ole">
            <mc:AlternateContent xmlns:mc="http://schemas.openxmlformats.org/markup-compatibility/2006">
              <mc:Choice xmlns:v="urn:schemas-microsoft-com:vml" Requires="v">
                <p:oleObj name="Acrobat Document" r:id="rId3" imgW="15491160" imgH="20655000" progId="AcroExch.Document.7">
                  <p:link updateAutomatic="1"/>
                </p:oleObj>
              </mc:Choice>
              <mc:Fallback>
                <p:oleObj name="Acrobat Document" r:id="rId3" imgW="15491160" imgH="20655000" progId="AcroExch.Document.7">
                  <p:link updateAutomatic="1"/>
                  <p:pic>
                    <p:nvPicPr>
                      <p:cNvPr id="5" name="Object 2">
                        <a:extLst>
                          <a:ext uri="{FF2B5EF4-FFF2-40B4-BE49-F238E27FC236}">
                            <a16:creationId xmlns:a16="http://schemas.microsoft.com/office/drawing/2014/main" id="{0DE728FA-04C2-36EA-7731-27DAACE0FE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1566" y="2493963"/>
                        <a:ext cx="3959050" cy="3695700"/>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320533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Beautiful Nature, Hd Wallpaper">
            <a:extLst>
              <a:ext uri="{FF2B5EF4-FFF2-40B4-BE49-F238E27FC236}">
                <a16:creationId xmlns:a16="http://schemas.microsoft.com/office/drawing/2014/main" id="{1E56B8D5-EA59-E837-52A8-E5B7503A4A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66" r="4322"/>
          <a:stretch/>
        </p:blipFill>
        <p:spPr bwMode="auto">
          <a:xfrm>
            <a:off x="4212507" y="563928"/>
            <a:ext cx="7758429" cy="579242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type="body" sz="quarter" idx="14"/>
          </p:nvPr>
        </p:nvSpPr>
        <p:spPr>
          <a:xfrm>
            <a:off x="389807" y="1900238"/>
            <a:ext cx="3135445" cy="4011865"/>
          </a:xfrm>
        </p:spPr>
        <p:txBody>
          <a:bodyPr vert="horz" lIns="91440" tIns="45720" rIns="91440" bIns="45720" rtlCol="0">
            <a:normAutofit fontScale="62500" lnSpcReduction="20000"/>
          </a:bodyPr>
          <a:lstStyle/>
          <a:p>
            <a:r>
              <a:rPr lang="en-US" dirty="0"/>
              <a:t>Inspection at least once every 6 years</a:t>
            </a:r>
          </a:p>
          <a:p>
            <a:endParaRPr lang="en-US" dirty="0"/>
          </a:p>
          <a:p>
            <a:r>
              <a:rPr lang="en-US" dirty="0"/>
              <a:t>Values statistically updated each year		</a:t>
            </a:r>
          </a:p>
          <a:p>
            <a:r>
              <a:rPr lang="en-US" dirty="0"/>
              <a:t>Expanded use of Mass Appraisal Practices</a:t>
            </a:r>
          </a:p>
          <a:p>
            <a:endParaRPr lang="en-US" dirty="0"/>
          </a:p>
          <a:p>
            <a:r>
              <a:rPr lang="en-US" dirty="0"/>
              <a:t>More reliance on statistical modeling</a:t>
            </a:r>
          </a:p>
        </p:txBody>
      </p:sp>
      <p:sp>
        <p:nvSpPr>
          <p:cNvPr id="2" name="Title 1"/>
          <p:cNvSpPr>
            <a:spLocks noGrp="1"/>
          </p:cNvSpPr>
          <p:nvPr>
            <p:ph type="title" idx="4294967295"/>
          </p:nvPr>
        </p:nvSpPr>
        <p:spPr>
          <a:xfrm>
            <a:off x="221064" y="0"/>
            <a:ext cx="3822700" cy="1900238"/>
          </a:xfrm>
        </p:spPr>
        <p:txBody>
          <a:bodyPr vert="horz" lIns="91440" tIns="45720" rIns="91440" bIns="45720" rtlCol="0" anchor="ctr">
            <a:normAutofit/>
          </a:bodyPr>
          <a:lstStyle/>
          <a:p>
            <a:r>
              <a:rPr lang="en-US" sz="4000" b="1" dirty="0">
                <a:solidFill>
                  <a:srgbClr val="FFFF00"/>
                </a:solidFill>
                <a:effectLst>
                  <a:outerShdw blurRad="38100" dist="38100" dir="2700000" algn="tl">
                    <a:srgbClr val="000000">
                      <a:alpha val="43137"/>
                    </a:srgbClr>
                  </a:outerShdw>
                </a:effectLst>
              </a:rPr>
              <a:t>  Changes with Annual Valuation </a:t>
            </a:r>
          </a:p>
        </p:txBody>
      </p:sp>
      <p:sp>
        <p:nvSpPr>
          <p:cNvPr id="4" name="Slide Number Placeholder 3"/>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6FE4EF8-147C-426B-ABE0-F7DC1B9D92C8}"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10172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2EE395C-A14C-D2A3-0222-9AC92669DDCF}"/>
            </a:ext>
          </a:extLst>
        </p:cNvPr>
        <p:cNvGrpSpPr/>
        <p:nvPr/>
      </p:nvGrpSpPr>
      <p:grpSpPr>
        <a:xfrm>
          <a:off x="0" y="0"/>
          <a:ext cx="0" cy="0"/>
          <a:chOff x="0" y="0"/>
          <a:chExt cx="0" cy="0"/>
        </a:xfrm>
      </p:grpSpPr>
      <p:pic>
        <p:nvPicPr>
          <p:cNvPr id="2050" name="Picture 2" descr="Beautiful Nature, Hd Wallpaper">
            <a:extLst>
              <a:ext uri="{FF2B5EF4-FFF2-40B4-BE49-F238E27FC236}">
                <a16:creationId xmlns:a16="http://schemas.microsoft.com/office/drawing/2014/main" id="{DFFF8EFE-D165-6BA7-3D47-2F6C3CAA244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66" r="4322"/>
          <a:stretch/>
        </p:blipFill>
        <p:spPr bwMode="auto">
          <a:xfrm>
            <a:off x="4212507" y="563928"/>
            <a:ext cx="7758429" cy="579242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6EDED306-21D7-C9B2-8A32-8B2A87AC345B}"/>
              </a:ext>
            </a:extLst>
          </p:cNvPr>
          <p:cNvSpPr>
            <a:spLocks noGrp="1"/>
          </p:cNvSpPr>
          <p:nvPr>
            <p:ph type="body" sz="quarter" idx="14"/>
          </p:nvPr>
        </p:nvSpPr>
        <p:spPr>
          <a:xfrm>
            <a:off x="393869" y="1768511"/>
            <a:ext cx="3135445" cy="4455092"/>
          </a:xfrm>
        </p:spPr>
        <p:txBody>
          <a:bodyPr vert="horz" lIns="91440" tIns="45720" rIns="91440" bIns="45720" rtlCol="0">
            <a:normAutofit lnSpcReduction="10000"/>
          </a:bodyPr>
          <a:lstStyle/>
          <a:p>
            <a:pPr marL="395478" indent="-285750">
              <a:buFont typeface="Wingdings" panose="05000000000000000000" pitchFamily="2" charset="2"/>
              <a:buChar char="v"/>
            </a:pPr>
            <a:r>
              <a:rPr lang="en-US" sz="1800" dirty="0"/>
              <a:t>Promotes uniformity.	</a:t>
            </a:r>
          </a:p>
          <a:p>
            <a:pPr marL="395478" indent="-285750">
              <a:buFont typeface="Wingdings" panose="05000000000000000000" pitchFamily="2" charset="2"/>
              <a:buChar char="v"/>
            </a:pPr>
            <a:r>
              <a:rPr lang="en-US" sz="1800" dirty="0"/>
              <a:t>More predictable values for property owners.</a:t>
            </a:r>
          </a:p>
          <a:p>
            <a:pPr marL="395478" indent="-285750">
              <a:buFont typeface="Wingdings" panose="05000000000000000000" pitchFamily="2" charset="2"/>
              <a:buChar char="v"/>
            </a:pPr>
            <a:r>
              <a:rPr lang="en-US" sz="1800" dirty="0"/>
              <a:t>Stabilize sharp spikes in values.</a:t>
            </a:r>
          </a:p>
          <a:p>
            <a:pPr marL="395478" indent="-285750">
              <a:buFont typeface="Wingdings" panose="05000000000000000000" pitchFamily="2" charset="2"/>
              <a:buChar char="v"/>
            </a:pPr>
            <a:r>
              <a:rPr lang="en-US" sz="1800" dirty="0"/>
              <a:t>Expand inspection interval to 4 or 6 years.</a:t>
            </a:r>
          </a:p>
          <a:p>
            <a:pPr marL="395478" indent="-285750">
              <a:buFont typeface="Wingdings" panose="05000000000000000000" pitchFamily="2" charset="2"/>
              <a:buChar char="v"/>
            </a:pPr>
            <a:r>
              <a:rPr lang="en-US" sz="1800" dirty="0"/>
              <a:t>Reflect current market considerations for industries or market areas that are in the midst of sudden change.</a:t>
            </a:r>
          </a:p>
          <a:p>
            <a:pPr marL="395478" indent="-285750">
              <a:buFont typeface="Wingdings" panose="05000000000000000000" pitchFamily="2" charset="2"/>
              <a:buChar char="v"/>
            </a:pPr>
            <a:r>
              <a:rPr lang="en-US" sz="1800" dirty="0"/>
              <a:t>Improves level of assessment as measured by the ratio of assessed value to market value.</a:t>
            </a:r>
          </a:p>
          <a:p>
            <a:endParaRPr lang="en-US" sz="1800" dirty="0"/>
          </a:p>
        </p:txBody>
      </p:sp>
      <p:sp>
        <p:nvSpPr>
          <p:cNvPr id="2" name="Title 1">
            <a:extLst>
              <a:ext uri="{FF2B5EF4-FFF2-40B4-BE49-F238E27FC236}">
                <a16:creationId xmlns:a16="http://schemas.microsoft.com/office/drawing/2014/main" id="{9135C7BB-EA61-C508-6E60-D6BE0FB32A14}"/>
              </a:ext>
            </a:extLst>
          </p:cNvPr>
          <p:cNvSpPr>
            <a:spLocks noGrp="1"/>
          </p:cNvSpPr>
          <p:nvPr>
            <p:ph type="title" idx="4294967295"/>
          </p:nvPr>
        </p:nvSpPr>
        <p:spPr>
          <a:xfrm>
            <a:off x="221064" y="0"/>
            <a:ext cx="3822700" cy="1900238"/>
          </a:xfrm>
        </p:spPr>
        <p:txBody>
          <a:bodyPr vert="horz" lIns="91440" tIns="45720" rIns="91440" bIns="45720" rtlCol="0" anchor="ctr">
            <a:normAutofit/>
          </a:bodyPr>
          <a:lstStyle/>
          <a:p>
            <a:r>
              <a:rPr lang="en-US" sz="4000" b="1" dirty="0">
                <a:solidFill>
                  <a:srgbClr val="FFFF00"/>
                </a:solidFill>
                <a:effectLst>
                  <a:outerShdw blurRad="38100" dist="38100" dir="2700000" algn="tl">
                    <a:srgbClr val="000000">
                      <a:alpha val="43137"/>
                    </a:srgbClr>
                  </a:outerShdw>
                </a:effectLst>
              </a:rPr>
              <a:t>  Advantages of  Annual Valuation </a:t>
            </a:r>
          </a:p>
        </p:txBody>
      </p:sp>
      <p:sp>
        <p:nvSpPr>
          <p:cNvPr id="4" name="Slide Number Placeholder 3">
            <a:extLst>
              <a:ext uri="{FF2B5EF4-FFF2-40B4-BE49-F238E27FC236}">
                <a16:creationId xmlns:a16="http://schemas.microsoft.com/office/drawing/2014/main" id="{B8D6C353-7064-B44C-C714-6F4185A1C5FB}"/>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6FE4EF8-147C-426B-ABE0-F7DC1B9D92C8}"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65726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E45317F-06C2-4B80-D708-2E302EBABCF4}"/>
            </a:ext>
          </a:extLst>
        </p:cNvPr>
        <p:cNvGrpSpPr/>
        <p:nvPr/>
      </p:nvGrpSpPr>
      <p:grpSpPr>
        <a:xfrm>
          <a:off x="0" y="0"/>
          <a:ext cx="0" cy="0"/>
          <a:chOff x="0" y="0"/>
          <a:chExt cx="0" cy="0"/>
        </a:xfrm>
      </p:grpSpPr>
      <p:pic>
        <p:nvPicPr>
          <p:cNvPr id="2050" name="Picture 2" descr="Beautiful Nature, Hd Wallpaper">
            <a:extLst>
              <a:ext uri="{FF2B5EF4-FFF2-40B4-BE49-F238E27FC236}">
                <a16:creationId xmlns:a16="http://schemas.microsoft.com/office/drawing/2014/main" id="{F1779341-2EDD-9F04-7F0C-C474D4F1024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366" r="4322"/>
          <a:stretch/>
        </p:blipFill>
        <p:spPr bwMode="auto">
          <a:xfrm>
            <a:off x="4212507" y="563928"/>
            <a:ext cx="7758429" cy="5792422"/>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75D1DF9E-14E8-7F51-D4C6-450C6D2A5E3A}"/>
              </a:ext>
            </a:extLst>
          </p:cNvPr>
          <p:cNvSpPr>
            <a:spLocks noGrp="1"/>
          </p:cNvSpPr>
          <p:nvPr>
            <p:ph type="body" sz="quarter" idx="14"/>
          </p:nvPr>
        </p:nvSpPr>
        <p:spPr>
          <a:xfrm>
            <a:off x="393869" y="1768511"/>
            <a:ext cx="3135445" cy="4455092"/>
          </a:xfrm>
        </p:spPr>
        <p:txBody>
          <a:bodyPr vert="horz" lIns="91440" tIns="45720" rIns="91440" bIns="45720" rtlCol="0">
            <a:normAutofit/>
          </a:bodyPr>
          <a:lstStyle/>
          <a:p>
            <a:pPr marL="452628" indent="-342900">
              <a:buFont typeface="Wingdings" panose="05000000000000000000" pitchFamily="2" charset="2"/>
              <a:buChar char="v"/>
            </a:pPr>
            <a:r>
              <a:rPr lang="en-US" sz="1800" dirty="0"/>
              <a:t>Current values for taxing districts - more reflective of       the property and users of the services provided.</a:t>
            </a:r>
          </a:p>
          <a:p>
            <a:pPr marL="452628" indent="-342900">
              <a:buFont typeface="Wingdings" panose="05000000000000000000" pitchFamily="2" charset="2"/>
              <a:buChar char="v"/>
            </a:pPr>
            <a:endParaRPr lang="en-US" sz="1800" dirty="0"/>
          </a:p>
          <a:p>
            <a:pPr marL="452628" indent="-342900">
              <a:buFont typeface="Wingdings" panose="05000000000000000000" pitchFamily="2" charset="2"/>
              <a:buChar char="v"/>
            </a:pPr>
            <a:r>
              <a:rPr lang="en-US" sz="1800" dirty="0"/>
              <a:t>Closer alignment with personal property cycle - promotes uniformity between classes of property.</a:t>
            </a:r>
          </a:p>
          <a:p>
            <a:pPr marL="452628" indent="-342900">
              <a:buFont typeface="Wingdings" panose="05000000000000000000" pitchFamily="2" charset="2"/>
              <a:buChar char="v"/>
            </a:pPr>
            <a:endParaRPr lang="en-US" sz="1800" dirty="0"/>
          </a:p>
          <a:p>
            <a:pPr marL="452628" indent="-342900">
              <a:buFont typeface="Wingdings" panose="05000000000000000000" pitchFamily="2" charset="2"/>
              <a:buChar char="v"/>
            </a:pPr>
            <a:r>
              <a:rPr lang="en-US" sz="1800" dirty="0"/>
              <a:t>Simplification of administrative rules and processes.</a:t>
            </a:r>
          </a:p>
          <a:p>
            <a:endParaRPr lang="en-US" sz="1800" dirty="0"/>
          </a:p>
        </p:txBody>
      </p:sp>
      <p:sp>
        <p:nvSpPr>
          <p:cNvPr id="2" name="Title 1">
            <a:extLst>
              <a:ext uri="{FF2B5EF4-FFF2-40B4-BE49-F238E27FC236}">
                <a16:creationId xmlns:a16="http://schemas.microsoft.com/office/drawing/2014/main" id="{915BFB39-FD93-476C-86F1-4C8EB3792F2C}"/>
              </a:ext>
            </a:extLst>
          </p:cNvPr>
          <p:cNvSpPr>
            <a:spLocks noGrp="1"/>
          </p:cNvSpPr>
          <p:nvPr>
            <p:ph type="title" idx="4294967295"/>
          </p:nvPr>
        </p:nvSpPr>
        <p:spPr>
          <a:xfrm>
            <a:off x="221064" y="0"/>
            <a:ext cx="3822700" cy="1900238"/>
          </a:xfrm>
        </p:spPr>
        <p:txBody>
          <a:bodyPr vert="horz" lIns="91440" tIns="45720" rIns="91440" bIns="45720" rtlCol="0" anchor="ctr">
            <a:normAutofit/>
          </a:bodyPr>
          <a:lstStyle/>
          <a:p>
            <a:r>
              <a:rPr lang="en-US" sz="4000" b="1" dirty="0">
                <a:solidFill>
                  <a:srgbClr val="FFFF00"/>
                </a:solidFill>
                <a:effectLst>
                  <a:outerShdw blurRad="38100" dist="38100" dir="2700000" algn="tl">
                    <a:srgbClr val="000000">
                      <a:alpha val="43137"/>
                    </a:srgbClr>
                  </a:outerShdw>
                </a:effectLst>
              </a:rPr>
              <a:t>  Advantages of  Annual Valuation </a:t>
            </a:r>
          </a:p>
        </p:txBody>
      </p:sp>
      <p:sp>
        <p:nvSpPr>
          <p:cNvPr id="4" name="Slide Number Placeholder 3">
            <a:extLst>
              <a:ext uri="{FF2B5EF4-FFF2-40B4-BE49-F238E27FC236}">
                <a16:creationId xmlns:a16="http://schemas.microsoft.com/office/drawing/2014/main" id="{4D4114F2-B751-C172-A26C-6EF659E69CAF}"/>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46FE4EF8-147C-426B-ABE0-F7DC1B9D92C8}"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9670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D6BB8-3426-43DE-1557-65424058DED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C37A55F-7F7F-1D47-E49D-E6B2B0DC9885}"/>
              </a:ext>
            </a:extLst>
          </p:cNvPr>
          <p:cNvSpPr>
            <a:spLocks noGrp="1"/>
          </p:cNvSpPr>
          <p:nvPr>
            <p:ph type="body" sz="quarter" idx="14"/>
          </p:nvPr>
        </p:nvSpPr>
        <p:spPr>
          <a:xfrm>
            <a:off x="389807" y="1396721"/>
            <a:ext cx="3213202" cy="4038211"/>
          </a:xfrm>
        </p:spPr>
        <p:txBody>
          <a:bodyPr/>
          <a:lstStyle/>
          <a:p>
            <a:r>
              <a:rPr lang="en-US" dirty="0">
                <a:solidFill>
                  <a:srgbClr val="FFFF00"/>
                </a:solidFill>
              </a:rPr>
              <a:t>Fee Appraisal </a:t>
            </a:r>
          </a:p>
          <a:p>
            <a:r>
              <a:rPr lang="en-US" dirty="0">
                <a:solidFill>
                  <a:srgbClr val="FFFF00"/>
                </a:solidFill>
              </a:rPr>
              <a:t>vs</a:t>
            </a:r>
          </a:p>
          <a:p>
            <a:r>
              <a:rPr lang="en-US" dirty="0">
                <a:solidFill>
                  <a:srgbClr val="FFFF00"/>
                </a:solidFill>
              </a:rPr>
              <a:t>Mass Appraisal</a:t>
            </a:r>
          </a:p>
        </p:txBody>
      </p:sp>
      <p:pic>
        <p:nvPicPr>
          <p:cNvPr id="2" name="Picture 12">
            <a:extLst>
              <a:ext uri="{FF2B5EF4-FFF2-40B4-BE49-F238E27FC236}">
                <a16:creationId xmlns:a16="http://schemas.microsoft.com/office/drawing/2014/main" id="{03C475B3-A2E5-7771-8907-81A081C9D701}"/>
              </a:ext>
            </a:extLst>
          </p:cNvPr>
          <p:cNvPicPr>
            <a:picLocks noChangeAspect="1" noChangeArrowheads="1"/>
          </p:cNvPicPr>
          <p:nvPr/>
        </p:nvPicPr>
        <p:blipFill>
          <a:blip r:embed="rId3" cstate="print"/>
          <a:stretch>
            <a:fillRect/>
          </a:stretch>
        </p:blipFill>
        <p:spPr bwMode="auto">
          <a:xfrm>
            <a:off x="4979026" y="341392"/>
            <a:ext cx="2233946" cy="2503561"/>
          </a:xfrm>
          <a:prstGeom prst="rect">
            <a:avLst/>
          </a:prstGeom>
          <a:noFill/>
        </p:spPr>
      </p:pic>
      <p:pic>
        <p:nvPicPr>
          <p:cNvPr id="7" name="Picture 9" descr="http://www.openmarket.org/wp-content/uploads/2011/03/eminent-domain.png">
            <a:extLst>
              <a:ext uri="{FF2B5EF4-FFF2-40B4-BE49-F238E27FC236}">
                <a16:creationId xmlns:a16="http://schemas.microsoft.com/office/drawing/2014/main" id="{F5E2A76D-2420-16D7-CE02-6CC24FC34857}"/>
              </a:ext>
            </a:extLst>
          </p:cNvPr>
          <p:cNvPicPr>
            <a:picLocks noChangeAspect="1" noChangeArrowheads="1"/>
          </p:cNvPicPr>
          <p:nvPr/>
        </p:nvPicPr>
        <p:blipFill>
          <a:blip r:embed="rId4" cstate="print"/>
          <a:stretch>
            <a:fillRect/>
          </a:stretch>
        </p:blipFill>
        <p:spPr bwMode="auto">
          <a:xfrm>
            <a:off x="8412882" y="673676"/>
            <a:ext cx="2438107" cy="2503561"/>
          </a:xfrm>
          <a:prstGeom prst="rect">
            <a:avLst/>
          </a:prstGeom>
          <a:noFill/>
        </p:spPr>
      </p:pic>
      <p:pic>
        <p:nvPicPr>
          <p:cNvPr id="8" name="Picture 7">
            <a:extLst>
              <a:ext uri="{FF2B5EF4-FFF2-40B4-BE49-F238E27FC236}">
                <a16:creationId xmlns:a16="http://schemas.microsoft.com/office/drawing/2014/main" id="{AB4716DE-75EE-7328-5FD3-D445A9351346}"/>
              </a:ext>
            </a:extLst>
          </p:cNvPr>
          <p:cNvPicPr>
            <a:picLocks noChangeAspect="1" noChangeArrowheads="1"/>
          </p:cNvPicPr>
          <p:nvPr/>
        </p:nvPicPr>
        <p:blipFill>
          <a:blip r:embed="rId5" cstate="print"/>
          <a:stretch>
            <a:fillRect/>
          </a:stretch>
        </p:blipFill>
        <p:spPr bwMode="auto">
          <a:xfrm>
            <a:off x="8463530" y="3976372"/>
            <a:ext cx="3054730" cy="2207952"/>
          </a:xfrm>
          <a:prstGeom prst="rect">
            <a:avLst/>
          </a:prstGeom>
          <a:noFill/>
        </p:spPr>
      </p:pic>
      <p:pic>
        <p:nvPicPr>
          <p:cNvPr id="9" name="Picture 2" descr="http://www.pacifichomeloans.com/images/Jumbo%20and%20Hybrid%20ARM.jpg">
            <a:extLst>
              <a:ext uri="{FF2B5EF4-FFF2-40B4-BE49-F238E27FC236}">
                <a16:creationId xmlns:a16="http://schemas.microsoft.com/office/drawing/2014/main" id="{11B8228F-ED44-49CA-E56F-8676F3FE7C01}"/>
              </a:ext>
            </a:extLst>
          </p:cNvPr>
          <p:cNvPicPr>
            <a:picLocks noChangeAspect="1" noChangeArrowheads="1"/>
          </p:cNvPicPr>
          <p:nvPr/>
        </p:nvPicPr>
        <p:blipFill>
          <a:blip r:embed="rId6" cstate="print"/>
          <a:stretch>
            <a:fillRect/>
          </a:stretch>
        </p:blipFill>
        <p:spPr bwMode="auto">
          <a:xfrm>
            <a:off x="4568633" y="3507896"/>
            <a:ext cx="3054733" cy="2023760"/>
          </a:xfrm>
          <a:prstGeom prst="rect">
            <a:avLst/>
          </a:prstGeom>
          <a:noFill/>
        </p:spPr>
      </p:pic>
    </p:spTree>
    <p:extLst>
      <p:ext uri="{BB962C8B-B14F-4D97-AF65-F5344CB8AC3E}">
        <p14:creationId xmlns:p14="http://schemas.microsoft.com/office/powerpoint/2010/main" val="273306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1+#ppt_w/2"/>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1000" fill="hold"/>
                                        <p:tgtEl>
                                          <p:spTgt spid="7"/>
                                        </p:tgtEl>
                                        <p:attrNameLst>
                                          <p:attrName>ppt_x</p:attrName>
                                        </p:attrNameLst>
                                      </p:cBhvr>
                                      <p:tavLst>
                                        <p:tav tm="0">
                                          <p:val>
                                            <p:strVal val="0-#ppt_w/2"/>
                                          </p:val>
                                        </p:tav>
                                        <p:tav tm="100000">
                                          <p:val>
                                            <p:strVal val="#ppt_x"/>
                                          </p:val>
                                        </p:tav>
                                      </p:tavLst>
                                    </p:anim>
                                    <p:anim calcmode="lin" valueType="num">
                                      <p:cBhvr additive="base">
                                        <p:cTn id="14"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1+#ppt_w/2"/>
                                          </p:val>
                                        </p:tav>
                                        <p:tav tm="100000">
                                          <p:val>
                                            <p:strVal val="#ppt_x"/>
                                          </p:val>
                                        </p:tav>
                                      </p:tavLst>
                                    </p:anim>
                                    <p:anim calcmode="lin" valueType="num">
                                      <p:cBhvr additive="base">
                                        <p:cTn id="20"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1"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1000" fill="hold"/>
                                        <p:tgtEl>
                                          <p:spTgt spid="9"/>
                                        </p:tgtEl>
                                        <p:attrNameLst>
                                          <p:attrName>ppt_x</p:attrName>
                                        </p:attrNameLst>
                                      </p:cBhvr>
                                      <p:tavLst>
                                        <p:tav tm="0">
                                          <p:val>
                                            <p:strVal val="#ppt_x"/>
                                          </p:val>
                                        </p:tav>
                                        <p:tav tm="100000">
                                          <p:val>
                                            <p:strVal val="#ppt_x"/>
                                          </p:val>
                                        </p:tav>
                                      </p:tavLst>
                                    </p:anim>
                                    <p:anim calcmode="lin" valueType="num">
                                      <p:cBhvr additive="base">
                                        <p:cTn id="26" dur="1000" fill="hold"/>
                                        <p:tgtEl>
                                          <p:spTgt spid="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4" descr="MPj04000360000[1]">
            <a:extLst>
              <a:ext uri="{FF2B5EF4-FFF2-40B4-BE49-F238E27FC236}">
                <a16:creationId xmlns:a16="http://schemas.microsoft.com/office/drawing/2014/main" id="{EB4475B9-587E-4ADA-E091-4BD4DD7F834E}"/>
              </a:ext>
            </a:extLst>
          </p:cNvPr>
          <p:cNvPicPr>
            <a:picLocks noChangeAspect="1" noChangeArrowheads="1"/>
          </p:cNvPicPr>
          <p:nvPr/>
        </p:nvPicPr>
        <p:blipFill>
          <a:blip r:embed="rId3" cstate="print"/>
          <a:srcRect t="7941" b="7790"/>
          <a:stretch/>
        </p:blipFill>
        <p:spPr>
          <a:xfrm>
            <a:off x="1034981" y="1939331"/>
            <a:ext cx="10320408" cy="4340890"/>
          </a:xfrm>
          <a:prstGeom prst="rect">
            <a:avLst/>
          </a:prstGeom>
        </p:spPr>
      </p:pic>
      <p:sp>
        <p:nvSpPr>
          <p:cNvPr id="2" name="Title 1">
            <a:extLst>
              <a:ext uri="{FF2B5EF4-FFF2-40B4-BE49-F238E27FC236}">
                <a16:creationId xmlns:a16="http://schemas.microsoft.com/office/drawing/2014/main" id="{B2FE5D2F-05B4-067C-17AA-C891F589C10D}"/>
              </a:ext>
            </a:extLst>
          </p:cNvPr>
          <p:cNvSpPr>
            <a:spLocks noGrp="1"/>
          </p:cNvSpPr>
          <p:nvPr>
            <p:ph type="title"/>
          </p:nvPr>
        </p:nvSpPr>
        <p:spPr/>
        <p:txBody>
          <a:bodyPr vert="horz" lIns="91440" tIns="45720" rIns="91440" bIns="45720" rtlCol="0" anchor="ctr">
            <a:normAutofit/>
          </a:bodyPr>
          <a:lstStyle/>
          <a:p>
            <a:r>
              <a:rPr lang="en-US" b="1" dirty="0">
                <a:solidFill>
                  <a:srgbClr val="FFFF00"/>
                </a:solidFill>
                <a:cs typeface="+mj-cs"/>
              </a:rPr>
              <a:t>Mass Appraisal</a:t>
            </a:r>
          </a:p>
        </p:txBody>
      </p:sp>
    </p:spTree>
    <p:extLst>
      <p:ext uri="{BB962C8B-B14F-4D97-AF65-F5344CB8AC3E}">
        <p14:creationId xmlns:p14="http://schemas.microsoft.com/office/powerpoint/2010/main" val="3696983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CE10E2-01B6-C61A-5560-75B5FF4EE46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159E039-A769-442E-1D32-474CB11C83FC}"/>
              </a:ext>
            </a:extLst>
          </p:cNvPr>
          <p:cNvSpPr>
            <a:spLocks noGrp="1"/>
          </p:cNvSpPr>
          <p:nvPr>
            <p:ph type="body" sz="quarter" idx="14"/>
          </p:nvPr>
        </p:nvSpPr>
        <p:spPr>
          <a:xfrm>
            <a:off x="389807" y="1423067"/>
            <a:ext cx="3213202" cy="4011865"/>
          </a:xfrm>
        </p:spPr>
        <p:txBody>
          <a:bodyPr/>
          <a:lstStyle/>
          <a:p>
            <a:r>
              <a:rPr lang="en-US" dirty="0">
                <a:solidFill>
                  <a:srgbClr val="FFFF00"/>
                </a:solidFill>
              </a:rPr>
              <a:t>Objectives Do Not Change</a:t>
            </a:r>
          </a:p>
        </p:txBody>
      </p:sp>
      <p:pic>
        <p:nvPicPr>
          <p:cNvPr id="4" name="Picture 3" descr="Logo">
            <a:extLst>
              <a:ext uri="{FF2B5EF4-FFF2-40B4-BE49-F238E27FC236}">
                <a16:creationId xmlns:a16="http://schemas.microsoft.com/office/drawing/2014/main" id="{6E6E438D-0019-91F0-C43E-36CC22819D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709803"/>
            <a:ext cx="7214616" cy="5410962"/>
          </a:xfrm>
          <a:prstGeom prst="rect">
            <a:avLst/>
          </a:prstGeom>
        </p:spPr>
      </p:pic>
    </p:spTree>
    <p:extLst>
      <p:ext uri="{BB962C8B-B14F-4D97-AF65-F5344CB8AC3E}">
        <p14:creationId xmlns:p14="http://schemas.microsoft.com/office/powerpoint/2010/main" val="31953054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E4AE3F-4648-E53C-3FC6-0BABDB7AF2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FF5328-1268-9C39-FCEB-3A71D046D72E}"/>
              </a:ext>
            </a:extLst>
          </p:cNvPr>
          <p:cNvSpPr>
            <a:spLocks noGrp="1"/>
          </p:cNvSpPr>
          <p:nvPr>
            <p:ph type="title"/>
          </p:nvPr>
        </p:nvSpPr>
        <p:spPr/>
        <p:txBody>
          <a:bodyPr/>
          <a:lstStyle/>
          <a:p>
            <a:r>
              <a:rPr lang="en-US"/>
              <a:t>Sales Validation and Verification</a:t>
            </a:r>
            <a:endParaRPr lang="en-US" dirty="0"/>
          </a:p>
        </p:txBody>
      </p:sp>
      <p:sp>
        <p:nvSpPr>
          <p:cNvPr id="3" name="Text Placeholder 2">
            <a:extLst>
              <a:ext uri="{FF2B5EF4-FFF2-40B4-BE49-F238E27FC236}">
                <a16:creationId xmlns:a16="http://schemas.microsoft.com/office/drawing/2014/main" id="{383133A4-0306-3A64-8611-8746F4BE6B7A}"/>
              </a:ext>
            </a:extLst>
          </p:cNvPr>
          <p:cNvSpPr>
            <a:spLocks noGrp="1"/>
          </p:cNvSpPr>
          <p:nvPr>
            <p:ph type="body" idx="1"/>
          </p:nvPr>
        </p:nvSpPr>
        <p:spPr/>
        <p:txBody>
          <a:bodyPr/>
          <a:lstStyle/>
          <a:p>
            <a:endParaRPr lang="en-US"/>
          </a:p>
        </p:txBody>
      </p:sp>
      <p:pic>
        <p:nvPicPr>
          <p:cNvPr id="5" name="Content Placeholder 4">
            <a:extLst>
              <a:ext uri="{FF2B5EF4-FFF2-40B4-BE49-F238E27FC236}">
                <a16:creationId xmlns:a16="http://schemas.microsoft.com/office/drawing/2014/main" id="{FE3AAF0E-CA36-586D-8FFC-DFD7C67013A9}"/>
              </a:ext>
            </a:extLst>
          </p:cNvPr>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t="10288" r="1" b="1061"/>
          <a:stretch/>
        </p:blipFill>
        <p:spPr>
          <a:xfrm>
            <a:off x="0" y="1831418"/>
            <a:ext cx="12192000" cy="4358245"/>
          </a:xfrm>
          <a:prstGeom prst="rect">
            <a:avLst/>
          </a:prstGeom>
          <a:ln w="19050">
            <a:solidFill>
              <a:schemeClr val="tx1"/>
            </a:solidFill>
            <a:miter lim="800000"/>
          </a:ln>
        </p:spPr>
      </p:pic>
    </p:spTree>
    <p:extLst>
      <p:ext uri="{BB962C8B-B14F-4D97-AF65-F5344CB8AC3E}">
        <p14:creationId xmlns:p14="http://schemas.microsoft.com/office/powerpoint/2010/main" val="3430942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D0DEBC-CEBE-B616-9A1C-2932000E480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E030A79A-221C-5030-0BDE-980C72629B54}"/>
              </a:ext>
            </a:extLst>
          </p:cNvPr>
          <p:cNvSpPr>
            <a:spLocks noGrp="1"/>
          </p:cNvSpPr>
          <p:nvPr>
            <p:ph type="body" sz="quarter" idx="14"/>
          </p:nvPr>
        </p:nvSpPr>
        <p:spPr>
          <a:xfrm>
            <a:off x="389807" y="1423067"/>
            <a:ext cx="3213202" cy="4011865"/>
          </a:xfrm>
        </p:spPr>
        <p:txBody>
          <a:bodyPr/>
          <a:lstStyle/>
          <a:p>
            <a:r>
              <a:rPr lang="en-US" dirty="0">
                <a:solidFill>
                  <a:srgbClr val="FFFF00"/>
                </a:solidFill>
              </a:rPr>
              <a:t>Verification of Sales</a:t>
            </a:r>
          </a:p>
        </p:txBody>
      </p:sp>
      <p:pic>
        <p:nvPicPr>
          <p:cNvPr id="6" name="Picture 5">
            <a:extLst>
              <a:ext uri="{FF2B5EF4-FFF2-40B4-BE49-F238E27FC236}">
                <a16:creationId xmlns:a16="http://schemas.microsoft.com/office/drawing/2014/main" id="{163333E0-93D2-80E8-703F-4FD90A63628A}"/>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6438" r="3" b="3"/>
          <a:stretch/>
        </p:blipFill>
        <p:spPr>
          <a:xfrm>
            <a:off x="4732341" y="512464"/>
            <a:ext cx="6913699" cy="5542093"/>
          </a:xfrm>
          <a:prstGeom prst="rect">
            <a:avLst/>
          </a:prstGeom>
        </p:spPr>
      </p:pic>
    </p:spTree>
    <p:extLst>
      <p:ext uri="{BB962C8B-B14F-4D97-AF65-F5344CB8AC3E}">
        <p14:creationId xmlns:p14="http://schemas.microsoft.com/office/powerpoint/2010/main" val="40023164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E1CB0E0-26E0-10CF-203E-9D56565CF540}"/>
              </a:ext>
            </a:extLst>
          </p:cNvPr>
          <p:cNvSpPr>
            <a:spLocks noGrp="1"/>
          </p:cNvSpPr>
          <p:nvPr>
            <p:ph type="body" sz="quarter" idx="14"/>
          </p:nvPr>
        </p:nvSpPr>
        <p:spPr>
          <a:xfrm>
            <a:off x="1200400" y="3499870"/>
            <a:ext cx="4791265" cy="289550"/>
          </a:xfrm>
        </p:spPr>
        <p:txBody>
          <a:bodyPr>
            <a:noAutofit/>
          </a:bodyPr>
          <a:lstStyle/>
          <a:p>
            <a:r>
              <a:rPr lang="en-US" sz="1600" dirty="0"/>
              <a:t>Board of Equalization New Member Training - 2025</a:t>
            </a:r>
          </a:p>
        </p:txBody>
      </p:sp>
      <p:sp>
        <p:nvSpPr>
          <p:cNvPr id="3" name="Title 2">
            <a:extLst>
              <a:ext uri="{FF2B5EF4-FFF2-40B4-BE49-F238E27FC236}">
                <a16:creationId xmlns:a16="http://schemas.microsoft.com/office/drawing/2014/main" id="{2F277699-666C-E555-7463-AF00C9640D43}"/>
              </a:ext>
            </a:extLst>
          </p:cNvPr>
          <p:cNvSpPr>
            <a:spLocks noGrp="1"/>
          </p:cNvSpPr>
          <p:nvPr>
            <p:ph type="title"/>
          </p:nvPr>
        </p:nvSpPr>
        <p:spPr/>
        <p:txBody>
          <a:bodyPr/>
          <a:lstStyle/>
          <a:p>
            <a:r>
              <a:rPr lang="en-US" dirty="0"/>
              <a:t>Agenda &amp; Attendance</a:t>
            </a:r>
          </a:p>
        </p:txBody>
      </p:sp>
      <p:pic>
        <p:nvPicPr>
          <p:cNvPr id="18" name="Picture Placeholder 17" descr="Colleagues huddle">
            <a:extLst>
              <a:ext uri="{FF2B5EF4-FFF2-40B4-BE49-F238E27FC236}">
                <a16:creationId xmlns:a16="http://schemas.microsoft.com/office/drawing/2014/main" id="{48C8777E-32DD-8048-3420-53196120647D}"/>
              </a:ext>
              <a:ext uri="{C183D7F6-B498-43B3-948B-1728B52AA6E4}">
                <adec:decorative xmlns:adec="http://schemas.microsoft.com/office/drawing/2017/decorative" val="1"/>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Lst>
          </a:blip>
          <a:srcRect t="7812" b="7812"/>
          <a:stretch/>
        </p:blipFill>
        <p:spPr>
          <a:xfrm>
            <a:off x="0" y="0"/>
            <a:ext cx="12192000" cy="6858000"/>
          </a:xfrm>
        </p:spPr>
      </p:pic>
    </p:spTree>
    <p:extLst>
      <p:ext uri="{BB962C8B-B14F-4D97-AF65-F5344CB8AC3E}">
        <p14:creationId xmlns:p14="http://schemas.microsoft.com/office/powerpoint/2010/main" val="16726620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3DDA891D-CBCB-48EC-4FD1-7AC84C060844}"/>
              </a:ext>
            </a:extLst>
          </p:cNvPr>
          <p:cNvSpPr>
            <a:spLocks noGrp="1"/>
          </p:cNvSpPr>
          <p:nvPr>
            <p:ph type="body" sz="quarter" idx="16"/>
          </p:nvPr>
        </p:nvSpPr>
        <p:spPr/>
        <p:txBody>
          <a:bodyPr/>
          <a:lstStyle/>
          <a:p>
            <a:endParaRPr lang="en-US"/>
          </a:p>
        </p:txBody>
      </p:sp>
      <p:sp>
        <p:nvSpPr>
          <p:cNvPr id="11" name="Text Placeholder 10">
            <a:extLst>
              <a:ext uri="{FF2B5EF4-FFF2-40B4-BE49-F238E27FC236}">
                <a16:creationId xmlns:a16="http://schemas.microsoft.com/office/drawing/2014/main" id="{8615F46B-0FCA-3BF4-37C6-8EE009EA3A73}"/>
              </a:ext>
            </a:extLst>
          </p:cNvPr>
          <p:cNvSpPr>
            <a:spLocks noGrp="1"/>
          </p:cNvSpPr>
          <p:nvPr>
            <p:ph type="body" sz="quarter" idx="15"/>
          </p:nvPr>
        </p:nvSpPr>
        <p:spPr/>
        <p:txBody>
          <a:bodyPr/>
          <a:lstStyle/>
          <a:p>
            <a:endParaRPr lang="en-US"/>
          </a:p>
        </p:txBody>
      </p:sp>
      <p:pic>
        <p:nvPicPr>
          <p:cNvPr id="2" name="Picture 2" descr="Exzenterhaus, Architecture, Building">
            <a:extLst>
              <a:ext uri="{FF2B5EF4-FFF2-40B4-BE49-F238E27FC236}">
                <a16:creationId xmlns:a16="http://schemas.microsoft.com/office/drawing/2014/main" id="{E4ED6523-2C14-35E9-50EA-77E81C94379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4200211" y="170822"/>
            <a:ext cx="7991788" cy="641084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B00CE6ED-7740-F063-5E14-8EFFBF16190D}"/>
              </a:ext>
            </a:extLst>
          </p:cNvPr>
          <p:cNvSpPr txBox="1"/>
          <p:nvPr/>
        </p:nvSpPr>
        <p:spPr>
          <a:xfrm>
            <a:off x="156109" y="944545"/>
            <a:ext cx="3727932" cy="4431983"/>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600"/>
              </a:spcAft>
              <a:buClrTx/>
              <a:buSzTx/>
              <a:buFont typeface="Monotype Sorts" pitchFamily="2" charset="2"/>
              <a:buNone/>
              <a:tabLst/>
              <a:defRPr/>
            </a:pPr>
            <a:r>
              <a:rPr kumimoji="0" lang="en-US"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mn-ea"/>
                <a:cs typeface="+mn-cs"/>
              </a:rPr>
              <a:t>Three Approaches      to Value</a:t>
            </a:r>
          </a:p>
          <a:p>
            <a:pPr marL="0" marR="0" lvl="0" indent="0" algn="ctr" defTabSz="914400" rtl="0" eaLnBrk="1" fontAlgn="auto" latinLnBrk="0" hangingPunct="1">
              <a:lnSpc>
                <a:spcPct val="100000"/>
              </a:lnSpc>
              <a:spcBef>
                <a:spcPct val="0"/>
              </a:spcBef>
              <a:spcAft>
                <a:spcPts val="600"/>
              </a:spcAft>
              <a:buClrTx/>
              <a:buSzTx/>
              <a:buFont typeface="Monotype Sorts" pitchFamily="2" charset="2"/>
              <a:buNone/>
              <a:tabLst/>
              <a:defRPr/>
            </a:pPr>
            <a:endParaRPr kumimoji="0" lang="en-US" sz="2800" b="0" i="0" u="sng" strike="noStrike" kern="1200" cap="none" spc="0" normalizeH="0" baseline="0" noProof="0" dirty="0">
              <a:ln>
                <a:noFill/>
              </a:ln>
              <a:solidFill>
                <a:srgbClr val="FFFF00"/>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ts val="600"/>
              </a:spcAft>
              <a:buClr>
                <a:srgbClr val="2D3338"/>
              </a:buClr>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mn-ea"/>
                <a:cs typeface="+mn-cs"/>
              </a:rPr>
              <a:t>Cost Approach</a:t>
            </a:r>
          </a:p>
          <a:p>
            <a:pPr marL="0" marR="0" lvl="0" indent="0" algn="l" defTabSz="914400" rtl="0" eaLnBrk="1" fontAlgn="auto" latinLnBrk="0" hangingPunct="1">
              <a:lnSpc>
                <a:spcPct val="100000"/>
              </a:lnSpc>
              <a:spcBef>
                <a:spcPct val="0"/>
              </a:spcBef>
              <a:spcAft>
                <a:spcPts val="600"/>
              </a:spcAft>
              <a:buClr>
                <a:srgbClr val="2D3338"/>
              </a:buClr>
              <a:buSzTx/>
              <a:buFontTx/>
              <a:buNone/>
              <a:tabLst/>
              <a:defRPr/>
            </a:pP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ts val="600"/>
              </a:spcAft>
              <a:buClr>
                <a:srgbClr val="2D3338"/>
              </a:buClr>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mn-ea"/>
                <a:cs typeface="+mn-cs"/>
              </a:rPr>
              <a:t>Income Approach</a:t>
            </a:r>
          </a:p>
          <a:p>
            <a:pPr marL="0" marR="0" lvl="0" indent="0" algn="l" defTabSz="914400" rtl="0" eaLnBrk="1" fontAlgn="auto" latinLnBrk="0" hangingPunct="1">
              <a:lnSpc>
                <a:spcPct val="100000"/>
              </a:lnSpc>
              <a:spcBef>
                <a:spcPct val="0"/>
              </a:spcBef>
              <a:spcAft>
                <a:spcPts val="600"/>
              </a:spcAft>
              <a:buClr>
                <a:srgbClr val="2D3338"/>
              </a:buClr>
              <a:buSzTx/>
              <a:buFontTx/>
              <a:buNone/>
              <a:tabLst/>
              <a:defRPr/>
            </a:pP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ts val="600"/>
              </a:spcAft>
              <a:buClr>
                <a:srgbClr val="2D3338"/>
              </a:buClr>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mn-ea"/>
                <a:cs typeface="+mn-cs"/>
              </a:rPr>
              <a:t>Market Approach   (Sales Comparison)</a:t>
            </a:r>
          </a:p>
        </p:txBody>
      </p:sp>
    </p:spTree>
    <p:extLst>
      <p:ext uri="{BB962C8B-B14F-4D97-AF65-F5344CB8AC3E}">
        <p14:creationId xmlns:p14="http://schemas.microsoft.com/office/powerpoint/2010/main" val="29937698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15EE1-96EF-7C5C-3544-3E8B2442781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33B1F7E9-6683-7A28-0AF9-BBDF3C0CDDD6}"/>
              </a:ext>
            </a:extLst>
          </p:cNvPr>
          <p:cNvSpPr>
            <a:spLocks noGrp="1"/>
          </p:cNvSpPr>
          <p:nvPr>
            <p:ph type="body" sz="quarter" idx="14"/>
          </p:nvPr>
        </p:nvSpPr>
        <p:spPr>
          <a:xfrm>
            <a:off x="389807" y="1423067"/>
            <a:ext cx="3213202" cy="4011865"/>
          </a:xfrm>
        </p:spPr>
        <p:txBody>
          <a:bodyPr/>
          <a:lstStyle/>
          <a:p>
            <a:r>
              <a:rPr lang="en-US" dirty="0">
                <a:solidFill>
                  <a:srgbClr val="FFFF00"/>
                </a:solidFill>
              </a:rPr>
              <a:t>The Cost Approach to Value</a:t>
            </a:r>
          </a:p>
        </p:txBody>
      </p:sp>
      <p:sp>
        <p:nvSpPr>
          <p:cNvPr id="4" name="TextBox 3">
            <a:extLst>
              <a:ext uri="{FF2B5EF4-FFF2-40B4-BE49-F238E27FC236}">
                <a16:creationId xmlns:a16="http://schemas.microsoft.com/office/drawing/2014/main" id="{4D4E989D-B039-CA21-38C5-8B00BF8C5D25}"/>
              </a:ext>
            </a:extLst>
          </p:cNvPr>
          <p:cNvSpPr txBox="1"/>
          <p:nvPr/>
        </p:nvSpPr>
        <p:spPr>
          <a:xfrm>
            <a:off x="5157317" y="1166841"/>
            <a:ext cx="6094324" cy="4524315"/>
          </a:xfrm>
          <a:prstGeom prst="rect">
            <a:avLst/>
          </a:prstGeom>
          <a:noFill/>
        </p:spPr>
        <p:txBody>
          <a:bodyPr wrap="square">
            <a:spAutoFit/>
          </a:bodyPr>
          <a:lstStyle/>
          <a:p>
            <a:pPr marL="457200" marR="0" lvl="0" indent="-457200" algn="l" defTabSz="914400" rtl="0" eaLnBrk="1" fontAlgn="auto" latinLnBrk="0" hangingPunct="1">
              <a:lnSpc>
                <a:spcPct val="90000"/>
              </a:lnSpc>
              <a:spcBef>
                <a:spcPct val="50000"/>
              </a:spcBef>
              <a:spcAft>
                <a:spcPts val="0"/>
              </a:spcAft>
              <a:buClr>
                <a:srgbClr val="2C86D9"/>
              </a:buClr>
              <a:buSzPct val="75000"/>
              <a:buFont typeface="Wingdings" panose="05000000000000000000" pitchFamily="2" charset="2"/>
              <a:buChar char="v"/>
              <a:tabLst>
                <a:tab pos="346075" algn="l"/>
                <a:tab pos="693738" algn="l"/>
              </a:tabLst>
              <a:defRPr/>
            </a:pPr>
            <a:r>
              <a:rPr kumimoji="0" lang="en-US" sz="3000" b="0" i="0" u="none" strike="noStrike" kern="1200" cap="none" spc="0" normalizeH="0" baseline="0" noProof="0" dirty="0">
                <a:ln>
                  <a:noFill/>
                </a:ln>
                <a:solidFill>
                  <a:srgbClr val="2D3338"/>
                </a:solidFill>
                <a:effectLst/>
                <a:uLnTx/>
                <a:uFillTx/>
                <a:latin typeface="Calibri"/>
                <a:ea typeface="+mn-ea"/>
                <a:cs typeface="+mn-cs"/>
              </a:rPr>
              <a:t>Based on Principle of Substitution</a:t>
            </a:r>
          </a:p>
          <a:p>
            <a:pPr marL="457200" marR="0" lvl="0" indent="-457200" algn="l" defTabSz="914400" rtl="0" eaLnBrk="1" fontAlgn="auto" latinLnBrk="0" hangingPunct="1">
              <a:lnSpc>
                <a:spcPct val="90000"/>
              </a:lnSpc>
              <a:spcBef>
                <a:spcPct val="50000"/>
              </a:spcBef>
              <a:spcAft>
                <a:spcPts val="0"/>
              </a:spcAft>
              <a:buClr>
                <a:srgbClr val="2C86D9"/>
              </a:buClr>
              <a:buSzPct val="75000"/>
              <a:buFont typeface="Wingdings" panose="05000000000000000000" pitchFamily="2" charset="2"/>
              <a:buChar char="v"/>
              <a:tabLst>
                <a:tab pos="346075" algn="l"/>
                <a:tab pos="693738" algn="l"/>
              </a:tabLst>
              <a:defRPr/>
            </a:pPr>
            <a:r>
              <a:rPr kumimoji="0" lang="en-US" sz="3000" b="0" i="0" u="none" strike="noStrike" kern="1200" cap="none" spc="0" normalizeH="0" baseline="0" noProof="0" dirty="0">
                <a:ln>
                  <a:noFill/>
                </a:ln>
                <a:solidFill>
                  <a:srgbClr val="2D3338"/>
                </a:solidFill>
                <a:effectLst/>
                <a:uLnTx/>
                <a:uFillTx/>
                <a:latin typeface="Calibri"/>
                <a:ea typeface="+mn-ea"/>
                <a:cs typeface="+mn-cs"/>
              </a:rPr>
              <a:t>Cost doesn’t always equal value -  but can be a valid determinant of value</a:t>
            </a:r>
          </a:p>
          <a:p>
            <a:pPr marL="457200" marR="0" lvl="0" indent="-457200" algn="l" defTabSz="914400" rtl="0" eaLnBrk="1" fontAlgn="auto" latinLnBrk="0" hangingPunct="1">
              <a:lnSpc>
                <a:spcPct val="90000"/>
              </a:lnSpc>
              <a:spcBef>
                <a:spcPct val="50000"/>
              </a:spcBef>
              <a:spcAft>
                <a:spcPts val="0"/>
              </a:spcAft>
              <a:buClr>
                <a:srgbClr val="2C86D9"/>
              </a:buClr>
              <a:buSzPct val="75000"/>
              <a:buFont typeface="Wingdings" panose="05000000000000000000" pitchFamily="2" charset="2"/>
              <a:buChar char="v"/>
              <a:tabLst>
                <a:tab pos="346075" algn="l"/>
                <a:tab pos="693738" algn="l"/>
              </a:tabLst>
              <a:defRPr/>
            </a:pPr>
            <a:r>
              <a:rPr kumimoji="0" lang="en-US" sz="3000" b="0" i="0" u="none" strike="noStrike" kern="1200" cap="none" spc="0" normalizeH="0" baseline="0" noProof="0" dirty="0">
                <a:ln>
                  <a:noFill/>
                </a:ln>
                <a:solidFill>
                  <a:srgbClr val="2D3338"/>
                </a:solidFill>
                <a:effectLst/>
                <a:uLnTx/>
                <a:uFillTx/>
                <a:latin typeface="Calibri"/>
                <a:ea typeface="+mn-ea"/>
                <a:cs typeface="+mn-cs"/>
              </a:rPr>
              <a:t>The cost approach can be applied to most classes of property</a:t>
            </a:r>
          </a:p>
          <a:p>
            <a:pPr marL="457200" marR="0" lvl="0" indent="-457200" algn="l" defTabSz="914400" rtl="0" eaLnBrk="1" fontAlgn="auto" latinLnBrk="0" hangingPunct="1">
              <a:lnSpc>
                <a:spcPct val="90000"/>
              </a:lnSpc>
              <a:spcBef>
                <a:spcPct val="50000"/>
              </a:spcBef>
              <a:spcAft>
                <a:spcPts val="0"/>
              </a:spcAft>
              <a:buClr>
                <a:srgbClr val="2C86D9"/>
              </a:buClr>
              <a:buSzPct val="75000"/>
              <a:buFont typeface="Wingdings" panose="05000000000000000000" pitchFamily="2" charset="2"/>
              <a:buChar char="v"/>
              <a:tabLst>
                <a:tab pos="346075" algn="l"/>
                <a:tab pos="693738" algn="l"/>
              </a:tabLst>
              <a:defRPr/>
            </a:pPr>
            <a:r>
              <a:rPr kumimoji="0" lang="en-US" sz="3000" b="0" i="0" u="none" strike="noStrike" kern="1200" cap="none" spc="0" normalizeH="0" baseline="0" noProof="0" dirty="0">
                <a:ln>
                  <a:noFill/>
                </a:ln>
                <a:solidFill>
                  <a:srgbClr val="2D3338"/>
                </a:solidFill>
                <a:effectLst/>
                <a:uLnTx/>
                <a:uFillTx/>
                <a:latin typeface="Calibri"/>
                <a:ea typeface="+mn-ea"/>
                <a:cs typeface="+mn-cs"/>
              </a:rPr>
              <a:t>Requires analysis of characteristics: Design, Construction Type, Quality, 	Square Footage, Age, etc.</a:t>
            </a:r>
          </a:p>
        </p:txBody>
      </p:sp>
    </p:spTree>
    <p:extLst>
      <p:ext uri="{BB962C8B-B14F-4D97-AF65-F5344CB8AC3E}">
        <p14:creationId xmlns:p14="http://schemas.microsoft.com/office/powerpoint/2010/main" val="25316662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80F6D-482C-4CBF-57E6-17DE8C37DDF0}"/>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62CCE2D-8C83-8A02-E95A-9DB448DEB085}"/>
              </a:ext>
            </a:extLst>
          </p:cNvPr>
          <p:cNvSpPr>
            <a:spLocks noGrp="1"/>
          </p:cNvSpPr>
          <p:nvPr>
            <p:ph type="body" sz="quarter" idx="14"/>
          </p:nvPr>
        </p:nvSpPr>
        <p:spPr>
          <a:xfrm>
            <a:off x="389807" y="1423067"/>
            <a:ext cx="3213202" cy="4011865"/>
          </a:xfrm>
        </p:spPr>
        <p:txBody>
          <a:bodyPr/>
          <a:lstStyle/>
          <a:p>
            <a:r>
              <a:rPr lang="en-US" dirty="0">
                <a:solidFill>
                  <a:srgbClr val="FFFF00"/>
                </a:solidFill>
              </a:rPr>
              <a:t>Two Ways to Calculate</a:t>
            </a:r>
          </a:p>
        </p:txBody>
      </p:sp>
      <p:grpSp>
        <p:nvGrpSpPr>
          <p:cNvPr id="2" name="Group 1">
            <a:extLst>
              <a:ext uri="{FF2B5EF4-FFF2-40B4-BE49-F238E27FC236}">
                <a16:creationId xmlns:a16="http://schemas.microsoft.com/office/drawing/2014/main" id="{68067C8E-2E77-D0CD-08D3-4BD190481547}"/>
              </a:ext>
            </a:extLst>
          </p:cNvPr>
          <p:cNvGrpSpPr/>
          <p:nvPr/>
        </p:nvGrpSpPr>
        <p:grpSpPr>
          <a:xfrm>
            <a:off x="5645351" y="709446"/>
            <a:ext cx="4679478" cy="1427241"/>
            <a:chOff x="993677" y="1163"/>
            <a:chExt cx="4679478" cy="1427241"/>
          </a:xfrm>
        </p:grpSpPr>
        <p:sp>
          <p:nvSpPr>
            <p:cNvPr id="3" name="Rectangle 2">
              <a:extLst>
                <a:ext uri="{FF2B5EF4-FFF2-40B4-BE49-F238E27FC236}">
                  <a16:creationId xmlns:a16="http://schemas.microsoft.com/office/drawing/2014/main" id="{78DE4008-DC5E-CE97-6348-58D554DF51FB}"/>
                </a:ext>
              </a:extLst>
            </p:cNvPr>
            <p:cNvSpPr/>
            <p:nvPr/>
          </p:nvSpPr>
          <p:spPr>
            <a:xfrm>
              <a:off x="993677" y="1163"/>
              <a:ext cx="4679478" cy="1427241"/>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a:extLst>
                <a:ext uri="{FF2B5EF4-FFF2-40B4-BE49-F238E27FC236}">
                  <a16:creationId xmlns:a16="http://schemas.microsoft.com/office/drawing/2014/main" id="{E584FF56-B0D6-47D7-04CD-9E5FB7B0200F}"/>
                </a:ext>
              </a:extLst>
            </p:cNvPr>
            <p:cNvSpPr txBox="1"/>
            <p:nvPr/>
          </p:nvSpPr>
          <p:spPr>
            <a:xfrm>
              <a:off x="993677" y="1163"/>
              <a:ext cx="4679478" cy="1427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Reproduction Cost</a:t>
              </a:r>
            </a:p>
          </p:txBody>
        </p:sp>
      </p:grpSp>
      <p:grpSp>
        <p:nvGrpSpPr>
          <p:cNvPr id="7" name="Group 6">
            <a:extLst>
              <a:ext uri="{FF2B5EF4-FFF2-40B4-BE49-F238E27FC236}">
                <a16:creationId xmlns:a16="http://schemas.microsoft.com/office/drawing/2014/main" id="{1794F6F8-5BA7-6B70-D525-9260F96BAB1E}"/>
              </a:ext>
            </a:extLst>
          </p:cNvPr>
          <p:cNvGrpSpPr/>
          <p:nvPr/>
        </p:nvGrpSpPr>
        <p:grpSpPr>
          <a:xfrm>
            <a:off x="5645351" y="2524461"/>
            <a:ext cx="4679478" cy="1427241"/>
            <a:chOff x="993677" y="2013339"/>
            <a:chExt cx="4679478" cy="1427241"/>
          </a:xfrm>
        </p:grpSpPr>
        <p:sp>
          <p:nvSpPr>
            <p:cNvPr id="8" name="Rectangle 7">
              <a:extLst>
                <a:ext uri="{FF2B5EF4-FFF2-40B4-BE49-F238E27FC236}">
                  <a16:creationId xmlns:a16="http://schemas.microsoft.com/office/drawing/2014/main" id="{D0F08E17-DB1D-086B-883C-C3CBD471AA45}"/>
                </a:ext>
              </a:extLst>
            </p:cNvPr>
            <p:cNvSpPr/>
            <p:nvPr/>
          </p:nvSpPr>
          <p:spPr>
            <a:xfrm>
              <a:off x="993677" y="2013339"/>
              <a:ext cx="4679478" cy="1427241"/>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a:extLst>
                <a:ext uri="{FF2B5EF4-FFF2-40B4-BE49-F238E27FC236}">
                  <a16:creationId xmlns:a16="http://schemas.microsoft.com/office/drawing/2014/main" id="{C0073B85-85C8-5F39-CD0E-49D1704E2E8C}"/>
                </a:ext>
              </a:extLst>
            </p:cNvPr>
            <p:cNvSpPr txBox="1"/>
            <p:nvPr/>
          </p:nvSpPr>
          <p:spPr>
            <a:xfrm>
              <a:off x="993677" y="2013339"/>
              <a:ext cx="4679478" cy="1427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4800" b="0" i="0" u="none" strike="noStrike" kern="1200" cap="none" spc="0" normalizeH="0" baseline="0" noProof="0">
                  <a:ln>
                    <a:noFill/>
                  </a:ln>
                  <a:solidFill>
                    <a:prstClr val="white"/>
                  </a:solidFill>
                  <a:effectLst/>
                  <a:uLnTx/>
                  <a:uFillTx/>
                  <a:latin typeface="Calibri"/>
                  <a:ea typeface="+mn-ea"/>
                  <a:cs typeface="+mn-cs"/>
                </a:rPr>
                <a:t>vs.</a:t>
              </a:r>
            </a:p>
          </p:txBody>
        </p:sp>
      </p:grpSp>
      <p:grpSp>
        <p:nvGrpSpPr>
          <p:cNvPr id="10" name="Group 9">
            <a:extLst>
              <a:ext uri="{FF2B5EF4-FFF2-40B4-BE49-F238E27FC236}">
                <a16:creationId xmlns:a16="http://schemas.microsoft.com/office/drawing/2014/main" id="{41AC757A-BA06-738C-F77D-F997544C0A74}"/>
              </a:ext>
            </a:extLst>
          </p:cNvPr>
          <p:cNvGrpSpPr/>
          <p:nvPr/>
        </p:nvGrpSpPr>
        <p:grpSpPr>
          <a:xfrm>
            <a:off x="5645351" y="4339476"/>
            <a:ext cx="4679478" cy="1427241"/>
            <a:chOff x="993677" y="4025515"/>
            <a:chExt cx="4679478" cy="1427241"/>
          </a:xfrm>
        </p:grpSpPr>
        <p:sp>
          <p:nvSpPr>
            <p:cNvPr id="11" name="Rectangle 10">
              <a:extLst>
                <a:ext uri="{FF2B5EF4-FFF2-40B4-BE49-F238E27FC236}">
                  <a16:creationId xmlns:a16="http://schemas.microsoft.com/office/drawing/2014/main" id="{FBFAA20E-F342-4597-19C7-B805940803C2}"/>
                </a:ext>
              </a:extLst>
            </p:cNvPr>
            <p:cNvSpPr/>
            <p:nvPr/>
          </p:nvSpPr>
          <p:spPr>
            <a:xfrm>
              <a:off x="993677" y="4025515"/>
              <a:ext cx="4679478" cy="1427241"/>
            </a:xfrm>
            <a:prstGeom prst="rect">
              <a:avLst/>
            </a:prstGeom>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B495352-9D00-F31B-D205-6943269B4093}"/>
                </a:ext>
              </a:extLst>
            </p:cNvPr>
            <p:cNvSpPr txBox="1"/>
            <p:nvPr/>
          </p:nvSpPr>
          <p:spPr>
            <a:xfrm>
              <a:off x="993677" y="4025515"/>
              <a:ext cx="4679478" cy="142724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30480" tIns="30480" rIns="30480" bIns="30480" numCol="1" spcCol="1270" anchor="ctr" anchorCtr="0">
              <a:noAutofit/>
            </a:bodyPr>
            <a:lstStyle/>
            <a:p>
              <a:pPr marL="0" marR="0" lvl="0" indent="0" algn="ctr" defTabSz="2133600" rtl="0" eaLnBrk="1" fontAlgn="auto" latinLnBrk="0" hangingPunct="1">
                <a:lnSpc>
                  <a:spcPct val="90000"/>
                </a:lnSpc>
                <a:spcBef>
                  <a:spcPct val="0"/>
                </a:spcBef>
                <a:spcAft>
                  <a:spcPct val="3500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Calibri"/>
                  <a:ea typeface="+mn-ea"/>
                  <a:cs typeface="+mn-cs"/>
                </a:rPr>
                <a:t>Replacement Cost</a:t>
              </a:r>
            </a:p>
          </p:txBody>
        </p:sp>
      </p:grpSp>
    </p:spTree>
    <p:extLst>
      <p:ext uri="{BB962C8B-B14F-4D97-AF65-F5344CB8AC3E}">
        <p14:creationId xmlns:p14="http://schemas.microsoft.com/office/powerpoint/2010/main" val="29309775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2F80E0-670E-8295-4D35-CBF51EE3F4DE}"/>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AE1EC8D3-EF1E-DD2C-2ED0-E9D222E83484}"/>
              </a:ext>
            </a:extLst>
          </p:cNvPr>
          <p:cNvSpPr>
            <a:spLocks noGrp="1"/>
          </p:cNvSpPr>
          <p:nvPr>
            <p:ph type="body" sz="quarter" idx="14"/>
          </p:nvPr>
        </p:nvSpPr>
        <p:spPr>
          <a:xfrm>
            <a:off x="322900" y="1233496"/>
            <a:ext cx="3213202" cy="4011865"/>
          </a:xfrm>
        </p:spPr>
        <p:txBody>
          <a:bodyPr>
            <a:normAutofit/>
          </a:bodyPr>
          <a:lstStyle/>
          <a:p>
            <a:pPr>
              <a:lnSpc>
                <a:spcPct val="90000"/>
              </a:lnSpc>
              <a:spcBef>
                <a:spcPct val="50000"/>
              </a:spcBef>
            </a:pPr>
            <a:r>
              <a:rPr lang="en-US" sz="3600" b="1" dirty="0">
                <a:solidFill>
                  <a:srgbClr val="FFFF00"/>
                </a:solidFill>
              </a:rPr>
              <a:t>Reproduction Cost</a:t>
            </a:r>
            <a:r>
              <a:rPr lang="en-US" sz="3600" i="1" dirty="0">
                <a:solidFill>
                  <a:srgbClr val="FFFF00"/>
                </a:solidFill>
              </a:rPr>
              <a:t> </a:t>
            </a:r>
          </a:p>
          <a:p>
            <a:pPr>
              <a:lnSpc>
                <a:spcPct val="90000"/>
              </a:lnSpc>
              <a:spcBef>
                <a:spcPct val="50000"/>
              </a:spcBef>
            </a:pPr>
            <a:r>
              <a:rPr lang="en-US" sz="2800" dirty="0">
                <a:solidFill>
                  <a:srgbClr val="FFFF00"/>
                </a:solidFill>
              </a:rPr>
              <a:t>Cost to construct a duplicate building</a:t>
            </a:r>
          </a:p>
          <a:p>
            <a:pPr>
              <a:lnSpc>
                <a:spcPct val="90000"/>
              </a:lnSpc>
              <a:spcBef>
                <a:spcPct val="50000"/>
              </a:spcBef>
            </a:pPr>
            <a:r>
              <a:rPr lang="en-US" sz="2800" dirty="0">
                <a:solidFill>
                  <a:srgbClr val="FFFF00"/>
                </a:solidFill>
              </a:rPr>
              <a:t>Using identical construction and materials</a:t>
            </a:r>
          </a:p>
        </p:txBody>
      </p:sp>
      <p:pic>
        <p:nvPicPr>
          <p:cNvPr id="2" name="Picture 2" descr="Free Fairytale Neuschwanstein photo and picture">
            <a:extLst>
              <a:ext uri="{FF2B5EF4-FFF2-40B4-BE49-F238E27FC236}">
                <a16:creationId xmlns:a16="http://schemas.microsoft.com/office/drawing/2014/main" id="{18878244-1A68-49FC-9255-D37562130C2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3" r="2780" b="-1"/>
          <a:stretch/>
        </p:blipFill>
        <p:spPr bwMode="auto">
          <a:xfrm>
            <a:off x="4226312" y="0"/>
            <a:ext cx="7965688" cy="61666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70442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54E293-7FF3-AB14-3A6A-1CB2E1FF2CB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7DA9D836-A66A-8DCE-C86E-A4C399F324C5}"/>
              </a:ext>
            </a:extLst>
          </p:cNvPr>
          <p:cNvSpPr>
            <a:spLocks noGrp="1"/>
          </p:cNvSpPr>
          <p:nvPr>
            <p:ph type="body" sz="quarter" idx="14"/>
          </p:nvPr>
        </p:nvSpPr>
        <p:spPr>
          <a:xfrm>
            <a:off x="389807" y="1423067"/>
            <a:ext cx="3213202" cy="4011865"/>
          </a:xfrm>
        </p:spPr>
        <p:txBody>
          <a:bodyPr>
            <a:normAutofit fontScale="70000" lnSpcReduction="20000"/>
          </a:bodyPr>
          <a:lstStyle/>
          <a:p>
            <a:pPr>
              <a:lnSpc>
                <a:spcPct val="90000"/>
              </a:lnSpc>
              <a:spcBef>
                <a:spcPct val="50000"/>
              </a:spcBef>
              <a:buClr>
                <a:schemeClr val="tx1"/>
              </a:buClr>
              <a:buSzPct val="80000"/>
              <a:tabLst>
                <a:tab pos="1260475" algn="l"/>
              </a:tabLst>
            </a:pPr>
            <a:r>
              <a:rPr lang="en-US" sz="3600" b="1" dirty="0">
                <a:solidFill>
                  <a:srgbClr val="FFFF00"/>
                </a:solidFill>
              </a:rPr>
              <a:t>Replacement Cost</a:t>
            </a:r>
            <a:r>
              <a:rPr lang="en-US" sz="3600" i="1" dirty="0">
                <a:solidFill>
                  <a:srgbClr val="FFFF00"/>
                </a:solidFill>
              </a:rPr>
              <a:t> </a:t>
            </a:r>
          </a:p>
          <a:p>
            <a:pPr>
              <a:lnSpc>
                <a:spcPct val="90000"/>
              </a:lnSpc>
              <a:spcBef>
                <a:spcPct val="50000"/>
              </a:spcBef>
              <a:buClr>
                <a:schemeClr val="tx1"/>
              </a:buClr>
              <a:buSzPct val="80000"/>
              <a:tabLst>
                <a:tab pos="1260475" algn="l"/>
              </a:tabLst>
            </a:pPr>
            <a:endParaRPr lang="en-US" sz="2800" b="1" dirty="0">
              <a:solidFill>
                <a:srgbClr val="FFFF00"/>
              </a:solidFill>
            </a:endParaRPr>
          </a:p>
          <a:p>
            <a:pPr>
              <a:lnSpc>
                <a:spcPct val="90000"/>
              </a:lnSpc>
              <a:spcBef>
                <a:spcPct val="50000"/>
              </a:spcBef>
              <a:buClr>
                <a:schemeClr val="tx1"/>
              </a:buClr>
              <a:buSzPct val="80000"/>
              <a:tabLst>
                <a:tab pos="1260475" algn="l"/>
              </a:tabLst>
            </a:pPr>
            <a:r>
              <a:rPr lang="en-US" sz="2800" b="1" dirty="0">
                <a:solidFill>
                  <a:srgbClr val="FFFF00"/>
                </a:solidFill>
              </a:rPr>
              <a:t>Cost to construct a building with same utility </a:t>
            </a:r>
          </a:p>
          <a:p>
            <a:pPr>
              <a:lnSpc>
                <a:spcPct val="90000"/>
              </a:lnSpc>
              <a:spcBef>
                <a:spcPct val="50000"/>
              </a:spcBef>
              <a:buClr>
                <a:schemeClr val="tx1"/>
              </a:buClr>
              <a:buSzPct val="80000"/>
              <a:tabLst>
                <a:tab pos="1260475" algn="l"/>
              </a:tabLst>
            </a:pPr>
            <a:endParaRPr lang="en-US" sz="2800" b="1" dirty="0">
              <a:solidFill>
                <a:srgbClr val="FFFF00"/>
              </a:solidFill>
            </a:endParaRPr>
          </a:p>
          <a:p>
            <a:pPr marL="512763" lvl="2" indent="0">
              <a:lnSpc>
                <a:spcPct val="90000"/>
              </a:lnSpc>
              <a:spcBef>
                <a:spcPct val="50000"/>
              </a:spcBef>
              <a:buClr>
                <a:schemeClr val="tx1"/>
              </a:buClr>
              <a:buSzPct val="80000"/>
              <a:buNone/>
              <a:tabLst>
                <a:tab pos="1260475" algn="l"/>
              </a:tabLst>
            </a:pPr>
            <a:r>
              <a:rPr lang="en-US" sz="2800" i="1" dirty="0">
                <a:solidFill>
                  <a:srgbClr val="FFFF00"/>
                </a:solidFill>
              </a:rPr>
              <a:t>Current prices, standards, &amp; material</a:t>
            </a:r>
          </a:p>
          <a:p>
            <a:pPr marL="512763" lvl="2" indent="0">
              <a:lnSpc>
                <a:spcPct val="90000"/>
              </a:lnSpc>
              <a:spcBef>
                <a:spcPct val="50000"/>
              </a:spcBef>
              <a:buClr>
                <a:schemeClr val="tx1"/>
              </a:buClr>
              <a:buSzPct val="80000"/>
              <a:buNone/>
              <a:tabLst>
                <a:tab pos="1260475" algn="l"/>
              </a:tabLst>
            </a:pPr>
            <a:r>
              <a:rPr lang="en-US" sz="2800" i="1" dirty="0">
                <a:solidFill>
                  <a:srgbClr val="FFFF00"/>
                </a:solidFill>
              </a:rPr>
              <a:t>Typically used by Assessors</a:t>
            </a:r>
          </a:p>
          <a:p>
            <a:pPr marL="512763" lvl="2" indent="0">
              <a:lnSpc>
                <a:spcPct val="90000"/>
              </a:lnSpc>
              <a:spcBef>
                <a:spcPct val="50000"/>
              </a:spcBef>
              <a:buClr>
                <a:schemeClr val="tx1"/>
              </a:buClr>
              <a:buSzPct val="80000"/>
              <a:buNone/>
              <a:tabLst>
                <a:tab pos="1260475" algn="l"/>
              </a:tabLst>
            </a:pPr>
            <a:r>
              <a:rPr lang="en-US" sz="2800" i="1" dirty="0">
                <a:solidFill>
                  <a:srgbClr val="FFFF00"/>
                </a:solidFill>
              </a:rPr>
              <a:t>Use square foot method to calculate cost (Marshall and Swift)</a:t>
            </a:r>
          </a:p>
          <a:p>
            <a:endParaRPr lang="en-US" dirty="0">
              <a:solidFill>
                <a:srgbClr val="FFFF00"/>
              </a:solidFill>
            </a:endParaRPr>
          </a:p>
        </p:txBody>
      </p:sp>
      <p:pic>
        <p:nvPicPr>
          <p:cNvPr id="2" name="Picture 77" descr="Highclere, Castle, Newbury">
            <a:extLst>
              <a:ext uri="{FF2B5EF4-FFF2-40B4-BE49-F238E27FC236}">
                <a16:creationId xmlns:a16="http://schemas.microsoft.com/office/drawing/2014/main" id="{44BCB44D-5FA0-36A7-A80B-6DCDFCCF33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055" r="-1" b="-1"/>
          <a:stretch/>
        </p:blipFill>
        <p:spPr bwMode="auto">
          <a:xfrm>
            <a:off x="4904316" y="-4"/>
            <a:ext cx="7287684" cy="3694372"/>
          </a:xfrm>
          <a:custGeom>
            <a:avLst/>
            <a:gdLst/>
            <a:ahLst/>
            <a:cxnLst/>
            <a:rect l="l" t="t" r="r" b="b"/>
            <a:pathLst>
              <a:path w="7287684" h="3694372">
                <a:moveTo>
                  <a:pt x="1047969" y="0"/>
                </a:moveTo>
                <a:lnTo>
                  <a:pt x="7287684" y="0"/>
                </a:lnTo>
                <a:lnTo>
                  <a:pt x="7287684" y="814388"/>
                </a:lnTo>
                <a:lnTo>
                  <a:pt x="7287684" y="3694372"/>
                </a:lnTo>
                <a:lnTo>
                  <a:pt x="471411" y="3694372"/>
                </a:lnTo>
                <a:lnTo>
                  <a:pt x="470992" y="3686621"/>
                </a:lnTo>
                <a:cubicBezTo>
                  <a:pt x="458999" y="3642419"/>
                  <a:pt x="427907" y="3602236"/>
                  <a:pt x="376383" y="3554015"/>
                </a:cubicBezTo>
                <a:cubicBezTo>
                  <a:pt x="315976" y="3500438"/>
                  <a:pt x="255568" y="3454003"/>
                  <a:pt x="170288" y="3407569"/>
                </a:cubicBezTo>
                <a:cubicBezTo>
                  <a:pt x="365723" y="3382565"/>
                  <a:pt x="163181" y="3296841"/>
                  <a:pt x="230695" y="3243263"/>
                </a:cubicBezTo>
                <a:cubicBezTo>
                  <a:pt x="369276" y="3221831"/>
                  <a:pt x="479431" y="3393282"/>
                  <a:pt x="667759" y="3343275"/>
                </a:cubicBezTo>
                <a:cubicBezTo>
                  <a:pt x="440344" y="3196828"/>
                  <a:pt x="184501" y="3150393"/>
                  <a:pt x="17493" y="2953940"/>
                </a:cubicBezTo>
                <a:cubicBezTo>
                  <a:pt x="56580" y="2911078"/>
                  <a:pt x="95667" y="2953940"/>
                  <a:pt x="127647" y="2936081"/>
                </a:cubicBezTo>
                <a:cubicBezTo>
                  <a:pt x="127647" y="2925365"/>
                  <a:pt x="500751" y="2993232"/>
                  <a:pt x="522071" y="2714625"/>
                </a:cubicBezTo>
                <a:cubicBezTo>
                  <a:pt x="529178" y="2714625"/>
                  <a:pt x="536285" y="2714625"/>
                  <a:pt x="543391" y="2703909"/>
                </a:cubicBezTo>
                <a:cubicBezTo>
                  <a:pt x="582478" y="2664619"/>
                  <a:pt x="546945" y="2571750"/>
                  <a:pt x="610905" y="2564606"/>
                </a:cubicBezTo>
                <a:cubicBezTo>
                  <a:pt x="681973" y="2557462"/>
                  <a:pt x="749487" y="2525315"/>
                  <a:pt x="824107" y="2543175"/>
                </a:cubicBezTo>
                <a:cubicBezTo>
                  <a:pt x="880961" y="2557462"/>
                  <a:pt x="941368" y="2575322"/>
                  <a:pt x="1001776" y="2575322"/>
                </a:cubicBezTo>
                <a:cubicBezTo>
                  <a:pt x="1065736" y="2575322"/>
                  <a:pt x="1154570" y="2696766"/>
                  <a:pt x="1193658" y="2536031"/>
                </a:cubicBezTo>
                <a:cubicBezTo>
                  <a:pt x="1193658" y="2528888"/>
                  <a:pt x="1303812" y="2546747"/>
                  <a:pt x="1364219" y="2553891"/>
                </a:cubicBezTo>
                <a:cubicBezTo>
                  <a:pt x="1413966" y="2561035"/>
                  <a:pt x="1474374" y="2593181"/>
                  <a:pt x="1509907" y="2528888"/>
                </a:cubicBezTo>
                <a:cubicBezTo>
                  <a:pt x="1527674" y="2489596"/>
                  <a:pt x="1442393" y="2418159"/>
                  <a:pt x="1367772" y="2411015"/>
                </a:cubicBezTo>
                <a:cubicBezTo>
                  <a:pt x="1300259" y="2403872"/>
                  <a:pt x="1232745" y="2396728"/>
                  <a:pt x="1168784" y="2411015"/>
                </a:cubicBezTo>
                <a:cubicBezTo>
                  <a:pt x="1090610" y="2428875"/>
                  <a:pt x="1047969" y="2400300"/>
                  <a:pt x="1026649" y="2336007"/>
                </a:cubicBezTo>
                <a:cubicBezTo>
                  <a:pt x="1001776" y="2268141"/>
                  <a:pt x="955582" y="2232422"/>
                  <a:pt x="891621" y="2200275"/>
                </a:cubicBezTo>
                <a:cubicBezTo>
                  <a:pt x="735273" y="2121694"/>
                  <a:pt x="586032" y="2028825"/>
                  <a:pt x="415470" y="1982390"/>
                </a:cubicBezTo>
                <a:cubicBezTo>
                  <a:pt x="383490" y="1975246"/>
                  <a:pt x="344403" y="1960959"/>
                  <a:pt x="330189" y="1900238"/>
                </a:cubicBezTo>
                <a:cubicBezTo>
                  <a:pt x="792127" y="1993106"/>
                  <a:pt x="1211424" y="2232422"/>
                  <a:pt x="1687576" y="2218135"/>
                </a:cubicBezTo>
                <a:cubicBezTo>
                  <a:pt x="1559654" y="2143125"/>
                  <a:pt x="1406860" y="2139554"/>
                  <a:pt x="1268278" y="2085975"/>
                </a:cubicBezTo>
                <a:cubicBezTo>
                  <a:pt x="1367772" y="2046685"/>
                  <a:pt x="1460160" y="2089547"/>
                  <a:pt x="1552548" y="2110978"/>
                </a:cubicBezTo>
                <a:cubicBezTo>
                  <a:pt x="1630722" y="2128837"/>
                  <a:pt x="1701789" y="2132410"/>
                  <a:pt x="1708896" y="2021681"/>
                </a:cubicBezTo>
                <a:cubicBezTo>
                  <a:pt x="1708896" y="2010965"/>
                  <a:pt x="1708896" y="2003821"/>
                  <a:pt x="1708896" y="1993106"/>
                </a:cubicBezTo>
                <a:cubicBezTo>
                  <a:pt x="1680469" y="1946672"/>
                  <a:pt x="1641382" y="1925240"/>
                  <a:pt x="1591635" y="1910953"/>
                </a:cubicBezTo>
                <a:cubicBezTo>
                  <a:pt x="1563208" y="1903809"/>
                  <a:pt x="1524121" y="1889522"/>
                  <a:pt x="1524121" y="1857375"/>
                </a:cubicBezTo>
                <a:cubicBezTo>
                  <a:pt x="1527674" y="1735931"/>
                  <a:pt x="1431733" y="1700212"/>
                  <a:pt x="1339346" y="1664493"/>
                </a:cubicBezTo>
                <a:cubicBezTo>
                  <a:pt x="1389093" y="1603772"/>
                  <a:pt x="1431733" y="1646635"/>
                  <a:pt x="1470820" y="1643062"/>
                </a:cubicBezTo>
                <a:cubicBezTo>
                  <a:pt x="1495694" y="1639491"/>
                  <a:pt x="1520567" y="1635919"/>
                  <a:pt x="1520567" y="1603772"/>
                </a:cubicBezTo>
                <a:cubicBezTo>
                  <a:pt x="1520567" y="1578769"/>
                  <a:pt x="1509907" y="1546622"/>
                  <a:pt x="1485034" y="1546622"/>
                </a:cubicBezTo>
                <a:cubicBezTo>
                  <a:pt x="1328686" y="1543050"/>
                  <a:pt x="1239851" y="1371600"/>
                  <a:pt x="1076396" y="1371600"/>
                </a:cubicBezTo>
                <a:cubicBezTo>
                  <a:pt x="976902" y="1371600"/>
                  <a:pt x="1126144" y="1275159"/>
                  <a:pt x="1044416" y="1235869"/>
                </a:cubicBezTo>
                <a:cubicBezTo>
                  <a:pt x="1026649" y="1225153"/>
                  <a:pt x="1094163" y="1210866"/>
                  <a:pt x="1122590" y="1214437"/>
                </a:cubicBezTo>
                <a:cubicBezTo>
                  <a:pt x="1151017" y="1218009"/>
                  <a:pt x="1175891" y="1243013"/>
                  <a:pt x="1211424" y="1225153"/>
                </a:cubicBezTo>
                <a:cubicBezTo>
                  <a:pt x="1229191" y="1160860"/>
                  <a:pt x="1182997" y="1135856"/>
                  <a:pt x="1140357" y="1117997"/>
                </a:cubicBezTo>
                <a:cubicBezTo>
                  <a:pt x="1047969" y="1075135"/>
                  <a:pt x="955582" y="1025129"/>
                  <a:pt x="852534" y="1010841"/>
                </a:cubicBezTo>
                <a:cubicBezTo>
                  <a:pt x="817001" y="1007269"/>
                  <a:pt x="795680" y="989409"/>
                  <a:pt x="799234" y="953690"/>
                </a:cubicBezTo>
                <a:cubicBezTo>
                  <a:pt x="806340" y="907256"/>
                  <a:pt x="841874" y="921544"/>
                  <a:pt x="870301" y="925115"/>
                </a:cubicBezTo>
                <a:cubicBezTo>
                  <a:pt x="888068" y="928688"/>
                  <a:pt x="905835" y="939403"/>
                  <a:pt x="923602" y="914400"/>
                </a:cubicBezTo>
                <a:cubicBezTo>
                  <a:pt x="611794" y="724198"/>
                  <a:pt x="409919" y="684684"/>
                  <a:pt x="132090" y="589415"/>
                </a:cubicBezTo>
                <a:lnTo>
                  <a:pt x="31922" y="552917"/>
                </a:lnTo>
                <a:lnTo>
                  <a:pt x="26859" y="541335"/>
                </a:lnTo>
                <a:cubicBezTo>
                  <a:pt x="20137" y="534929"/>
                  <a:pt x="8953" y="532232"/>
                  <a:pt x="0" y="527681"/>
                </a:cubicBezTo>
                <a:cubicBezTo>
                  <a:pt x="5969" y="516305"/>
                  <a:pt x="7617" y="502963"/>
                  <a:pt x="17905" y="493550"/>
                </a:cubicBezTo>
                <a:cubicBezTo>
                  <a:pt x="23947" y="488022"/>
                  <a:pt x="35344" y="487159"/>
                  <a:pt x="44763" y="486724"/>
                </a:cubicBezTo>
                <a:lnTo>
                  <a:pt x="165722" y="483650"/>
                </a:lnTo>
                <a:lnTo>
                  <a:pt x="193385" y="498723"/>
                </a:lnTo>
                <a:cubicBezTo>
                  <a:pt x="210263" y="511671"/>
                  <a:pt x="227142" y="525066"/>
                  <a:pt x="315976" y="535781"/>
                </a:cubicBezTo>
                <a:cubicBezTo>
                  <a:pt x="401257" y="546497"/>
                  <a:pt x="479431" y="582216"/>
                  <a:pt x="575372" y="525066"/>
                </a:cubicBezTo>
                <a:cubicBezTo>
                  <a:pt x="639332" y="485775"/>
                  <a:pt x="742380" y="528637"/>
                  <a:pt x="820554" y="560785"/>
                </a:cubicBezTo>
                <a:cubicBezTo>
                  <a:pt x="884515" y="589360"/>
                  <a:pt x="948475" y="596503"/>
                  <a:pt x="1033756" y="560785"/>
                </a:cubicBezTo>
                <a:cubicBezTo>
                  <a:pt x="955582" y="539354"/>
                  <a:pt x="895175" y="521494"/>
                  <a:pt x="834767" y="507206"/>
                </a:cubicBezTo>
                <a:cubicBezTo>
                  <a:pt x="785020" y="496491"/>
                  <a:pt x="756593" y="471488"/>
                  <a:pt x="760147" y="417909"/>
                </a:cubicBezTo>
                <a:cubicBezTo>
                  <a:pt x="760147" y="389334"/>
                  <a:pt x="749487" y="350044"/>
                  <a:pt x="785020" y="335757"/>
                </a:cubicBezTo>
                <a:cubicBezTo>
                  <a:pt x="813447" y="321469"/>
                  <a:pt x="852534" y="335757"/>
                  <a:pt x="866748" y="360759"/>
                </a:cubicBezTo>
                <a:cubicBezTo>
                  <a:pt x="884515" y="407194"/>
                  <a:pt x="902281" y="450056"/>
                  <a:pt x="962689" y="453629"/>
                </a:cubicBezTo>
                <a:cubicBezTo>
                  <a:pt x="1044416" y="460771"/>
                  <a:pt x="998222" y="432197"/>
                  <a:pt x="984009" y="396478"/>
                </a:cubicBezTo>
                <a:cubicBezTo>
                  <a:pt x="969795" y="357188"/>
                  <a:pt x="1012436" y="346472"/>
                  <a:pt x="1040863" y="353615"/>
                </a:cubicBezTo>
                <a:cubicBezTo>
                  <a:pt x="1147464" y="385763"/>
                  <a:pt x="1257618" y="328613"/>
                  <a:pt x="1367772" y="375047"/>
                </a:cubicBezTo>
                <a:cubicBezTo>
                  <a:pt x="1339346" y="260747"/>
                  <a:pt x="1278938" y="210741"/>
                  <a:pt x="1151017" y="192881"/>
                </a:cubicBezTo>
                <a:cubicBezTo>
                  <a:pt x="1104823" y="189310"/>
                  <a:pt x="1055076" y="196453"/>
                  <a:pt x="1012436" y="164306"/>
                </a:cubicBezTo>
                <a:cubicBezTo>
                  <a:pt x="987562" y="146447"/>
                  <a:pt x="962689" y="125016"/>
                  <a:pt x="980456" y="89297"/>
                </a:cubicBezTo>
                <a:cubicBezTo>
                  <a:pt x="991116" y="64294"/>
                  <a:pt x="1019542" y="64294"/>
                  <a:pt x="1044416" y="71437"/>
                </a:cubicBezTo>
                <a:cubicBezTo>
                  <a:pt x="1147464" y="110728"/>
                  <a:pt x="1257618" y="121444"/>
                  <a:pt x="1364219" y="135731"/>
                </a:cubicBezTo>
                <a:cubicBezTo>
                  <a:pt x="1381986" y="139303"/>
                  <a:pt x="1399753" y="146447"/>
                  <a:pt x="1417520" y="110728"/>
                </a:cubicBezTo>
                <a:cubicBezTo>
                  <a:pt x="1293152" y="78581"/>
                  <a:pt x="1172337" y="35719"/>
                  <a:pt x="1047969" y="0"/>
                </a:cubicBezTo>
                <a:close/>
              </a:path>
            </a:pathLst>
          </a:custGeom>
          <a:noFill/>
          <a:extLst>
            <a:ext uri="{909E8E84-426E-40DD-AFC4-6F175D3DCCD1}">
              <a14:hiddenFill xmlns:a14="http://schemas.microsoft.com/office/drawing/2010/main">
                <a:solidFill>
                  <a:srgbClr val="FFFFFF"/>
                </a:solidFill>
              </a14:hiddenFill>
            </a:ext>
          </a:extLst>
        </p:spPr>
      </p:pic>
      <p:pic>
        <p:nvPicPr>
          <p:cNvPr id="3" name="Picture 75" descr="Image result for connecticut mansions">
            <a:extLst>
              <a:ext uri="{FF2B5EF4-FFF2-40B4-BE49-F238E27FC236}">
                <a16:creationId xmlns:a16="http://schemas.microsoft.com/office/drawing/2014/main" id="{51C61A1F-C216-21AB-543F-94B3EC0BE34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926" b="22391"/>
          <a:stretch/>
        </p:blipFill>
        <p:spPr bwMode="auto">
          <a:xfrm>
            <a:off x="4726728" y="3802961"/>
            <a:ext cx="7472381" cy="3055043"/>
          </a:xfrm>
          <a:custGeom>
            <a:avLst/>
            <a:gdLst/>
            <a:ahLst/>
            <a:cxnLst/>
            <a:rect l="l" t="t" r="r" b="b"/>
            <a:pathLst>
              <a:path w="7472381" h="3055043">
                <a:moveTo>
                  <a:pt x="638975" y="0"/>
                </a:moveTo>
                <a:lnTo>
                  <a:pt x="7472381" y="0"/>
                </a:lnTo>
                <a:lnTo>
                  <a:pt x="7472381" y="2579984"/>
                </a:lnTo>
                <a:lnTo>
                  <a:pt x="7472381" y="3055043"/>
                </a:lnTo>
                <a:lnTo>
                  <a:pt x="6992676"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121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02F4FA-2813-F8EB-9280-F106524AB3A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C579256-8F68-C0AE-43F2-5D8427A790F8}"/>
              </a:ext>
            </a:extLst>
          </p:cNvPr>
          <p:cNvSpPr>
            <a:spLocks noGrp="1"/>
          </p:cNvSpPr>
          <p:nvPr>
            <p:ph type="body" sz="quarter" idx="14"/>
          </p:nvPr>
        </p:nvSpPr>
        <p:spPr>
          <a:xfrm>
            <a:off x="389807" y="1423067"/>
            <a:ext cx="3213202" cy="4011865"/>
          </a:xfrm>
        </p:spPr>
        <p:txBody>
          <a:bodyPr>
            <a:normAutofit/>
          </a:bodyPr>
          <a:lstStyle/>
          <a:p>
            <a:endParaRPr lang="en-US" dirty="0">
              <a:solidFill>
                <a:srgbClr val="FFFF00"/>
              </a:solidFill>
            </a:endParaRPr>
          </a:p>
        </p:txBody>
      </p:sp>
      <p:pic>
        <p:nvPicPr>
          <p:cNvPr id="2" name="Picture 2" descr="Free House Pool photo and picture">
            <a:extLst>
              <a:ext uri="{FF2B5EF4-FFF2-40B4-BE49-F238E27FC236}">
                <a16:creationId xmlns:a16="http://schemas.microsoft.com/office/drawing/2014/main" id="{7A729D71-88AE-E828-AED6-FB93FF255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32" y="928810"/>
            <a:ext cx="3878044" cy="500037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4446BCB3-9ED9-DCFA-1A43-B2B7DF8CBFA1}"/>
              </a:ext>
            </a:extLst>
          </p:cNvPr>
          <p:cNvSpPr txBox="1"/>
          <p:nvPr/>
        </p:nvSpPr>
        <p:spPr>
          <a:xfrm>
            <a:off x="5253156" y="1803710"/>
            <a:ext cx="6094140" cy="2980111"/>
          </a:xfrm>
          <a:prstGeom prst="rect">
            <a:avLst/>
          </a:prstGeom>
          <a:noFill/>
        </p:spPr>
        <p:txBody>
          <a:bodyPr wrap="square">
            <a:spAutoFit/>
          </a:bodyPr>
          <a:lstStyle/>
          <a:p>
            <a:pPr marL="0" marR="0" lvl="0" indent="0" algn="ctr" defTabSz="886968" rtl="0" eaLnBrk="1" fontAlgn="auto" latinLnBrk="0" hangingPunct="1">
              <a:lnSpc>
                <a:spcPct val="13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2D3338"/>
                </a:solidFill>
                <a:effectLst/>
                <a:uLnTx/>
                <a:uFillTx/>
                <a:latin typeface="Gill Sans MT" pitchFamily="34" charset="0"/>
                <a:ea typeface="+mn-ea"/>
                <a:cs typeface="+mn-cs"/>
              </a:rPr>
              <a:t>R</a:t>
            </a:r>
            <a:r>
              <a:rPr kumimoji="0" lang="en-US" sz="3600" b="0" i="0" u="none" strike="noStrike" kern="1200" cap="none" spc="0" normalizeH="0" baseline="0" noProof="0" dirty="0">
                <a:ln>
                  <a:noFill/>
                </a:ln>
                <a:solidFill>
                  <a:srgbClr val="2D3338"/>
                </a:solidFill>
                <a:effectLst/>
                <a:uLnTx/>
                <a:uFillTx/>
                <a:latin typeface="Gill Sans MT" pitchFamily="34" charset="0"/>
                <a:ea typeface="+mn-ea"/>
                <a:cs typeface="+mn-cs"/>
              </a:rPr>
              <a:t>eplacement </a:t>
            </a:r>
            <a:r>
              <a:rPr kumimoji="0" lang="en-US" sz="3600" b="1" i="0" u="none" strike="noStrike" kern="1200" cap="none" spc="0" normalizeH="0" baseline="0" noProof="0" dirty="0">
                <a:ln>
                  <a:noFill/>
                </a:ln>
                <a:solidFill>
                  <a:srgbClr val="2D3338"/>
                </a:solidFill>
                <a:effectLst/>
                <a:uLnTx/>
                <a:uFillTx/>
                <a:latin typeface="Gill Sans MT" pitchFamily="34" charset="0"/>
                <a:ea typeface="+mn-ea"/>
                <a:cs typeface="+mn-cs"/>
              </a:rPr>
              <a:t>C</a:t>
            </a:r>
            <a:r>
              <a:rPr kumimoji="0" lang="en-US" sz="3600" b="0" i="0" u="none" strike="noStrike" kern="1200" cap="none" spc="0" normalizeH="0" baseline="0" noProof="0" dirty="0">
                <a:ln>
                  <a:noFill/>
                </a:ln>
                <a:solidFill>
                  <a:srgbClr val="2D3338"/>
                </a:solidFill>
                <a:effectLst/>
                <a:uLnTx/>
                <a:uFillTx/>
                <a:latin typeface="Gill Sans MT" pitchFamily="34" charset="0"/>
                <a:ea typeface="+mn-ea"/>
                <a:cs typeface="+mn-cs"/>
              </a:rPr>
              <a:t>ost </a:t>
            </a:r>
            <a:r>
              <a:rPr kumimoji="0" lang="en-US" sz="3600" b="1" i="0" u="none" strike="noStrike" kern="1200" cap="none" spc="0" normalizeH="0" baseline="0" noProof="0" dirty="0">
                <a:ln>
                  <a:noFill/>
                </a:ln>
                <a:solidFill>
                  <a:srgbClr val="2D3338"/>
                </a:solidFill>
                <a:effectLst/>
                <a:uLnTx/>
                <a:uFillTx/>
                <a:latin typeface="Gill Sans MT" pitchFamily="34" charset="0"/>
                <a:ea typeface="+mn-ea"/>
                <a:cs typeface="+mn-cs"/>
              </a:rPr>
              <a:t>N</a:t>
            </a:r>
            <a:r>
              <a:rPr kumimoji="0" lang="en-US" sz="3600" b="0" i="0" u="none" strike="noStrike" kern="1200" cap="none" spc="0" normalizeH="0" baseline="0" noProof="0" dirty="0">
                <a:ln>
                  <a:noFill/>
                </a:ln>
                <a:solidFill>
                  <a:srgbClr val="2D3338"/>
                </a:solidFill>
                <a:effectLst/>
                <a:uLnTx/>
                <a:uFillTx/>
                <a:latin typeface="Gill Sans MT" pitchFamily="34" charset="0"/>
                <a:ea typeface="+mn-ea"/>
                <a:cs typeface="+mn-cs"/>
              </a:rPr>
              <a:t>ew </a:t>
            </a:r>
            <a:r>
              <a:rPr kumimoji="0" lang="en-US" sz="3600" b="1" i="0" u="none" strike="noStrike" kern="1200" cap="none" spc="0" normalizeH="0" baseline="0" noProof="0" dirty="0">
                <a:ln>
                  <a:noFill/>
                </a:ln>
                <a:solidFill>
                  <a:srgbClr val="2D3338"/>
                </a:solidFill>
                <a:effectLst/>
                <a:uLnTx/>
                <a:uFillTx/>
                <a:latin typeface="Gill Sans MT" pitchFamily="34" charset="0"/>
                <a:ea typeface="+mn-ea"/>
                <a:cs typeface="+mn-cs"/>
              </a:rPr>
              <a:t>L</a:t>
            </a:r>
            <a:r>
              <a:rPr kumimoji="0" lang="en-US" sz="3600" b="0" i="0" u="none" strike="noStrike" kern="1200" cap="none" spc="0" normalizeH="0" baseline="0" noProof="0" dirty="0">
                <a:ln>
                  <a:noFill/>
                </a:ln>
                <a:solidFill>
                  <a:srgbClr val="2D3338"/>
                </a:solidFill>
                <a:effectLst/>
                <a:uLnTx/>
                <a:uFillTx/>
                <a:latin typeface="Gill Sans MT" pitchFamily="34" charset="0"/>
                <a:ea typeface="+mn-ea"/>
                <a:cs typeface="+mn-cs"/>
              </a:rPr>
              <a:t>ess </a:t>
            </a:r>
            <a:r>
              <a:rPr kumimoji="0" lang="en-US" sz="3600" b="1" i="0" u="none" strike="noStrike" kern="1200" cap="none" spc="0" normalizeH="0" baseline="0" noProof="0" dirty="0">
                <a:ln>
                  <a:noFill/>
                </a:ln>
                <a:solidFill>
                  <a:srgbClr val="2D3338"/>
                </a:solidFill>
                <a:effectLst/>
                <a:uLnTx/>
                <a:uFillTx/>
                <a:latin typeface="Gill Sans MT" pitchFamily="34" charset="0"/>
                <a:ea typeface="+mn-ea"/>
                <a:cs typeface="+mn-cs"/>
              </a:rPr>
              <a:t>D</a:t>
            </a:r>
            <a:r>
              <a:rPr kumimoji="0" lang="en-US" sz="3600" b="0" i="0" u="none" strike="noStrike" kern="1200" cap="none" spc="0" normalizeH="0" baseline="0" noProof="0" dirty="0">
                <a:ln>
                  <a:noFill/>
                </a:ln>
                <a:solidFill>
                  <a:srgbClr val="2D3338"/>
                </a:solidFill>
                <a:effectLst/>
                <a:uLnTx/>
                <a:uFillTx/>
                <a:latin typeface="Gill Sans MT" pitchFamily="34" charset="0"/>
                <a:ea typeface="+mn-ea"/>
                <a:cs typeface="+mn-cs"/>
              </a:rPr>
              <a:t>epreciation (RCNLD)  Indicates</a:t>
            </a:r>
          </a:p>
          <a:p>
            <a:pPr marL="0" marR="0" lvl="0" indent="0" algn="ctr" defTabSz="886968" rtl="0" eaLnBrk="1" fontAlgn="auto" latinLnBrk="0" hangingPunct="1">
              <a:lnSpc>
                <a:spcPct val="130000"/>
              </a:lnSpc>
              <a:spcBef>
                <a:spcPts val="0"/>
              </a:spcBef>
              <a:spcAft>
                <a:spcPts val="600"/>
              </a:spcAft>
              <a:buClrTx/>
              <a:buSzTx/>
              <a:buFontTx/>
              <a:buNone/>
              <a:tabLst/>
              <a:defRPr/>
            </a:pPr>
            <a:r>
              <a:rPr kumimoji="0" lang="en-US" sz="3600" b="1" i="0" u="none" strike="noStrike" kern="1200" cap="none" spc="0" normalizeH="0" baseline="0" noProof="0" dirty="0">
                <a:ln>
                  <a:noFill/>
                </a:ln>
                <a:solidFill>
                  <a:srgbClr val="2D3338"/>
                </a:solidFill>
                <a:effectLst/>
                <a:uLnTx/>
                <a:uFillTx/>
                <a:latin typeface="Gill Sans MT" pitchFamily="34" charset="0"/>
                <a:ea typeface="+mn-ea"/>
                <a:cs typeface="+mn-cs"/>
              </a:rPr>
              <a:t>Improvement Value</a:t>
            </a:r>
            <a:endParaRPr kumimoji="0" lang="en-US" sz="3600" b="0" i="0" u="none" strike="noStrike" kern="1200" cap="none" spc="0" normalizeH="0" baseline="0" noProof="0" dirty="0">
              <a:ln>
                <a:noFill/>
              </a:ln>
              <a:solidFill>
                <a:srgbClr val="2D3338"/>
              </a:solidFill>
              <a:effectLst/>
              <a:uLnTx/>
              <a:uFillTx/>
              <a:latin typeface="Gill Sans MT" pitchFamily="34" charset="0"/>
              <a:ea typeface="+mn-ea"/>
              <a:cs typeface="+mn-cs"/>
            </a:endParaRPr>
          </a:p>
        </p:txBody>
      </p:sp>
    </p:spTree>
    <p:extLst>
      <p:ext uri="{BB962C8B-B14F-4D97-AF65-F5344CB8AC3E}">
        <p14:creationId xmlns:p14="http://schemas.microsoft.com/office/powerpoint/2010/main" val="26599266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863D6E-69E0-EB29-6F92-89B1D901281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9489278-B1C6-C868-8378-EBDFE5F9812F}"/>
              </a:ext>
            </a:extLst>
          </p:cNvPr>
          <p:cNvSpPr>
            <a:spLocks noGrp="1"/>
          </p:cNvSpPr>
          <p:nvPr>
            <p:ph type="body" sz="quarter" idx="14"/>
          </p:nvPr>
        </p:nvSpPr>
        <p:spPr>
          <a:xfrm>
            <a:off x="389807" y="1423067"/>
            <a:ext cx="3213202" cy="5000035"/>
          </a:xfrm>
        </p:spPr>
        <p:txBody>
          <a:bodyPr>
            <a:normAutofit fontScale="85000" lnSpcReduction="20000"/>
          </a:bodyPr>
          <a:lstStyle/>
          <a:p>
            <a:r>
              <a:rPr lang="en-US" sz="4700" b="1" dirty="0">
                <a:solidFill>
                  <a:srgbClr val="FFFF00"/>
                </a:solidFill>
              </a:rPr>
              <a:t>Depreciation</a:t>
            </a:r>
          </a:p>
          <a:p>
            <a:endParaRPr lang="en-US" dirty="0">
              <a:solidFill>
                <a:srgbClr val="FFFF00"/>
              </a:solidFill>
            </a:endParaRPr>
          </a:p>
          <a:p>
            <a:pPr marL="0" indent="0">
              <a:buClr>
                <a:schemeClr val="tx1"/>
              </a:buClr>
              <a:buNone/>
            </a:pPr>
            <a:r>
              <a:rPr lang="en-US" sz="4400" u="sng" dirty="0">
                <a:solidFill>
                  <a:srgbClr val="FFFF00"/>
                </a:solidFill>
              </a:rPr>
              <a:t>Physical</a:t>
            </a:r>
            <a:r>
              <a:rPr lang="en-US" sz="4400" dirty="0">
                <a:solidFill>
                  <a:srgbClr val="FFFF00"/>
                </a:solidFill>
              </a:rPr>
              <a:t> </a:t>
            </a:r>
            <a:r>
              <a:rPr lang="en-US" sz="4400" u="sng" dirty="0">
                <a:solidFill>
                  <a:srgbClr val="FFFF00"/>
                </a:solidFill>
              </a:rPr>
              <a:t>Deterioration</a:t>
            </a:r>
            <a:r>
              <a:rPr lang="en-US" sz="4400" dirty="0">
                <a:solidFill>
                  <a:srgbClr val="FFFF00"/>
                </a:solidFill>
              </a:rPr>
              <a:t>  </a:t>
            </a:r>
          </a:p>
          <a:p>
            <a:pPr marL="0" indent="0">
              <a:buClr>
                <a:schemeClr val="tx1"/>
              </a:buClr>
              <a:buNone/>
            </a:pPr>
            <a:endParaRPr lang="en-US" sz="4400" dirty="0">
              <a:solidFill>
                <a:srgbClr val="FFFF00"/>
              </a:solidFill>
            </a:endParaRPr>
          </a:p>
          <a:p>
            <a:pPr marL="0" indent="0">
              <a:buClr>
                <a:schemeClr val="tx1"/>
              </a:buClr>
              <a:buNone/>
            </a:pPr>
            <a:r>
              <a:rPr lang="en-US" sz="4400" dirty="0">
                <a:solidFill>
                  <a:srgbClr val="FFFF00"/>
                </a:solidFill>
              </a:rPr>
              <a:t>Results from wear &amp; tear, use &amp; abuse, inadequate repair, etc.</a:t>
            </a:r>
          </a:p>
          <a:p>
            <a:endParaRPr lang="en-US" dirty="0">
              <a:solidFill>
                <a:srgbClr val="FFFF00"/>
              </a:solidFill>
            </a:endParaRPr>
          </a:p>
          <a:p>
            <a:endParaRPr lang="en-US" dirty="0">
              <a:solidFill>
                <a:srgbClr val="FFFF00"/>
              </a:solidFill>
            </a:endParaRPr>
          </a:p>
          <a:p>
            <a:endParaRPr lang="en-US" dirty="0">
              <a:solidFill>
                <a:srgbClr val="FFFF00"/>
              </a:solidFill>
            </a:endParaRPr>
          </a:p>
        </p:txBody>
      </p:sp>
      <p:pic>
        <p:nvPicPr>
          <p:cNvPr id="2" name="Picture 2" descr="Shed, Deteriorated, Empty, Boards, Wet">
            <a:extLst>
              <a:ext uri="{FF2B5EF4-FFF2-40B4-BE49-F238E27FC236}">
                <a16:creationId xmlns:a16="http://schemas.microsoft.com/office/drawing/2014/main" id="{6786DE76-A5E6-55FD-9496-6B0CE18D969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565" r="5375" b="-1"/>
          <a:stretch/>
        </p:blipFill>
        <p:spPr bwMode="auto">
          <a:xfrm>
            <a:off x="4094605" y="0"/>
            <a:ext cx="8097395" cy="5887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40880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95E594-1B0D-EC57-B168-1CF34CF9283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B6C03A3-9E2C-DA6A-B75A-1B66AAF9A998}"/>
              </a:ext>
            </a:extLst>
          </p:cNvPr>
          <p:cNvSpPr>
            <a:spLocks noGrp="1"/>
          </p:cNvSpPr>
          <p:nvPr>
            <p:ph type="body" sz="quarter" idx="14"/>
          </p:nvPr>
        </p:nvSpPr>
        <p:spPr>
          <a:xfrm>
            <a:off x="523621" y="1423067"/>
            <a:ext cx="3213202" cy="4011865"/>
          </a:xfrm>
        </p:spPr>
        <p:txBody>
          <a:bodyPr>
            <a:normAutofit fontScale="62500" lnSpcReduction="20000"/>
          </a:bodyPr>
          <a:lstStyle/>
          <a:p>
            <a:pPr marL="0" indent="0">
              <a:buNone/>
            </a:pPr>
            <a:r>
              <a:rPr lang="en-US" sz="5700" dirty="0">
                <a:solidFill>
                  <a:srgbClr val="FFFF00"/>
                </a:solidFill>
                <a:effectLst>
                  <a:outerShdw blurRad="38100" dist="38100" dir="2700000" algn="tl">
                    <a:srgbClr val="000000">
                      <a:alpha val="43137"/>
                    </a:srgbClr>
                  </a:outerShdw>
                </a:effectLst>
                <a:latin typeface="Arial" panose="020B0604020202020204" pitchFamily="34" charset="0"/>
              </a:rPr>
              <a:t>Depreciation</a:t>
            </a:r>
            <a:endParaRPr lang="en-US" sz="5700" u="sng" dirty="0">
              <a:solidFill>
                <a:srgbClr val="FFFF00"/>
              </a:solidFill>
            </a:endParaRPr>
          </a:p>
          <a:p>
            <a:pPr marL="0" indent="0">
              <a:buNone/>
            </a:pPr>
            <a:endParaRPr lang="en-US" sz="4000" u="sng" dirty="0">
              <a:solidFill>
                <a:srgbClr val="FFFF00"/>
              </a:solidFill>
            </a:endParaRPr>
          </a:p>
          <a:p>
            <a:pPr marL="0" indent="0">
              <a:buNone/>
            </a:pPr>
            <a:r>
              <a:rPr lang="en-US" sz="4000" u="sng" dirty="0">
                <a:solidFill>
                  <a:srgbClr val="FFFF00"/>
                </a:solidFill>
              </a:rPr>
              <a:t>Functional Obsolescence  </a:t>
            </a:r>
          </a:p>
          <a:p>
            <a:pPr marL="0" indent="0">
              <a:buNone/>
            </a:pPr>
            <a:endParaRPr lang="en-US" sz="4000" dirty="0">
              <a:solidFill>
                <a:srgbClr val="FFFF00"/>
              </a:solidFill>
            </a:endParaRPr>
          </a:p>
          <a:p>
            <a:pPr marL="0" indent="0">
              <a:buNone/>
            </a:pPr>
            <a:r>
              <a:rPr lang="en-US" sz="4000" dirty="0">
                <a:solidFill>
                  <a:srgbClr val="FFFF00"/>
                </a:solidFill>
              </a:rPr>
              <a:t>Results from poor layout or design, under/over improvement, change in tastes, nonconforming style.</a:t>
            </a:r>
          </a:p>
          <a:p>
            <a:endParaRPr lang="en-US" dirty="0">
              <a:solidFill>
                <a:srgbClr val="FFFF00"/>
              </a:solidFill>
            </a:endParaRPr>
          </a:p>
        </p:txBody>
      </p:sp>
      <p:pic>
        <p:nvPicPr>
          <p:cNvPr id="2" name="Picture 8" descr="http://projects.seattletimes.com/2015/fyiguy/teardown-views/assets/before7.jpg">
            <a:extLst>
              <a:ext uri="{FF2B5EF4-FFF2-40B4-BE49-F238E27FC236}">
                <a16:creationId xmlns:a16="http://schemas.microsoft.com/office/drawing/2014/main" id="{541D9E42-4EB7-C0D1-B61D-94E4A76A48A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703" r="13043"/>
          <a:stretch/>
        </p:blipFill>
        <p:spPr bwMode="auto">
          <a:xfrm>
            <a:off x="4141815" y="0"/>
            <a:ext cx="8050185" cy="6010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8071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4DB675-7CF4-7C60-823C-2AF12F129594}"/>
            </a:ext>
          </a:extLst>
        </p:cNvPr>
        <p:cNvGrpSpPr/>
        <p:nvPr/>
      </p:nvGrpSpPr>
      <p:grpSpPr>
        <a:xfrm>
          <a:off x="0" y="0"/>
          <a:ext cx="0" cy="0"/>
          <a:chOff x="0" y="0"/>
          <a:chExt cx="0" cy="0"/>
        </a:xfrm>
      </p:grpSpPr>
      <p:pic>
        <p:nvPicPr>
          <p:cNvPr id="2" name="Picture 4" descr="http://projects.seattletimes.com/2015/fyiguy/teardown-views/assets/after7.jpg">
            <a:extLst>
              <a:ext uri="{FF2B5EF4-FFF2-40B4-BE49-F238E27FC236}">
                <a16:creationId xmlns:a16="http://schemas.microsoft.com/office/drawing/2014/main" id="{3934E305-5973-87E4-9414-3F5D97AC28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43" r="-2" b="34045"/>
          <a:stretch/>
        </p:blipFill>
        <p:spPr bwMode="auto">
          <a:xfrm>
            <a:off x="1155556" y="637762"/>
            <a:ext cx="9889765" cy="357930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1CF8F86-0102-1139-158A-FBBE70477F76}"/>
              </a:ext>
            </a:extLst>
          </p:cNvPr>
          <p:cNvSpPr txBox="1"/>
          <p:nvPr/>
        </p:nvSpPr>
        <p:spPr>
          <a:xfrm>
            <a:off x="5508703" y="4789077"/>
            <a:ext cx="4587859" cy="1702004"/>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000" b="1" i="0" u="none" strike="noStrike" kern="1200" cap="none" spc="0" normalizeH="0" baseline="0" noProof="0" dirty="0">
                <a:ln>
                  <a:noFill/>
                </a:ln>
                <a:solidFill>
                  <a:srgbClr val="2D3338"/>
                </a:solidFill>
                <a:effectLst>
                  <a:outerShdw blurRad="38100" dist="38100" dir="2700000" algn="tl">
                    <a:srgbClr val="000000">
                      <a:alpha val="43137"/>
                    </a:srgbClr>
                  </a:outerShdw>
                </a:effectLst>
                <a:uLnTx/>
                <a:uFillTx/>
                <a:latin typeface="Calibri"/>
                <a:ea typeface="+mn-ea"/>
                <a:cs typeface="+mn-cs"/>
              </a:rPr>
              <a:t>3,640 square feet, assessed at $1,396,000</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srgbClr val="2D3338"/>
              </a:solidFill>
              <a:effectLst>
                <a:outerShdw blurRad="38100" dist="38100" dir="2700000" algn="tl">
                  <a:srgbClr val="000000">
                    <a:alpha val="43137"/>
                  </a:srgbClr>
                </a:outerShdw>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1" i="0" u="none" strike="noStrike" kern="1200" cap="none" spc="0" normalizeH="0" baseline="0" noProof="0" dirty="0">
              <a:ln>
                <a:noFill/>
              </a:ln>
              <a:solidFill>
                <a:srgbClr val="2D3338"/>
              </a:solidFill>
              <a:effectLst>
                <a:outerShdw blurRad="38100" dist="38100" dir="2700000" algn="tl">
                  <a:srgbClr val="000000">
                    <a:alpha val="43137"/>
                  </a:srgbClr>
                </a:outerShdw>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srgbClr val="2D3338"/>
                </a:solidFill>
                <a:effectLst>
                  <a:outerShdw blurRad="38100" dist="38100" dir="2700000" algn="tl">
                    <a:srgbClr val="000000">
                      <a:alpha val="43137"/>
                    </a:srgbClr>
                  </a:outerShdw>
                </a:effectLst>
                <a:uLnTx/>
                <a:uFillTx/>
                <a:latin typeface="Calibri"/>
                <a:ea typeface="+mn-ea"/>
                <a:cs typeface="+mn-cs"/>
              </a:rPr>
              <a:t>Source: Google Street View</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Tree>
    <p:extLst>
      <p:ext uri="{BB962C8B-B14F-4D97-AF65-F5344CB8AC3E}">
        <p14:creationId xmlns:p14="http://schemas.microsoft.com/office/powerpoint/2010/main" val="19509446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609BAE-D5F1-E299-D05A-040F57BC352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D0D1B11-F3F5-46DB-609A-D60A0D4DA660}"/>
              </a:ext>
            </a:extLst>
          </p:cNvPr>
          <p:cNvSpPr>
            <a:spLocks noGrp="1"/>
          </p:cNvSpPr>
          <p:nvPr>
            <p:ph type="body" sz="quarter" idx="14"/>
          </p:nvPr>
        </p:nvSpPr>
        <p:spPr>
          <a:xfrm>
            <a:off x="523621" y="1423067"/>
            <a:ext cx="3213202" cy="4011865"/>
          </a:xfrm>
        </p:spPr>
        <p:txBody>
          <a:bodyPr>
            <a:normAutofit fontScale="55000" lnSpcReduction="20000"/>
          </a:bodyPr>
          <a:lstStyle/>
          <a:p>
            <a:pPr marL="0" indent="0">
              <a:buNone/>
            </a:pPr>
            <a:r>
              <a:rPr lang="en-US" sz="7600" dirty="0">
                <a:solidFill>
                  <a:srgbClr val="FFFF00"/>
                </a:solidFill>
                <a:effectLst>
                  <a:outerShdw blurRad="38100" dist="38100" dir="2700000" algn="tl">
                    <a:srgbClr val="000000">
                      <a:alpha val="43137"/>
                    </a:srgbClr>
                  </a:outerShdw>
                </a:effectLst>
                <a:latin typeface="Arial" panose="020B0604020202020204" pitchFamily="34" charset="0"/>
              </a:rPr>
              <a:t>Depreciation</a:t>
            </a:r>
            <a:endParaRPr lang="en-US" sz="7600" u="sng" dirty="0">
              <a:solidFill>
                <a:srgbClr val="FFFF00"/>
              </a:solidFill>
            </a:endParaRPr>
          </a:p>
          <a:p>
            <a:pPr marL="0" indent="0">
              <a:buNone/>
            </a:pPr>
            <a:endParaRPr lang="en-US" sz="4000" u="sng" dirty="0">
              <a:solidFill>
                <a:srgbClr val="FFFF00"/>
              </a:solidFill>
            </a:endParaRPr>
          </a:p>
          <a:p>
            <a:pPr marL="0" indent="0">
              <a:buNone/>
            </a:pPr>
            <a:r>
              <a:rPr lang="en-US" sz="4400" u="sng" dirty="0">
                <a:solidFill>
                  <a:srgbClr val="FFFF00"/>
                </a:solidFill>
              </a:rPr>
              <a:t>Economic Obsolescence </a:t>
            </a:r>
          </a:p>
          <a:p>
            <a:pPr marL="0" indent="0">
              <a:buNone/>
            </a:pPr>
            <a:r>
              <a:rPr lang="en-US" sz="4400" dirty="0">
                <a:solidFill>
                  <a:srgbClr val="FFFF00"/>
                </a:solidFill>
              </a:rPr>
              <a:t>(AKA External Obsolescence) </a:t>
            </a:r>
          </a:p>
          <a:p>
            <a:pPr marL="0" indent="0">
              <a:buNone/>
            </a:pPr>
            <a:endParaRPr lang="en-US" sz="4400" dirty="0">
              <a:solidFill>
                <a:srgbClr val="FFFF00"/>
              </a:solidFill>
            </a:endParaRPr>
          </a:p>
          <a:p>
            <a:pPr marL="0" indent="0">
              <a:buNone/>
            </a:pPr>
            <a:r>
              <a:rPr lang="en-US" sz="4400" dirty="0">
                <a:solidFill>
                  <a:srgbClr val="FFFF00"/>
                </a:solidFill>
              </a:rPr>
              <a:t>Results from forces outside of the property, i.e. heavy traffic, excessive noise, unpleasant odors, physical hazards, etc. </a:t>
            </a:r>
          </a:p>
          <a:p>
            <a:pPr marL="0" indent="0">
              <a:buNone/>
            </a:pPr>
            <a:endParaRPr lang="en-US" sz="4000" dirty="0">
              <a:solidFill>
                <a:srgbClr val="FFFF00"/>
              </a:solidFill>
            </a:endParaRPr>
          </a:p>
          <a:p>
            <a:endParaRPr lang="en-US" dirty="0">
              <a:solidFill>
                <a:srgbClr val="FFFF00"/>
              </a:solidFill>
            </a:endParaRPr>
          </a:p>
        </p:txBody>
      </p:sp>
      <p:pic>
        <p:nvPicPr>
          <p:cNvPr id="3" name="Picture 2">
            <a:extLst>
              <a:ext uri="{FF2B5EF4-FFF2-40B4-BE49-F238E27FC236}">
                <a16:creationId xmlns:a16="http://schemas.microsoft.com/office/drawing/2014/main" id="{0D6B2642-65E8-C6CB-F3D2-442C6206AD5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6993" r="4399" b="-1"/>
          <a:stretch/>
        </p:blipFill>
        <p:spPr>
          <a:xfrm>
            <a:off x="4210258" y="202522"/>
            <a:ext cx="7871209" cy="5582489"/>
          </a:xfrm>
          <a:prstGeom prst="rect">
            <a:avLst/>
          </a:prstGeom>
        </p:spPr>
      </p:pic>
    </p:spTree>
    <p:extLst>
      <p:ext uri="{BB962C8B-B14F-4D97-AF65-F5344CB8AC3E}">
        <p14:creationId xmlns:p14="http://schemas.microsoft.com/office/powerpoint/2010/main" val="757109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789CD662-FDE9-D0C7-7D9C-53701E2B37D4}"/>
              </a:ext>
            </a:extLst>
          </p:cNvPr>
          <p:cNvSpPr>
            <a:spLocks noGrp="1"/>
          </p:cNvSpPr>
          <p:nvPr>
            <p:ph type="ctrTitle"/>
          </p:nvPr>
        </p:nvSpPr>
        <p:spPr>
          <a:xfrm>
            <a:off x="473973" y="1875222"/>
            <a:ext cx="6997637" cy="2387600"/>
          </a:xfrm>
        </p:spPr>
        <p:txBody>
          <a:bodyPr/>
          <a:lstStyle/>
          <a:p>
            <a:r>
              <a:rPr lang="en-US" dirty="0"/>
              <a:t>2025 Board of Equalization Training</a:t>
            </a:r>
          </a:p>
        </p:txBody>
      </p:sp>
      <p:sp>
        <p:nvSpPr>
          <p:cNvPr id="14" name="Subtitle 13">
            <a:extLst>
              <a:ext uri="{FF2B5EF4-FFF2-40B4-BE49-F238E27FC236}">
                <a16:creationId xmlns:a16="http://schemas.microsoft.com/office/drawing/2014/main" id="{33610646-D8BA-9035-EB98-08E9BDCB2034}"/>
              </a:ext>
            </a:extLst>
          </p:cNvPr>
          <p:cNvSpPr>
            <a:spLocks noGrp="1"/>
          </p:cNvSpPr>
          <p:nvPr>
            <p:ph type="subTitle" idx="1"/>
          </p:nvPr>
        </p:nvSpPr>
        <p:spPr>
          <a:xfrm>
            <a:off x="473974" y="4459324"/>
            <a:ext cx="6997636" cy="1469571"/>
          </a:xfrm>
        </p:spPr>
        <p:txBody>
          <a:bodyPr>
            <a:normAutofit/>
          </a:bodyPr>
          <a:lstStyle/>
          <a:p>
            <a:r>
              <a:rPr lang="en-US" sz="3200" dirty="0">
                <a:solidFill>
                  <a:schemeClr val="bg1"/>
                </a:solidFill>
              </a:rPr>
              <a:t>Real Property Valuation</a:t>
            </a:r>
          </a:p>
        </p:txBody>
      </p:sp>
      <p:sp>
        <p:nvSpPr>
          <p:cNvPr id="15" name="Text Placeholder 14">
            <a:extLst>
              <a:ext uri="{FF2B5EF4-FFF2-40B4-BE49-F238E27FC236}">
                <a16:creationId xmlns:a16="http://schemas.microsoft.com/office/drawing/2014/main" id="{6ADF5780-B0C7-D93C-5EAF-474CE5CD83F7}"/>
              </a:ext>
            </a:extLst>
          </p:cNvPr>
          <p:cNvSpPr>
            <a:spLocks noGrp="1"/>
          </p:cNvSpPr>
          <p:nvPr>
            <p:ph type="body" sz="quarter" idx="12"/>
          </p:nvPr>
        </p:nvSpPr>
        <p:spPr>
          <a:xfrm>
            <a:off x="473973" y="6028320"/>
            <a:ext cx="6997635" cy="489438"/>
          </a:xfrm>
        </p:spPr>
        <p:txBody>
          <a:bodyPr>
            <a:normAutofit/>
          </a:bodyPr>
          <a:lstStyle/>
          <a:p>
            <a:r>
              <a:rPr lang="en-US" dirty="0"/>
              <a:t>Presented by Marilyn O’Connell</a:t>
            </a:r>
          </a:p>
          <a:p>
            <a:endParaRPr lang="en-US" dirty="0"/>
          </a:p>
        </p:txBody>
      </p:sp>
      <p:pic>
        <p:nvPicPr>
          <p:cNvPr id="5" name="Picture Placeholder 4">
            <a:extLst>
              <a:ext uri="{FF2B5EF4-FFF2-40B4-BE49-F238E27FC236}">
                <a16:creationId xmlns:a16="http://schemas.microsoft.com/office/drawing/2014/main" id="{A09B29D6-EF75-89D4-9756-9A6F8B3264BE}"/>
              </a:ext>
            </a:extLst>
          </p:cNvPr>
          <p:cNvPicPr>
            <a:picLocks noGrp="1" noChangeAspect="1"/>
          </p:cNvPicPr>
          <p:nvPr>
            <p:ph type="pic" sz="quarter" idx="13"/>
          </p:nvPr>
        </p:nvPicPr>
        <p:blipFill>
          <a:blip r:embed="rId3"/>
          <a:srcRect t="5713" b="5713"/>
          <a:stretch>
            <a:fillRect/>
          </a:stretch>
        </p:blipFill>
        <p:spPr>
          <a:xfrm>
            <a:off x="4956175" y="4041775"/>
            <a:ext cx="7235825" cy="2816225"/>
          </a:xfrm>
          <a:prstGeom prst="rect">
            <a:avLst/>
          </a:prstGeom>
        </p:spPr>
      </p:pic>
    </p:spTree>
    <p:extLst>
      <p:ext uri="{BB962C8B-B14F-4D97-AF65-F5344CB8AC3E}">
        <p14:creationId xmlns:p14="http://schemas.microsoft.com/office/powerpoint/2010/main" val="13911740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35054C-E6B7-637C-6C92-B309993D8FD9}"/>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4FEB249F-44B3-0C20-326E-9CA4EAFFE3DA}"/>
              </a:ext>
            </a:extLst>
          </p:cNvPr>
          <p:cNvSpPr>
            <a:spLocks noGrp="1"/>
          </p:cNvSpPr>
          <p:nvPr>
            <p:ph type="body" sz="quarter" idx="14"/>
          </p:nvPr>
        </p:nvSpPr>
        <p:spPr>
          <a:xfrm>
            <a:off x="389807" y="1423067"/>
            <a:ext cx="3213202" cy="4011865"/>
          </a:xfrm>
        </p:spPr>
        <p:txBody>
          <a:bodyPr/>
          <a:lstStyle/>
          <a:p>
            <a:r>
              <a:rPr lang="en-US" dirty="0">
                <a:solidFill>
                  <a:srgbClr val="FFFF00"/>
                </a:solidFill>
              </a:rPr>
              <a:t>Example RCNLD</a:t>
            </a:r>
          </a:p>
        </p:txBody>
      </p:sp>
      <p:sp>
        <p:nvSpPr>
          <p:cNvPr id="2" name="TextBox 1">
            <a:extLst>
              <a:ext uri="{FF2B5EF4-FFF2-40B4-BE49-F238E27FC236}">
                <a16:creationId xmlns:a16="http://schemas.microsoft.com/office/drawing/2014/main" id="{611800DC-D9E0-BEA5-9F23-5CB15B2869A9}"/>
              </a:ext>
            </a:extLst>
          </p:cNvPr>
          <p:cNvSpPr txBox="1"/>
          <p:nvPr/>
        </p:nvSpPr>
        <p:spPr>
          <a:xfrm>
            <a:off x="4378964" y="1423067"/>
            <a:ext cx="7929094" cy="4241161"/>
          </a:xfrm>
          <a:prstGeom prst="rect">
            <a:avLst/>
          </a:prstGeom>
          <a:noFill/>
        </p:spPr>
        <p:txBody>
          <a:bodyPr wrap="none" rtlCol="0">
            <a:spAutoFit/>
          </a:bodyPr>
          <a:lstStyle/>
          <a:p>
            <a:pPr marL="0" marR="0" lvl="0" indent="0" algn="l" defTabSz="1033272" rtl="0" eaLnBrk="1" fontAlgn="auto" latinLnBrk="0" hangingPunct="1">
              <a:lnSpc>
                <a:spcPct val="13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rPr>
              <a:t>RCN (replacement cost new)		$150,000</a:t>
            </a:r>
          </a:p>
          <a:p>
            <a:pPr marL="0" marR="0" lvl="0" indent="0" algn="l" defTabSz="1033272" rtl="0" eaLnBrk="1" fontAlgn="auto" latinLnBrk="0" hangingPunct="1">
              <a:lnSpc>
                <a:spcPct val="13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rPr>
              <a:t>Less Depreciation			          </a:t>
            </a:r>
            <a:r>
              <a:rPr kumimoji="0" lang="en-US" sz="2800" b="0" i="0" u="sng" strike="noStrike" kern="1200" cap="none" spc="0" normalizeH="0" baseline="0" noProof="0" dirty="0">
                <a:ln>
                  <a:noFill/>
                </a:ln>
                <a:solidFill>
                  <a:srgbClr val="2D3338"/>
                </a:solidFill>
                <a:effectLst/>
                <a:uLnTx/>
                <a:uFillTx/>
                <a:latin typeface="Gill Sans MT" pitchFamily="34" charset="0"/>
                <a:ea typeface="+mn-ea"/>
                <a:cs typeface="+mn-cs"/>
              </a:rPr>
              <a:t>$  50,000</a:t>
            </a:r>
            <a:endParaRPr kumimoji="0" lang="en-US" sz="2800" b="0" i="1" u="none" strike="noStrike" kern="1200" cap="none" spc="0" normalizeH="0" baseline="0" noProof="0" dirty="0">
              <a:ln>
                <a:noFill/>
              </a:ln>
              <a:solidFill>
                <a:srgbClr val="2D3338"/>
              </a:solidFill>
              <a:effectLst/>
              <a:uLnTx/>
              <a:uFillTx/>
              <a:latin typeface="Gill Sans MT" pitchFamily="34" charset="0"/>
              <a:ea typeface="+mn-ea"/>
              <a:cs typeface="+mn-cs"/>
            </a:endParaRPr>
          </a:p>
          <a:p>
            <a:pPr marL="0" marR="0" lvl="0" indent="0" algn="l" defTabSz="1033272" rtl="0" eaLnBrk="1" fontAlgn="auto" latinLnBrk="0" hangingPunct="1">
              <a:lnSpc>
                <a:spcPct val="70000"/>
              </a:lnSpc>
              <a:spcBef>
                <a:spcPts val="0"/>
              </a:spcBef>
              <a:spcAft>
                <a:spcPts val="600"/>
              </a:spcAft>
              <a:buClrTx/>
              <a:buSzTx/>
              <a:buFontTx/>
              <a:buNone/>
              <a:tabLst/>
              <a:defRPr/>
            </a:pPr>
            <a:endParaRPr kumimoji="0" lang="en-US" sz="2800" b="0" i="1" u="none" strike="noStrike" kern="1200" cap="none" spc="0" normalizeH="0" baseline="0" noProof="0" dirty="0">
              <a:ln>
                <a:noFill/>
              </a:ln>
              <a:solidFill>
                <a:srgbClr val="2D3338"/>
              </a:solidFill>
              <a:effectLst/>
              <a:uLnTx/>
              <a:uFillTx/>
              <a:latin typeface="Gill Sans MT" pitchFamily="34" charset="0"/>
              <a:ea typeface="+mn-ea"/>
              <a:cs typeface="+mn-cs"/>
            </a:endParaRPr>
          </a:p>
          <a:p>
            <a:pPr marL="0" marR="0" lvl="0" indent="0" algn="l" defTabSz="1033272" rtl="0" eaLnBrk="1" fontAlgn="auto" latinLnBrk="0" hangingPunct="1">
              <a:lnSpc>
                <a:spcPct val="4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rPr>
              <a:t>RCNLD (Improvement Value)	          $100,000</a:t>
            </a:r>
          </a:p>
          <a:p>
            <a:pPr marL="0" marR="0" lvl="0" indent="0" algn="l" defTabSz="1033272" rtl="0" eaLnBrk="1" fontAlgn="auto" latinLnBrk="0" hangingPunct="1">
              <a:lnSpc>
                <a:spcPct val="4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endParaRPr>
          </a:p>
          <a:p>
            <a:pPr marL="0" marR="0" lvl="0" indent="0" algn="l" defTabSz="1033272" rtl="0" eaLnBrk="1" fontAlgn="auto" latinLnBrk="0" hangingPunct="1">
              <a:lnSpc>
                <a:spcPct val="4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endParaRPr>
          </a:p>
          <a:p>
            <a:pPr marL="0" marR="0" lvl="0" indent="0" algn="l" defTabSz="1033272" rtl="0" eaLnBrk="1" fontAlgn="auto" latinLnBrk="0" hangingPunct="1">
              <a:lnSpc>
                <a:spcPct val="4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rPr>
              <a:t>Plus Land Value				</a:t>
            </a:r>
            <a:r>
              <a:rPr kumimoji="0" lang="en-US" sz="2800" b="0" i="0" u="sng" strike="noStrike" kern="1200" cap="none" spc="0" normalizeH="0" baseline="0" noProof="0" dirty="0">
                <a:ln>
                  <a:noFill/>
                </a:ln>
                <a:solidFill>
                  <a:srgbClr val="2D3338"/>
                </a:solidFill>
                <a:effectLst/>
                <a:uLnTx/>
                <a:uFillTx/>
                <a:latin typeface="Gill Sans MT" pitchFamily="34" charset="0"/>
                <a:ea typeface="+mn-ea"/>
                <a:cs typeface="+mn-cs"/>
              </a:rPr>
              <a:t>$  40,000</a:t>
            </a:r>
            <a:endPar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endParaRPr>
          </a:p>
          <a:p>
            <a:pPr marL="0" marR="0" lvl="0" indent="0" algn="l" defTabSz="1033272" rtl="0" eaLnBrk="1" fontAlgn="auto" latinLnBrk="0" hangingPunct="1">
              <a:lnSpc>
                <a:spcPct val="5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endParaRPr>
          </a:p>
          <a:p>
            <a:pPr marL="0" marR="0" lvl="0" indent="0" algn="l" defTabSz="1033272"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rPr>
              <a:t>Total Property Value		                     </a:t>
            </a:r>
            <a:r>
              <a:rPr kumimoji="0" lang="en-US" sz="2800" b="1" i="0" u="sng" strike="noStrike" kern="1200" cap="none" spc="0" normalizeH="0" baseline="0" noProof="0" dirty="0">
                <a:ln>
                  <a:noFill/>
                </a:ln>
                <a:solidFill>
                  <a:srgbClr val="2D3338"/>
                </a:solidFill>
                <a:effectLst/>
                <a:uLnTx/>
                <a:uFillTx/>
                <a:latin typeface="Gill Sans MT" pitchFamily="34" charset="0"/>
                <a:ea typeface="+mn-ea"/>
                <a:cs typeface="+mn-cs"/>
              </a:rPr>
              <a:t>$140,000</a:t>
            </a:r>
            <a:endParaRPr kumimoji="0" lang="en-US" sz="2800" b="1" i="0" u="none" strike="noStrike" kern="1200" cap="none" spc="0" normalizeH="0" baseline="0" noProof="0" dirty="0">
              <a:ln>
                <a:noFill/>
              </a:ln>
              <a:solidFill>
                <a:srgbClr val="2D3338"/>
              </a:solidFill>
              <a:effectLst/>
              <a:uLnTx/>
              <a:uFillTx/>
              <a:latin typeface="Gill Sans MT" pitchFamily="34" charset="0"/>
              <a:ea typeface="+mn-ea"/>
              <a:cs typeface="+mn-cs"/>
            </a:endParaRPr>
          </a:p>
          <a:p>
            <a:pPr marL="0" marR="0" lvl="0" indent="0" algn="l" defTabSz="1033272"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rPr>
              <a:t>(or Market Value)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Tree>
    <p:extLst>
      <p:ext uri="{BB962C8B-B14F-4D97-AF65-F5344CB8AC3E}">
        <p14:creationId xmlns:p14="http://schemas.microsoft.com/office/powerpoint/2010/main" val="553842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C9EEE4-E9E9-BDEE-BF8E-DCC4C221605B}"/>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19108D6-065E-73D4-59AA-4F13EBF0100E}"/>
              </a:ext>
            </a:extLst>
          </p:cNvPr>
          <p:cNvSpPr>
            <a:spLocks noGrp="1"/>
          </p:cNvSpPr>
          <p:nvPr>
            <p:ph type="body" sz="quarter" idx="14"/>
          </p:nvPr>
        </p:nvSpPr>
        <p:spPr>
          <a:xfrm>
            <a:off x="389807" y="1423067"/>
            <a:ext cx="3213202" cy="4011865"/>
          </a:xfrm>
        </p:spPr>
        <p:txBody>
          <a:bodyPr/>
          <a:lstStyle/>
          <a:p>
            <a:r>
              <a:rPr lang="en-US" dirty="0">
                <a:solidFill>
                  <a:srgbClr val="FFFF00"/>
                </a:solidFill>
              </a:rPr>
              <a:t>The Cost Approach to Value</a:t>
            </a:r>
          </a:p>
        </p:txBody>
      </p:sp>
      <p:sp>
        <p:nvSpPr>
          <p:cNvPr id="2" name="TextBox 1">
            <a:extLst>
              <a:ext uri="{FF2B5EF4-FFF2-40B4-BE49-F238E27FC236}">
                <a16:creationId xmlns:a16="http://schemas.microsoft.com/office/drawing/2014/main" id="{3540FFFA-2A24-7C79-4B3A-4898135D2CEA}"/>
              </a:ext>
            </a:extLst>
          </p:cNvPr>
          <p:cNvSpPr txBox="1"/>
          <p:nvPr/>
        </p:nvSpPr>
        <p:spPr>
          <a:xfrm>
            <a:off x="4072213" y="643621"/>
            <a:ext cx="8119787" cy="5570756"/>
          </a:xfrm>
          <a:prstGeom prst="rect">
            <a:avLst/>
          </a:prstGeom>
          <a:noFill/>
        </p:spPr>
        <p:txBody>
          <a:bodyPr wrap="none" rtlCol="0">
            <a:spAutoFit/>
          </a:bodyPr>
          <a:lstStyle/>
          <a:p>
            <a:pPr marL="1143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tab pos="803275"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Advantages:</a:t>
            </a:r>
            <a:r>
              <a:rPr kumimoji="0" lang="en-US" sz="3200" b="1" i="0" u="none" strike="noStrike" kern="1200" cap="none" spc="0" normalizeH="0" baseline="0" noProof="0" dirty="0">
                <a:ln>
                  <a:noFill/>
                </a:ln>
                <a:solidFill>
                  <a:srgbClr val="2D3338"/>
                </a:solidFill>
                <a:effectLst/>
                <a:uLnTx/>
                <a:uFillTx/>
                <a:latin typeface="Calibri"/>
                <a:ea typeface="+mn-ea"/>
                <a:cs typeface="+mn-cs"/>
              </a:rPr>
              <a:t>  </a:t>
            </a:r>
          </a:p>
          <a:p>
            <a:pPr marL="1143000" marR="0" lvl="1" indent="-457200" algn="l" defTabSz="914400" rtl="0" eaLnBrk="1" fontAlgn="auto" latinLnBrk="0" hangingPunct="1">
              <a:lnSpc>
                <a:spcPct val="90000"/>
              </a:lnSpc>
              <a:spcBef>
                <a:spcPts val="0"/>
              </a:spcBef>
              <a:spcAft>
                <a:spcPts val="600"/>
              </a:spcAft>
              <a:buClr>
                <a:srgbClr val="2D3338"/>
              </a:buClr>
              <a:buSzPct val="80000"/>
              <a:buFont typeface="Wingdings" panose="05000000000000000000" pitchFamily="2" charset="2"/>
              <a:buChar char="Ø"/>
              <a:tabLst>
                <a:tab pos="803275"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Universal application</a:t>
            </a:r>
          </a:p>
          <a:p>
            <a:pPr marL="1143000" marR="0" lvl="1" indent="-457200" algn="l" defTabSz="914400" rtl="0" eaLnBrk="1" fontAlgn="auto" latinLnBrk="0" hangingPunct="1">
              <a:lnSpc>
                <a:spcPct val="90000"/>
              </a:lnSpc>
              <a:spcBef>
                <a:spcPts val="0"/>
              </a:spcBef>
              <a:spcAft>
                <a:spcPts val="600"/>
              </a:spcAft>
              <a:buClr>
                <a:srgbClr val="2D3338"/>
              </a:buClr>
              <a:buSzPct val="80000"/>
              <a:buFont typeface="Wingdings" panose="05000000000000000000" pitchFamily="2" charset="2"/>
              <a:buChar char="Ø"/>
              <a:tabLst>
                <a:tab pos="803275"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Sometimes the only approach for special</a:t>
            </a:r>
          </a:p>
          <a:p>
            <a:pPr marL="685800" marR="0" lvl="1" indent="0" algn="l" defTabSz="914400" rtl="0" eaLnBrk="1" fontAlgn="auto" latinLnBrk="0" hangingPunct="1">
              <a:lnSpc>
                <a:spcPct val="90000"/>
              </a:lnSpc>
              <a:spcBef>
                <a:spcPts val="0"/>
              </a:spcBef>
              <a:spcAft>
                <a:spcPts val="600"/>
              </a:spcAft>
              <a:buClr>
                <a:srgbClr val="2D3338"/>
              </a:buClr>
              <a:buSzPct val="80000"/>
              <a:buFontTx/>
              <a:buNone/>
              <a:tabLst>
                <a:tab pos="803275"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purpose properties</a:t>
            </a:r>
          </a:p>
          <a:p>
            <a:pPr marL="1143000" marR="0" lvl="1" indent="-457200" algn="l" defTabSz="914400" rtl="0" eaLnBrk="1" fontAlgn="auto" latinLnBrk="0" hangingPunct="1">
              <a:lnSpc>
                <a:spcPct val="90000"/>
              </a:lnSpc>
              <a:spcBef>
                <a:spcPts val="0"/>
              </a:spcBef>
              <a:spcAft>
                <a:spcPts val="600"/>
              </a:spcAft>
              <a:buClr>
                <a:srgbClr val="2D3338"/>
              </a:buClr>
              <a:buSzPct val="80000"/>
              <a:buFont typeface="Wingdings" panose="05000000000000000000" pitchFamily="2" charset="2"/>
              <a:buChar char="Ø"/>
              <a:tabLst>
                <a:tab pos="803275"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Well adapted and easily applied    </a:t>
            </a:r>
          </a:p>
          <a:p>
            <a:pPr marL="685800" marR="0" lvl="1" indent="0" algn="l" defTabSz="914400" rtl="0" eaLnBrk="1" fontAlgn="auto" latinLnBrk="0" hangingPunct="1">
              <a:lnSpc>
                <a:spcPct val="90000"/>
              </a:lnSpc>
              <a:spcBef>
                <a:spcPts val="0"/>
              </a:spcBef>
              <a:spcAft>
                <a:spcPts val="600"/>
              </a:spcAft>
              <a:buClr>
                <a:srgbClr val="2D3338"/>
              </a:buClr>
              <a:buSzPct val="80000"/>
              <a:buFontTx/>
              <a:buNone/>
              <a:tabLst>
                <a:tab pos="803275"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 under a mass appraisal system</a:t>
            </a:r>
          </a:p>
          <a:p>
            <a:pPr marL="114300" marR="0" lvl="0" indent="-342900" algn="l" defTabSz="914400" rtl="0" eaLnBrk="1" fontAlgn="auto" latinLnBrk="0" hangingPunct="1">
              <a:lnSpc>
                <a:spcPct val="90000"/>
              </a:lnSpc>
              <a:spcBef>
                <a:spcPts val="0"/>
              </a:spcBef>
              <a:spcAft>
                <a:spcPts val="600"/>
              </a:spcAft>
              <a:buClr>
                <a:srgbClr val="174A7C"/>
              </a:buClr>
              <a:buSzTx/>
              <a:buFont typeface="Wingdings" panose="05000000000000000000" pitchFamily="2" charset="2"/>
              <a:buChar char="v"/>
              <a:tabLst>
                <a:tab pos="803275" algn="l"/>
              </a:tabLst>
              <a:defRPr/>
            </a:pPr>
            <a:endParaRPr kumimoji="0" lang="en-US" sz="3200" b="0" i="0" u="none" strike="noStrike" kern="1200" cap="none" spc="0" normalizeH="0" baseline="0" noProof="0" dirty="0">
              <a:ln>
                <a:noFill/>
              </a:ln>
              <a:solidFill>
                <a:srgbClr val="2D3338"/>
              </a:solidFill>
              <a:effectLst/>
              <a:uLnTx/>
              <a:uFillTx/>
              <a:latin typeface="Calibri"/>
              <a:ea typeface="+mn-ea"/>
              <a:cs typeface="+mn-cs"/>
            </a:endParaRPr>
          </a:p>
          <a:p>
            <a:pPr marL="114300" marR="0" lvl="0" indent="-342900" algn="l" defTabSz="914400" rtl="0" eaLnBrk="1" fontAlgn="auto" latinLnBrk="0" hangingPunct="1">
              <a:lnSpc>
                <a:spcPct val="90000"/>
              </a:lnSpc>
              <a:spcBef>
                <a:spcPts val="0"/>
              </a:spcBef>
              <a:spcAft>
                <a:spcPts val="600"/>
              </a:spcAft>
              <a:buClr>
                <a:srgbClr val="174A7C"/>
              </a:buClr>
              <a:buSzTx/>
              <a:buFont typeface="Wingdings" panose="05000000000000000000" pitchFamily="2" charset="2"/>
              <a:buChar char="v"/>
              <a:tabLst>
                <a:tab pos="803275"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Disadvantages:  </a:t>
            </a:r>
          </a:p>
          <a:p>
            <a:pPr marL="1143000" marR="0" lvl="1" indent="-457200" algn="l" defTabSz="914400" rtl="0" eaLnBrk="1" fontAlgn="auto" latinLnBrk="0" hangingPunct="1">
              <a:lnSpc>
                <a:spcPct val="90000"/>
              </a:lnSpc>
              <a:spcBef>
                <a:spcPts val="0"/>
              </a:spcBef>
              <a:spcAft>
                <a:spcPts val="600"/>
              </a:spcAft>
              <a:buClr>
                <a:srgbClr val="2D3338"/>
              </a:buClr>
              <a:buSzPct val="80000"/>
              <a:buFont typeface="Wingdings" panose="05000000000000000000" pitchFamily="2" charset="2"/>
              <a:buChar char="Ø"/>
              <a:tabLst>
                <a:tab pos="803275"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Difficulty in estimating depreciation </a:t>
            </a:r>
          </a:p>
          <a:p>
            <a:pPr marL="685800" marR="0" lvl="1" indent="0" algn="l" defTabSz="914400" rtl="0" eaLnBrk="1" fontAlgn="auto" latinLnBrk="0" hangingPunct="1">
              <a:lnSpc>
                <a:spcPct val="90000"/>
              </a:lnSpc>
              <a:spcBef>
                <a:spcPts val="0"/>
              </a:spcBef>
              <a:spcAft>
                <a:spcPts val="600"/>
              </a:spcAft>
              <a:buClr>
                <a:srgbClr val="2D3338"/>
              </a:buClr>
              <a:buSzPct val="80000"/>
              <a:buFontTx/>
              <a:buNone/>
              <a:tabLst>
                <a:tab pos="803275"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especially in older structures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Tree>
    <p:extLst>
      <p:ext uri="{BB962C8B-B14F-4D97-AF65-F5344CB8AC3E}">
        <p14:creationId xmlns:p14="http://schemas.microsoft.com/office/powerpoint/2010/main" val="15772800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457525-F28D-C265-9910-4934E4BF71FA}"/>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C584D54-3215-3D63-6D38-D477DD1EB56D}"/>
              </a:ext>
            </a:extLst>
          </p:cNvPr>
          <p:cNvSpPr>
            <a:spLocks noGrp="1"/>
          </p:cNvSpPr>
          <p:nvPr>
            <p:ph type="body" sz="quarter" idx="14"/>
          </p:nvPr>
        </p:nvSpPr>
        <p:spPr>
          <a:xfrm>
            <a:off x="389807" y="1423067"/>
            <a:ext cx="3213202" cy="4011865"/>
          </a:xfrm>
        </p:spPr>
        <p:txBody>
          <a:bodyPr/>
          <a:lstStyle/>
          <a:p>
            <a:r>
              <a:rPr lang="en-US" sz="4400" b="1" kern="1200" dirty="0">
                <a:solidFill>
                  <a:srgbClr val="FFFF00"/>
                </a:solidFill>
                <a:effectLst>
                  <a:outerShdw blurRad="38100" dist="38100" dir="2700000" algn="tl">
                    <a:srgbClr val="000000">
                      <a:alpha val="43137"/>
                    </a:srgbClr>
                  </a:outerShdw>
                </a:effectLst>
                <a:latin typeface="+mj-lt"/>
                <a:ea typeface="+mj-ea"/>
                <a:cs typeface="+mj-cs"/>
              </a:rPr>
              <a:t>The Income Approach To Value</a:t>
            </a:r>
          </a:p>
          <a:p>
            <a:endParaRPr lang="en-US" dirty="0">
              <a:solidFill>
                <a:srgbClr val="FFFF00"/>
              </a:solidFill>
            </a:endParaRPr>
          </a:p>
        </p:txBody>
      </p:sp>
      <p:sp>
        <p:nvSpPr>
          <p:cNvPr id="3" name="TextBox 2">
            <a:extLst>
              <a:ext uri="{FF2B5EF4-FFF2-40B4-BE49-F238E27FC236}">
                <a16:creationId xmlns:a16="http://schemas.microsoft.com/office/drawing/2014/main" id="{0B065DEA-18B4-A0D9-277C-6965EB635CBF}"/>
              </a:ext>
            </a:extLst>
          </p:cNvPr>
          <p:cNvSpPr txBox="1"/>
          <p:nvPr/>
        </p:nvSpPr>
        <p:spPr>
          <a:xfrm>
            <a:off x="4853568" y="846753"/>
            <a:ext cx="6094140" cy="5164491"/>
          </a:xfrm>
          <a:prstGeom prst="rect">
            <a:avLst/>
          </a:prstGeom>
          <a:noFill/>
        </p:spPr>
        <p:txBody>
          <a:bodyPr wrap="square">
            <a:spAutoFit/>
          </a:bodyPr>
          <a:lstStyle/>
          <a:p>
            <a:pPr marL="457200" marR="0" lvl="0" indent="-457200" algn="l" defTabSz="914400" rtl="0" eaLnBrk="1" fontAlgn="auto" latinLnBrk="0" hangingPunct="1">
              <a:lnSpc>
                <a:spcPct val="80000"/>
              </a:lnSpc>
              <a:spcBef>
                <a:spcPct val="50000"/>
              </a:spcBef>
              <a:spcAft>
                <a:spcPts val="0"/>
              </a:spcAft>
              <a:buClr>
                <a:srgbClr val="2D3338"/>
              </a:buClr>
              <a:buSzPct val="80000"/>
              <a:buFont typeface="Wingdings" panose="05000000000000000000" pitchFamily="2" charset="2"/>
              <a:buChar char="v"/>
              <a:tabLst>
                <a:tab pos="393700" algn="l"/>
              </a:tabLst>
              <a:defRPr/>
            </a:pPr>
            <a:r>
              <a:rPr kumimoji="0" lang="en-US" sz="3200" b="0" i="0" u="none" strike="noStrike" kern="1200" cap="none" spc="0" normalizeH="0" baseline="0" noProof="0" dirty="0">
                <a:ln>
                  <a:noFill/>
                </a:ln>
                <a:solidFill>
                  <a:srgbClr val="2D3338"/>
                </a:solidFill>
                <a:effectLst/>
                <a:uLnTx/>
                <a:uFillTx/>
                <a:latin typeface="Gill Sans MT" pitchFamily="34" charset="0"/>
                <a:ea typeface="+mn-ea"/>
                <a:cs typeface="+mn-cs"/>
              </a:rPr>
              <a:t>Based on Principle of Anticipation</a:t>
            </a:r>
          </a:p>
          <a:p>
            <a:pPr marL="457200" marR="0" lvl="0" indent="-457200" algn="l" defTabSz="914400" rtl="0" eaLnBrk="1" fontAlgn="auto" latinLnBrk="0" hangingPunct="1">
              <a:lnSpc>
                <a:spcPct val="80000"/>
              </a:lnSpc>
              <a:spcBef>
                <a:spcPct val="50000"/>
              </a:spcBef>
              <a:spcAft>
                <a:spcPts val="0"/>
              </a:spcAft>
              <a:buClr>
                <a:srgbClr val="2D3338"/>
              </a:buClr>
              <a:buSzPct val="80000"/>
              <a:buFont typeface="Wingdings" panose="05000000000000000000" pitchFamily="2" charset="2"/>
              <a:buChar char="v"/>
              <a:tabLst>
                <a:tab pos="393700" algn="l"/>
              </a:tabLst>
              <a:defRPr/>
            </a:pPr>
            <a:r>
              <a:rPr kumimoji="0" lang="en-US" sz="3200" b="0" i="0" u="none" strike="noStrike" kern="1200" cap="none" spc="0" normalizeH="0" baseline="0" noProof="0" dirty="0">
                <a:ln>
                  <a:noFill/>
                </a:ln>
                <a:solidFill>
                  <a:srgbClr val="2D3338"/>
                </a:solidFill>
                <a:effectLst/>
                <a:uLnTx/>
                <a:uFillTx/>
                <a:latin typeface="Gill Sans MT" pitchFamily="34" charset="0"/>
                <a:ea typeface="+mn-ea"/>
                <a:cs typeface="+mn-cs"/>
              </a:rPr>
              <a:t>Value equals the present worth of future benefits that come from ownership</a:t>
            </a:r>
          </a:p>
          <a:p>
            <a:pPr marL="457200" marR="0" lvl="0" indent="-457200" algn="l" defTabSz="914400" rtl="0" eaLnBrk="1" fontAlgn="auto" latinLnBrk="0" hangingPunct="1">
              <a:lnSpc>
                <a:spcPct val="80000"/>
              </a:lnSpc>
              <a:spcBef>
                <a:spcPct val="50000"/>
              </a:spcBef>
              <a:spcAft>
                <a:spcPts val="0"/>
              </a:spcAft>
              <a:buClr>
                <a:srgbClr val="2D3338"/>
              </a:buClr>
              <a:buSzPct val="80000"/>
              <a:buFont typeface="Wingdings" panose="05000000000000000000" pitchFamily="2" charset="2"/>
              <a:buChar char="v"/>
              <a:tabLst>
                <a:tab pos="393700" algn="l"/>
              </a:tabLst>
              <a:defRPr/>
            </a:pPr>
            <a:r>
              <a:rPr kumimoji="0" lang="en-US" sz="3200" b="0" i="0" u="none" strike="noStrike" kern="1200" cap="none" spc="0" normalizeH="0" baseline="0" noProof="0" dirty="0">
                <a:ln>
                  <a:noFill/>
                </a:ln>
                <a:solidFill>
                  <a:srgbClr val="2D3338"/>
                </a:solidFill>
                <a:effectLst/>
                <a:uLnTx/>
                <a:uFillTx/>
                <a:latin typeface="Gill Sans MT" pitchFamily="34" charset="0"/>
                <a:ea typeface="+mn-ea"/>
                <a:cs typeface="+mn-cs"/>
              </a:rPr>
              <a:t> The benefits are the future income stream the property will generate</a:t>
            </a:r>
          </a:p>
          <a:p>
            <a:pPr marL="457200" marR="0" lvl="0" indent="-457200" algn="l" defTabSz="914400" rtl="0" eaLnBrk="1" fontAlgn="auto" latinLnBrk="0" hangingPunct="1">
              <a:lnSpc>
                <a:spcPct val="80000"/>
              </a:lnSpc>
              <a:spcBef>
                <a:spcPct val="50000"/>
              </a:spcBef>
              <a:spcAft>
                <a:spcPts val="0"/>
              </a:spcAft>
              <a:buClr>
                <a:srgbClr val="2D3338"/>
              </a:buClr>
              <a:buSzPct val="80000"/>
              <a:buFont typeface="Wingdings" panose="05000000000000000000" pitchFamily="2" charset="2"/>
              <a:buChar char="v"/>
              <a:tabLst>
                <a:tab pos="393700" algn="l"/>
              </a:tabLst>
              <a:defRPr/>
            </a:pPr>
            <a:r>
              <a:rPr kumimoji="0" lang="en-US" sz="3200" b="0" i="0" u="none" strike="noStrike" kern="1200" cap="none" spc="0" normalizeH="0" baseline="0" noProof="0" dirty="0">
                <a:ln>
                  <a:noFill/>
                </a:ln>
                <a:solidFill>
                  <a:srgbClr val="2D3338"/>
                </a:solidFill>
                <a:effectLst/>
                <a:uLnTx/>
                <a:uFillTx/>
                <a:latin typeface="Gill Sans MT" pitchFamily="34" charset="0"/>
                <a:ea typeface="+mn-ea"/>
                <a:cs typeface="+mn-cs"/>
              </a:rPr>
              <a:t>Must consider the quantity, quality, &amp; duration of potential income stream</a:t>
            </a:r>
          </a:p>
        </p:txBody>
      </p:sp>
    </p:spTree>
    <p:extLst>
      <p:ext uri="{BB962C8B-B14F-4D97-AF65-F5344CB8AC3E}">
        <p14:creationId xmlns:p14="http://schemas.microsoft.com/office/powerpoint/2010/main" val="18109179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0B2EE-C152-331A-D729-869EE28753C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7D93D01-FD87-CDAB-D53E-EADFAAB48E1E}"/>
              </a:ext>
            </a:extLst>
          </p:cNvPr>
          <p:cNvSpPr>
            <a:spLocks noGrp="1"/>
          </p:cNvSpPr>
          <p:nvPr>
            <p:ph type="body" sz="quarter" idx="14"/>
          </p:nvPr>
        </p:nvSpPr>
        <p:spPr>
          <a:xfrm>
            <a:off x="389807" y="1423067"/>
            <a:ext cx="3213202" cy="4011865"/>
          </a:xfrm>
        </p:spPr>
        <p:txBody>
          <a:bodyPr/>
          <a:lstStyle/>
          <a:p>
            <a:r>
              <a:rPr lang="en-US" dirty="0">
                <a:solidFill>
                  <a:srgbClr val="FFFF00"/>
                </a:solidFill>
              </a:rPr>
              <a:t>Data Needed for Income Approach</a:t>
            </a:r>
          </a:p>
        </p:txBody>
      </p:sp>
      <p:sp>
        <p:nvSpPr>
          <p:cNvPr id="7" name="TextBox 6">
            <a:extLst>
              <a:ext uri="{FF2B5EF4-FFF2-40B4-BE49-F238E27FC236}">
                <a16:creationId xmlns:a16="http://schemas.microsoft.com/office/drawing/2014/main" id="{17A05173-BF8A-94A6-1700-C901F06C3760}"/>
              </a:ext>
            </a:extLst>
          </p:cNvPr>
          <p:cNvSpPr txBox="1"/>
          <p:nvPr/>
        </p:nvSpPr>
        <p:spPr>
          <a:xfrm>
            <a:off x="4891624" y="231487"/>
            <a:ext cx="6094140" cy="644484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Income and Expense Data Needed for the subject and the market</a:t>
            </a:r>
          </a:p>
          <a:p>
            <a:pPr marL="4572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2D3338"/>
                </a:solidFill>
                <a:effectLst/>
                <a:uLnTx/>
                <a:uFillTx/>
                <a:latin typeface="Calibri"/>
                <a:ea typeface="+mn-ea"/>
                <a:cs typeface="+mn-cs"/>
              </a:rPr>
              <a:t>Unit of Comparison (Rent)</a:t>
            </a: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2D3338"/>
                </a:solidFill>
                <a:effectLst/>
                <a:uLnTx/>
                <a:uFillTx/>
                <a:latin typeface="Calibri"/>
                <a:ea typeface="+mn-ea"/>
                <a:cs typeface="+mn-cs"/>
              </a:rPr>
              <a:t>per sq. ft.</a:t>
            </a: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2D3338"/>
                </a:solidFill>
                <a:effectLst/>
                <a:uLnTx/>
                <a:uFillTx/>
                <a:latin typeface="Calibri"/>
                <a:ea typeface="+mn-ea"/>
                <a:cs typeface="+mn-cs"/>
              </a:rPr>
              <a:t>per unit - storage, rental, hotel</a:t>
            </a: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2D3338"/>
                </a:solidFill>
                <a:effectLst/>
                <a:uLnTx/>
                <a:uFillTx/>
                <a:latin typeface="Calibri"/>
                <a:ea typeface="+mn-ea"/>
                <a:cs typeface="+mn-cs"/>
              </a:rPr>
              <a:t>per bin - grain</a:t>
            </a:r>
          </a:p>
          <a:p>
            <a:pPr marL="114300" marR="0" lvl="0" indent="0" algn="l" defTabSz="914400" rtl="0" eaLnBrk="1" fontAlgn="auto" latinLnBrk="0" hangingPunct="1">
              <a:lnSpc>
                <a:spcPct val="9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2D3338"/>
              </a:solidFill>
              <a:effectLst/>
              <a:uLnTx/>
              <a:uFillTx/>
              <a:latin typeface="Calibri"/>
              <a:ea typeface="+mn-ea"/>
              <a:cs typeface="+mn-cs"/>
            </a:endParaRPr>
          </a:p>
          <a:p>
            <a:pPr marL="4572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2D3338"/>
                </a:solidFill>
                <a:effectLst/>
                <a:uLnTx/>
                <a:uFillTx/>
                <a:latin typeface="Calibri"/>
                <a:ea typeface="+mn-ea"/>
                <a:cs typeface="+mn-cs"/>
              </a:rPr>
              <a:t>Vacancy and Collection Loss (from Market)</a:t>
            </a:r>
          </a:p>
          <a:p>
            <a:pPr marL="4572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endParaRPr kumimoji="0" lang="en-US" sz="2400" b="0" i="0" u="none" strike="noStrike" kern="1200" cap="none" spc="0" normalizeH="0" baseline="0" noProof="0" dirty="0">
              <a:ln>
                <a:noFill/>
              </a:ln>
              <a:solidFill>
                <a:srgbClr val="2D3338"/>
              </a:solidFill>
              <a:effectLst/>
              <a:uLnTx/>
              <a:uFillTx/>
              <a:latin typeface="Calibri"/>
              <a:ea typeface="+mn-ea"/>
              <a:cs typeface="+mn-cs"/>
            </a:endParaRPr>
          </a:p>
          <a:p>
            <a:pPr marL="457200" marR="0" lvl="0"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2400" b="0" i="0" u="none" strike="noStrike" kern="1200" cap="none" spc="0" normalizeH="0" baseline="0" noProof="0" dirty="0">
                <a:ln>
                  <a:noFill/>
                </a:ln>
                <a:solidFill>
                  <a:srgbClr val="2D3338"/>
                </a:solidFill>
                <a:effectLst/>
                <a:uLnTx/>
                <a:uFillTx/>
                <a:latin typeface="Calibri"/>
                <a:ea typeface="+mn-ea"/>
                <a:cs typeface="+mn-cs"/>
              </a:rPr>
              <a:t>Expenses (Subject and from Market)</a:t>
            </a: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2D3338"/>
                </a:solidFill>
                <a:effectLst/>
                <a:uLnTx/>
                <a:uFillTx/>
                <a:latin typeface="Calibri"/>
                <a:ea typeface="+mn-ea"/>
                <a:cs typeface="+mn-cs"/>
              </a:rPr>
              <a:t>Fixed and Variable Expenses</a:t>
            </a: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2D3338"/>
                </a:solidFill>
                <a:effectLst/>
                <a:uLnTx/>
                <a:uFillTx/>
                <a:latin typeface="Calibri"/>
                <a:ea typeface="+mn-ea"/>
                <a:cs typeface="+mn-cs"/>
              </a:rPr>
              <a:t>Typical for property type; replacement reserves, utilities, property management, insurance</a:t>
            </a:r>
          </a:p>
          <a:p>
            <a:pPr marL="800100" marR="0" lvl="1" indent="-342900" algn="l" defTabSz="914400" rtl="0" eaLnBrk="1" fontAlgn="auto" latinLnBrk="0" hangingPunct="1">
              <a:lnSpc>
                <a:spcPct val="90000"/>
              </a:lnSpc>
              <a:spcBef>
                <a:spcPts val="0"/>
              </a:spcBef>
              <a:spcAft>
                <a:spcPts val="60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2D3338"/>
                </a:solidFill>
                <a:effectLst/>
                <a:uLnTx/>
                <a:uFillTx/>
                <a:latin typeface="Calibri"/>
                <a:ea typeface="+mn-ea"/>
                <a:cs typeface="+mn-cs"/>
              </a:rPr>
              <a:t>Cap rate</a:t>
            </a: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2D3338"/>
                </a:solidFill>
                <a:effectLst/>
                <a:uLnTx/>
                <a:uFillTx/>
                <a:latin typeface="Calibri"/>
                <a:ea typeface="+mn-ea"/>
                <a:cs typeface="+mn-cs"/>
              </a:rPr>
              <a:t>		</a:t>
            </a:r>
          </a:p>
        </p:txBody>
      </p:sp>
    </p:spTree>
    <p:extLst>
      <p:ext uri="{BB962C8B-B14F-4D97-AF65-F5344CB8AC3E}">
        <p14:creationId xmlns:p14="http://schemas.microsoft.com/office/powerpoint/2010/main" val="3734822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D6E216-D0DC-3912-D565-78C14A742F05}"/>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CC3E735-8FCC-8A5A-4B23-97DCB54ABB54}"/>
              </a:ext>
            </a:extLst>
          </p:cNvPr>
          <p:cNvSpPr>
            <a:spLocks noGrp="1"/>
          </p:cNvSpPr>
          <p:nvPr>
            <p:ph type="body" sz="quarter" idx="14"/>
          </p:nvPr>
        </p:nvSpPr>
        <p:spPr>
          <a:xfrm>
            <a:off x="389807" y="1423067"/>
            <a:ext cx="3213202" cy="4011865"/>
          </a:xfrm>
        </p:spPr>
        <p:txBody>
          <a:bodyPr/>
          <a:lstStyle/>
          <a:p>
            <a:r>
              <a:rPr lang="en-US" dirty="0">
                <a:solidFill>
                  <a:srgbClr val="FFFF00"/>
                </a:solidFill>
              </a:rPr>
              <a:t>Components of a Capitalization Rate</a:t>
            </a:r>
          </a:p>
        </p:txBody>
      </p:sp>
      <p:sp>
        <p:nvSpPr>
          <p:cNvPr id="2" name="TextBox 1">
            <a:extLst>
              <a:ext uri="{FF2B5EF4-FFF2-40B4-BE49-F238E27FC236}">
                <a16:creationId xmlns:a16="http://schemas.microsoft.com/office/drawing/2014/main" id="{30BED04A-5CC8-8386-A787-FE081E49A66F}"/>
              </a:ext>
            </a:extLst>
          </p:cNvPr>
          <p:cNvSpPr txBox="1"/>
          <p:nvPr/>
        </p:nvSpPr>
        <p:spPr>
          <a:xfrm>
            <a:off x="4325069" y="566677"/>
            <a:ext cx="8188011" cy="5724644"/>
          </a:xfrm>
          <a:prstGeom prst="rect">
            <a:avLst/>
          </a:prstGeom>
          <a:noFill/>
        </p:spPr>
        <p:txBody>
          <a:bodyPr wrap="none" rtlCol="0">
            <a:spAutoFit/>
          </a:bodyPr>
          <a:lstStyle/>
          <a:p>
            <a:pPr marL="0" marR="0" lvl="0" indent="0" algn="l" defTabSz="77724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D3338"/>
                </a:solidFill>
                <a:effectLst/>
                <a:uLnTx/>
                <a:uFillTx/>
                <a:latin typeface="Gill Sans MT" pitchFamily="34" charset="0"/>
                <a:ea typeface="+mn-ea"/>
                <a:cs typeface="+mn-cs"/>
              </a:rPr>
              <a:t>Recapture Rate</a:t>
            </a:r>
          </a:p>
          <a:p>
            <a:pPr marL="0" marR="0" lvl="0" indent="0" algn="l" defTabSz="77724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rPr>
              <a:t>(Return of your investment)</a:t>
            </a:r>
          </a:p>
          <a:p>
            <a:pPr marL="0" marR="0" lvl="0" indent="0" algn="l" defTabSz="777240" rtl="0" eaLnBrk="1" fontAlgn="auto" latinLnBrk="0" hangingPunct="1">
              <a:lnSpc>
                <a:spcPct val="100000"/>
              </a:lnSpc>
              <a:spcBef>
                <a:spcPts val="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rPr>
              <a:t>  Usually 1/Life Expectancy</a:t>
            </a:r>
          </a:p>
          <a:p>
            <a:pPr marL="0" marR="0" lvl="0" indent="0" algn="l" defTabSz="777240" rtl="0" eaLnBrk="1" fontAlgn="auto" latinLnBrk="0" hangingPunct="1">
              <a:lnSpc>
                <a:spcPct val="100000"/>
              </a:lnSpc>
              <a:spcBef>
                <a:spcPts val="0"/>
              </a:spcBef>
              <a:spcAft>
                <a:spcPts val="600"/>
              </a:spcAft>
              <a:buClrTx/>
              <a:buSzTx/>
              <a:buFont typeface="Arial" pitchFamily="34" charset="0"/>
              <a:buChar char="•"/>
              <a:tabLst/>
              <a:defRPr/>
            </a:pPr>
            <a:r>
              <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rPr>
              <a:t>  Example: 1/50 years =   					2.0%</a:t>
            </a:r>
          </a:p>
          <a:p>
            <a:pPr marL="0" marR="0" lvl="0" indent="0" algn="l" defTabSz="777240" rtl="0" eaLnBrk="1" fontAlgn="auto" latinLnBrk="0" hangingPunct="1">
              <a:lnSpc>
                <a:spcPct val="100000"/>
              </a:lnSpc>
              <a:spcBef>
                <a:spcPts val="0"/>
              </a:spcBef>
              <a:spcAft>
                <a:spcPts val="600"/>
              </a:spcAft>
              <a:buClrTx/>
              <a:buSzTx/>
              <a:buFont typeface="Arial" pitchFamily="34" charset="0"/>
              <a:buChar char="•"/>
              <a:tabLst/>
              <a:defRPr/>
            </a:pPr>
            <a:endPar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endParaRPr>
          </a:p>
          <a:p>
            <a:pPr marL="0" marR="0" lvl="0" indent="0" algn="l" defTabSz="77724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D3338"/>
                </a:solidFill>
                <a:effectLst/>
                <a:uLnTx/>
                <a:uFillTx/>
                <a:latin typeface="Gill Sans MT" pitchFamily="34" charset="0"/>
                <a:ea typeface="+mn-ea"/>
                <a:cs typeface="+mn-cs"/>
              </a:rPr>
              <a:t>Discount Rate</a:t>
            </a:r>
          </a:p>
          <a:p>
            <a:pPr marL="0" marR="0" lvl="0" indent="0" algn="l" defTabSz="77724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rPr>
              <a:t>(Required rate of return on your investment)                 5.0%</a:t>
            </a:r>
          </a:p>
          <a:p>
            <a:pPr marL="0" marR="0" lvl="0" indent="0" algn="l" defTabSz="777240" rtl="0" eaLnBrk="1" fontAlgn="auto" latinLnBrk="0" hangingPunct="1">
              <a:lnSpc>
                <a:spcPct val="100000"/>
              </a:lnSpc>
              <a:spcBef>
                <a:spcPts val="0"/>
              </a:spcBef>
              <a:spcAft>
                <a:spcPts val="600"/>
              </a:spcAft>
              <a:buClrTx/>
              <a:buSzTx/>
              <a:buFontTx/>
              <a:buNone/>
              <a:tabLst/>
              <a:defRPr/>
            </a:pPr>
            <a:endPar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endParaRPr>
          </a:p>
          <a:p>
            <a:pPr marL="0" marR="0" lvl="0" indent="0" algn="l" defTabSz="77724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D3338"/>
                </a:solidFill>
                <a:effectLst/>
                <a:uLnTx/>
                <a:uFillTx/>
                <a:latin typeface="Gill Sans MT" pitchFamily="34" charset="0"/>
                <a:ea typeface="+mn-ea"/>
                <a:cs typeface="+mn-cs"/>
              </a:rPr>
              <a:t>Effective Tax Rate</a:t>
            </a:r>
          </a:p>
          <a:p>
            <a:pPr marL="0" marR="0" lvl="0" indent="0" algn="l" defTabSz="777240"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rPr>
              <a:t>(For use in ad valorem valuation)				</a:t>
            </a:r>
            <a:r>
              <a:rPr kumimoji="0" lang="en-US" sz="2400" b="0" i="0" u="sng" strike="noStrike" kern="1200" cap="none" spc="0" normalizeH="0" baseline="0" noProof="0" dirty="0">
                <a:ln>
                  <a:noFill/>
                </a:ln>
                <a:solidFill>
                  <a:srgbClr val="2D3338"/>
                </a:solidFill>
                <a:effectLst/>
                <a:uLnTx/>
                <a:uFillTx/>
                <a:latin typeface="Gill Sans MT" pitchFamily="34" charset="0"/>
                <a:ea typeface="+mn-ea"/>
                <a:cs typeface="+mn-cs"/>
              </a:rPr>
              <a:t>1.5%</a:t>
            </a:r>
          </a:p>
          <a:p>
            <a:pPr marL="0" marR="0" lvl="0" indent="0" algn="l" defTabSz="777240" rtl="0" eaLnBrk="1" fontAlgn="auto" latinLnBrk="0" hangingPunct="1">
              <a:lnSpc>
                <a:spcPct val="100000"/>
              </a:lnSpc>
              <a:spcBef>
                <a:spcPts val="0"/>
              </a:spcBef>
              <a:spcAft>
                <a:spcPts val="600"/>
              </a:spcAft>
              <a:buClrTx/>
              <a:buSzTx/>
              <a:buFontTx/>
              <a:buNone/>
              <a:tabLst/>
              <a:defRPr/>
            </a:pPr>
            <a:endParaRPr kumimoji="0" lang="en-US" sz="2400" b="0" i="0" u="sng" strike="noStrike" kern="1200" cap="none" spc="0" normalizeH="0" baseline="0" noProof="0" dirty="0">
              <a:ln>
                <a:noFill/>
              </a:ln>
              <a:solidFill>
                <a:srgbClr val="2D3338"/>
              </a:solidFill>
              <a:effectLst/>
              <a:uLnTx/>
              <a:uFillTx/>
              <a:latin typeface="Gill Sans MT" pitchFamily="34" charset="0"/>
              <a:ea typeface="+mn-ea"/>
              <a:cs typeface="+mn-cs"/>
            </a:endParaRPr>
          </a:p>
          <a:p>
            <a:pPr marL="0" marR="0" lvl="0" indent="0" algn="l" defTabSz="777240" rtl="0" eaLnBrk="1" fontAlgn="auto" latinLnBrk="0" hangingPunct="1">
              <a:lnSpc>
                <a:spcPct val="100000"/>
              </a:lnSpc>
              <a:spcBef>
                <a:spcPts val="0"/>
              </a:spcBef>
              <a:spcAft>
                <a:spcPts val="600"/>
              </a:spcAft>
              <a:buClrTx/>
              <a:buSzTx/>
              <a:buFontTx/>
              <a:buNone/>
              <a:tabLst/>
              <a:defRPr/>
            </a:pPr>
            <a:r>
              <a:rPr kumimoji="0" lang="en-US" sz="2400" b="1" i="0" u="none" strike="noStrike" kern="1200" cap="none" spc="0" normalizeH="0" baseline="0" noProof="0" dirty="0">
                <a:ln>
                  <a:noFill/>
                </a:ln>
                <a:solidFill>
                  <a:srgbClr val="2D3338"/>
                </a:solidFill>
                <a:effectLst/>
                <a:uLnTx/>
                <a:uFillTx/>
                <a:latin typeface="Gill Sans MT" pitchFamily="34" charset="0"/>
                <a:ea typeface="+mn-ea"/>
                <a:cs typeface="+mn-cs"/>
              </a:rPr>
              <a:t>Capitalization Rate (sum of components)</a:t>
            </a:r>
            <a:r>
              <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rPr>
              <a:t>		</a:t>
            </a:r>
            <a:r>
              <a:rPr kumimoji="0" lang="en-US" sz="2400" b="1" i="0" u="none" strike="noStrike" kern="1200" cap="none" spc="0" normalizeH="0" baseline="0" noProof="0" dirty="0">
                <a:ln>
                  <a:noFill/>
                </a:ln>
                <a:solidFill>
                  <a:srgbClr val="2D3338"/>
                </a:solidFill>
                <a:effectLst/>
                <a:uLnTx/>
                <a:uFillTx/>
                <a:latin typeface="Gill Sans MT" pitchFamily="34" charset="0"/>
                <a:ea typeface="+mn-ea"/>
                <a:cs typeface="+mn-cs"/>
              </a:rPr>
              <a:t>8.5%</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Tree>
    <p:extLst>
      <p:ext uri="{BB962C8B-B14F-4D97-AF65-F5344CB8AC3E}">
        <p14:creationId xmlns:p14="http://schemas.microsoft.com/office/powerpoint/2010/main" val="3631062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56379-24A4-7AAE-F4CF-C1D3EC0045D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6957C19-BC43-B135-2A40-FE2CE509F819}"/>
              </a:ext>
            </a:extLst>
          </p:cNvPr>
          <p:cNvSpPr>
            <a:spLocks noGrp="1"/>
          </p:cNvSpPr>
          <p:nvPr>
            <p:ph type="body" sz="quarter" idx="14"/>
          </p:nvPr>
        </p:nvSpPr>
        <p:spPr>
          <a:xfrm>
            <a:off x="389807" y="1423067"/>
            <a:ext cx="3213202" cy="4011865"/>
          </a:xfrm>
        </p:spPr>
        <p:txBody>
          <a:bodyPr/>
          <a:lstStyle/>
          <a:p>
            <a:r>
              <a:rPr lang="en-US" dirty="0">
                <a:solidFill>
                  <a:srgbClr val="FFFF00"/>
                </a:solidFill>
              </a:rPr>
              <a:t>The “IRV” Equation</a:t>
            </a:r>
          </a:p>
        </p:txBody>
      </p:sp>
      <p:sp>
        <p:nvSpPr>
          <p:cNvPr id="6" name="TextBox 5">
            <a:extLst>
              <a:ext uri="{FF2B5EF4-FFF2-40B4-BE49-F238E27FC236}">
                <a16:creationId xmlns:a16="http://schemas.microsoft.com/office/drawing/2014/main" id="{83D99B02-2DD3-E783-13F6-C010DD100B07}"/>
              </a:ext>
            </a:extLst>
          </p:cNvPr>
          <p:cNvSpPr txBox="1"/>
          <p:nvPr/>
        </p:nvSpPr>
        <p:spPr>
          <a:xfrm>
            <a:off x="4664279" y="728454"/>
            <a:ext cx="3097957" cy="1389226"/>
          </a:xfrm>
          <a:prstGeom prst="rect">
            <a:avLst/>
          </a:prstGeom>
          <a:noFill/>
        </p:spPr>
        <p:txBody>
          <a:bodyPr wrap="square">
            <a:spAutoFit/>
          </a:bodyPr>
          <a:lstStyle/>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rPr>
              <a:t>Income = R x V</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rPr>
              <a:t>Rate = I </a:t>
            </a:r>
            <a:r>
              <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sym typeface="Symbol" pitchFamily="18" charset="2"/>
              </a:rPr>
              <a:t> V</a:t>
            </a:r>
          </a:p>
          <a:p>
            <a:pPr marL="0" marR="0" lvl="0" indent="0" algn="l" defTabSz="914400" rtl="0" eaLnBrk="1" fontAlgn="auto" latinLnBrk="0" hangingPunct="1">
              <a:lnSpc>
                <a:spcPct val="12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sym typeface="Symbol" pitchFamily="18" charset="2"/>
              </a:rPr>
              <a:t>Value = I  R</a:t>
            </a:r>
            <a:endParaRPr kumimoji="0" lang="en-US" sz="2400" b="0" i="0" u="none" strike="noStrike" kern="1200" cap="none" spc="0" normalizeH="0" baseline="0" noProof="0" dirty="0">
              <a:ln>
                <a:noFill/>
              </a:ln>
              <a:solidFill>
                <a:srgbClr val="2D3338"/>
              </a:solidFill>
              <a:effectLst/>
              <a:uLnTx/>
              <a:uFillTx/>
              <a:latin typeface="Calibri"/>
              <a:ea typeface="+mn-ea"/>
              <a:cs typeface="+mn-cs"/>
            </a:endParaRPr>
          </a:p>
        </p:txBody>
      </p:sp>
      <p:sp>
        <p:nvSpPr>
          <p:cNvPr id="7" name="AutoShape 3">
            <a:extLst>
              <a:ext uri="{FF2B5EF4-FFF2-40B4-BE49-F238E27FC236}">
                <a16:creationId xmlns:a16="http://schemas.microsoft.com/office/drawing/2014/main" id="{82DD542D-0B2D-EF5A-E098-CA6B466F3F69}"/>
              </a:ext>
            </a:extLst>
          </p:cNvPr>
          <p:cNvSpPr>
            <a:spLocks noChangeArrowheads="1"/>
          </p:cNvSpPr>
          <p:nvPr/>
        </p:nvSpPr>
        <p:spPr bwMode="auto">
          <a:xfrm>
            <a:off x="6462869" y="2432791"/>
            <a:ext cx="2895600" cy="2590800"/>
          </a:xfrm>
          <a:prstGeom prst="triangle">
            <a:avLst>
              <a:gd name="adj" fmla="val 50000"/>
            </a:avLst>
          </a:prstGeom>
          <a:noFill/>
          <a:ln w="57150">
            <a:solidFill>
              <a:schemeClr val="tx2"/>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
        <p:nvSpPr>
          <p:cNvPr id="8" name="Line 6">
            <a:extLst>
              <a:ext uri="{FF2B5EF4-FFF2-40B4-BE49-F238E27FC236}">
                <a16:creationId xmlns:a16="http://schemas.microsoft.com/office/drawing/2014/main" id="{FB325596-22CB-ED5C-F3EE-FBCAB903A587}"/>
              </a:ext>
            </a:extLst>
          </p:cNvPr>
          <p:cNvSpPr>
            <a:spLocks noChangeShapeType="1"/>
          </p:cNvSpPr>
          <p:nvPr/>
        </p:nvSpPr>
        <p:spPr bwMode="auto">
          <a:xfrm>
            <a:off x="7061552" y="3941849"/>
            <a:ext cx="1676400" cy="0"/>
          </a:xfrm>
          <a:prstGeom prst="line">
            <a:avLst/>
          </a:prstGeom>
          <a:noFill/>
          <a:ln w="57150">
            <a:solidFill>
              <a:schemeClr val="tx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
        <p:nvSpPr>
          <p:cNvPr id="9" name="Line 7">
            <a:extLst>
              <a:ext uri="{FF2B5EF4-FFF2-40B4-BE49-F238E27FC236}">
                <a16:creationId xmlns:a16="http://schemas.microsoft.com/office/drawing/2014/main" id="{A534348B-6021-F630-9EBD-F8B0FB52B0EE}"/>
              </a:ext>
            </a:extLst>
          </p:cNvPr>
          <p:cNvSpPr>
            <a:spLocks noChangeShapeType="1"/>
          </p:cNvSpPr>
          <p:nvPr/>
        </p:nvSpPr>
        <p:spPr bwMode="auto">
          <a:xfrm>
            <a:off x="7899752" y="3941849"/>
            <a:ext cx="0" cy="1066800"/>
          </a:xfrm>
          <a:prstGeom prst="line">
            <a:avLst/>
          </a:prstGeom>
          <a:noFill/>
          <a:ln w="57150">
            <a:solidFill>
              <a:schemeClr val="tx2"/>
            </a:solidFill>
            <a:round/>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
        <p:nvSpPr>
          <p:cNvPr id="10" name="Text Box 8">
            <a:extLst>
              <a:ext uri="{FF2B5EF4-FFF2-40B4-BE49-F238E27FC236}">
                <a16:creationId xmlns:a16="http://schemas.microsoft.com/office/drawing/2014/main" id="{181AA366-CBF6-835F-338E-948683750C99}"/>
              </a:ext>
            </a:extLst>
          </p:cNvPr>
          <p:cNvSpPr txBox="1">
            <a:spLocks noChangeArrowheads="1"/>
          </p:cNvSpPr>
          <p:nvPr/>
        </p:nvSpPr>
        <p:spPr bwMode="auto">
          <a:xfrm>
            <a:off x="7762237" y="3148008"/>
            <a:ext cx="296863" cy="579438"/>
          </a:xfrm>
          <a:prstGeom prst="rect">
            <a:avLst/>
          </a:prstGeom>
          <a:noFill/>
          <a:ln w="12700">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D3338"/>
                </a:solidFill>
                <a:effectLst/>
                <a:uLnTx/>
                <a:uFillTx/>
                <a:latin typeface="Gill Sans MT" pitchFamily="34" charset="0"/>
                <a:ea typeface="+mn-ea"/>
                <a:cs typeface="+mn-cs"/>
              </a:rPr>
              <a:t>I</a:t>
            </a:r>
            <a:endPar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endParaRPr>
          </a:p>
        </p:txBody>
      </p:sp>
      <p:sp>
        <p:nvSpPr>
          <p:cNvPr id="11" name="Text Box 9">
            <a:extLst>
              <a:ext uri="{FF2B5EF4-FFF2-40B4-BE49-F238E27FC236}">
                <a16:creationId xmlns:a16="http://schemas.microsoft.com/office/drawing/2014/main" id="{A23F2D1C-9997-CC4F-0EB7-BFDE69968120}"/>
              </a:ext>
            </a:extLst>
          </p:cNvPr>
          <p:cNvSpPr txBox="1">
            <a:spLocks noChangeArrowheads="1"/>
          </p:cNvSpPr>
          <p:nvPr/>
        </p:nvSpPr>
        <p:spPr bwMode="auto">
          <a:xfrm>
            <a:off x="7087838" y="4301260"/>
            <a:ext cx="440559" cy="584775"/>
          </a:xfrm>
          <a:prstGeom prst="rect">
            <a:avLst/>
          </a:prstGeom>
          <a:noFill/>
          <a:ln w="12700">
            <a:noFill/>
            <a:miter lim="800000"/>
            <a:headEnd/>
            <a:tailEnd/>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D3338"/>
                </a:solidFill>
                <a:effectLst/>
                <a:uLnTx/>
                <a:uFillTx/>
                <a:latin typeface="Gill Sans MT" pitchFamily="34" charset="0"/>
                <a:ea typeface="+mn-ea"/>
                <a:cs typeface="+mn-cs"/>
              </a:rPr>
              <a:t>R</a:t>
            </a:r>
            <a:endPar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endParaRPr>
          </a:p>
        </p:txBody>
      </p:sp>
      <p:sp>
        <p:nvSpPr>
          <p:cNvPr id="12" name="Text Box 10">
            <a:extLst>
              <a:ext uri="{FF2B5EF4-FFF2-40B4-BE49-F238E27FC236}">
                <a16:creationId xmlns:a16="http://schemas.microsoft.com/office/drawing/2014/main" id="{819C03C6-7C5E-005D-C6D4-B008B4F036AF}"/>
              </a:ext>
            </a:extLst>
          </p:cNvPr>
          <p:cNvSpPr txBox="1">
            <a:spLocks noChangeArrowheads="1"/>
          </p:cNvSpPr>
          <p:nvPr/>
        </p:nvSpPr>
        <p:spPr bwMode="auto">
          <a:xfrm>
            <a:off x="8138818" y="4301261"/>
            <a:ext cx="433132" cy="584775"/>
          </a:xfrm>
          <a:prstGeom prst="rect">
            <a:avLst/>
          </a:prstGeom>
          <a:noFill/>
          <a:ln w="12700">
            <a:noFill/>
            <a:miter lim="800000"/>
            <a:headEnd/>
            <a:tailEnd/>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D3338"/>
                </a:solidFill>
                <a:effectLst/>
                <a:uLnTx/>
                <a:uFillTx/>
                <a:latin typeface="Gill Sans MT" pitchFamily="34" charset="0"/>
                <a:ea typeface="+mn-ea"/>
                <a:cs typeface="+mn-cs"/>
              </a:rPr>
              <a:t>V</a:t>
            </a:r>
            <a:endParaRPr kumimoji="0" lang="en-US" sz="2400" b="0" i="0" u="none" strike="noStrike" kern="1200" cap="none" spc="0" normalizeH="0" baseline="0" noProof="0" dirty="0">
              <a:ln>
                <a:noFill/>
              </a:ln>
              <a:solidFill>
                <a:srgbClr val="2D3338"/>
              </a:solidFill>
              <a:effectLst/>
              <a:uLnTx/>
              <a:uFillTx/>
              <a:latin typeface="Gill Sans MT" pitchFamily="34" charset="0"/>
              <a:ea typeface="+mn-ea"/>
              <a:cs typeface="+mn-cs"/>
            </a:endParaRPr>
          </a:p>
        </p:txBody>
      </p:sp>
      <p:sp>
        <p:nvSpPr>
          <p:cNvPr id="13" name="TextBox 12">
            <a:extLst>
              <a:ext uri="{FF2B5EF4-FFF2-40B4-BE49-F238E27FC236}">
                <a16:creationId xmlns:a16="http://schemas.microsoft.com/office/drawing/2014/main" id="{213494CA-42F1-A247-AA1E-01355F22BEBA}"/>
              </a:ext>
            </a:extLst>
          </p:cNvPr>
          <p:cNvSpPr txBox="1"/>
          <p:nvPr/>
        </p:nvSpPr>
        <p:spPr>
          <a:xfrm>
            <a:off x="5039892" y="4078407"/>
            <a:ext cx="10310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3338"/>
                </a:solidFill>
                <a:effectLst/>
                <a:uLnTx/>
                <a:uFillTx/>
                <a:latin typeface="Calibri"/>
                <a:ea typeface="+mn-ea"/>
                <a:cs typeface="+mn-cs"/>
              </a:rPr>
              <a:t>Multiply </a:t>
            </a:r>
          </a:p>
        </p:txBody>
      </p:sp>
      <p:sp>
        <p:nvSpPr>
          <p:cNvPr id="14" name="TextBox 13">
            <a:extLst>
              <a:ext uri="{FF2B5EF4-FFF2-40B4-BE49-F238E27FC236}">
                <a16:creationId xmlns:a16="http://schemas.microsoft.com/office/drawing/2014/main" id="{C42FFD3C-BEF7-E0E8-E8D5-112FDE7EB23A}"/>
              </a:ext>
            </a:extLst>
          </p:cNvPr>
          <p:cNvSpPr txBox="1"/>
          <p:nvPr/>
        </p:nvSpPr>
        <p:spPr>
          <a:xfrm>
            <a:off x="9122402" y="2592285"/>
            <a:ext cx="77457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D3338"/>
                </a:solidFill>
                <a:effectLst/>
                <a:uLnTx/>
                <a:uFillTx/>
                <a:latin typeface="Calibri"/>
                <a:ea typeface="+mn-ea"/>
                <a:cs typeface="+mn-cs"/>
              </a:rPr>
              <a:t>Divide</a:t>
            </a:r>
          </a:p>
        </p:txBody>
      </p:sp>
      <p:sp>
        <p:nvSpPr>
          <p:cNvPr id="16" name="Speech Bubble: Rectangle with Corners Rounded 15">
            <a:extLst>
              <a:ext uri="{FF2B5EF4-FFF2-40B4-BE49-F238E27FC236}">
                <a16:creationId xmlns:a16="http://schemas.microsoft.com/office/drawing/2014/main" id="{4A0B1B8B-04DC-3528-0DD5-F8CFB6B4570F}"/>
              </a:ext>
            </a:extLst>
          </p:cNvPr>
          <p:cNvSpPr/>
          <p:nvPr/>
        </p:nvSpPr>
        <p:spPr>
          <a:xfrm>
            <a:off x="4618580" y="3941849"/>
            <a:ext cx="1682739" cy="642448"/>
          </a:xfrm>
          <a:prstGeom prst="wedgeRoundRectCallout">
            <a:avLst>
              <a:gd name="adj1" fmla="val 142850"/>
              <a:gd name="adj2" fmla="val 32993"/>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Speech Bubble: Rectangle with Corners Rounded 16">
            <a:extLst>
              <a:ext uri="{FF2B5EF4-FFF2-40B4-BE49-F238E27FC236}">
                <a16:creationId xmlns:a16="http://schemas.microsoft.com/office/drawing/2014/main" id="{9C56B0A4-85EA-ACAA-0513-7A431766880D}"/>
              </a:ext>
            </a:extLst>
          </p:cNvPr>
          <p:cNvSpPr/>
          <p:nvPr/>
        </p:nvSpPr>
        <p:spPr>
          <a:xfrm>
            <a:off x="8875056" y="2487235"/>
            <a:ext cx="1543472" cy="579432"/>
          </a:xfrm>
          <a:prstGeom prst="wedgeRoundRectCallout">
            <a:avLst>
              <a:gd name="adj1" fmla="val -91697"/>
              <a:gd name="adj2" fmla="val 198667"/>
              <a:gd name="adj3" fmla="val 1666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308906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grpId="0" nodeType="clickEffect">
                                  <p:stCondLst>
                                    <p:cond delay="0"/>
                                  </p:stCondLst>
                                  <p:childTnLst>
                                    <p:animScale>
                                      <p:cBhvr>
                                        <p:cTn id="6" dur="2000" fill="hold"/>
                                        <p:tgtEl>
                                          <p:spTgt spid="8"/>
                                        </p:tgtEl>
                                      </p:cBhvr>
                                      <p:by x="150000" y="150000"/>
                                    </p:animScale>
                                  </p:childTnLst>
                                </p:cTn>
                              </p:par>
                            </p:childTnLst>
                          </p:cTn>
                        </p:par>
                        <p:par>
                          <p:cTn id="7" fill="hold">
                            <p:stCondLst>
                              <p:cond delay="2000"/>
                            </p:stCondLst>
                            <p:childTnLst>
                              <p:par>
                                <p:cTn id="8" presetID="6" presetClass="emph" presetSubtype="0" fill="hold" grpId="1" nodeType="afterEffect">
                                  <p:stCondLst>
                                    <p:cond delay="0"/>
                                  </p:stCondLst>
                                  <p:childTnLst>
                                    <p:animScale>
                                      <p:cBhvr>
                                        <p:cTn id="9" dur="2000" fill="hold"/>
                                        <p:tgtEl>
                                          <p:spTgt spid="8"/>
                                        </p:tgtEl>
                                      </p:cBhvr>
                                      <p:by x="67000" y="67000"/>
                                    </p:animScale>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0" nodeType="clickEffect">
                                  <p:stCondLst>
                                    <p:cond delay="0"/>
                                  </p:stCondLst>
                                  <p:childTnLst>
                                    <p:animScale>
                                      <p:cBhvr>
                                        <p:cTn id="13" dur="2000" fill="hold"/>
                                        <p:tgtEl>
                                          <p:spTgt spid="9"/>
                                        </p:tgtEl>
                                      </p:cBhvr>
                                      <p:by x="150000" y="150000"/>
                                    </p:animScale>
                                  </p:childTnLst>
                                </p:cTn>
                              </p:par>
                            </p:childTnLst>
                          </p:cTn>
                        </p:par>
                        <p:par>
                          <p:cTn id="14" fill="hold">
                            <p:stCondLst>
                              <p:cond delay="2000"/>
                            </p:stCondLst>
                            <p:childTnLst>
                              <p:par>
                                <p:cTn id="15" presetID="6" presetClass="emph" presetSubtype="0" fill="hold" grpId="1" nodeType="afterEffect">
                                  <p:stCondLst>
                                    <p:cond delay="0"/>
                                  </p:stCondLst>
                                  <p:childTnLst>
                                    <p:animScale>
                                      <p:cBhvr>
                                        <p:cTn id="16" dur="2000" fill="hold"/>
                                        <p:tgtEl>
                                          <p:spTgt spid="9"/>
                                        </p:tgtEl>
                                      </p:cBhvr>
                                      <p:by x="66000" y="66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F8FDC4-CAAC-B44C-3139-AC3985A33941}"/>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616DA2D1-B753-063E-AF8B-3BC56F9ADD7B}"/>
              </a:ext>
            </a:extLst>
          </p:cNvPr>
          <p:cNvSpPr>
            <a:spLocks noGrp="1"/>
          </p:cNvSpPr>
          <p:nvPr>
            <p:ph type="body" sz="quarter" idx="14"/>
          </p:nvPr>
        </p:nvSpPr>
        <p:spPr>
          <a:xfrm>
            <a:off x="389807" y="1423067"/>
            <a:ext cx="3213202" cy="4011865"/>
          </a:xfrm>
        </p:spPr>
        <p:txBody>
          <a:bodyPr/>
          <a:lstStyle/>
          <a:p>
            <a:r>
              <a:rPr lang="en-US" dirty="0">
                <a:solidFill>
                  <a:srgbClr val="FFFF00"/>
                </a:solidFill>
              </a:rPr>
              <a:t>The Income Approach to Value</a:t>
            </a:r>
          </a:p>
        </p:txBody>
      </p:sp>
      <p:sp>
        <p:nvSpPr>
          <p:cNvPr id="2" name="TextBox 1">
            <a:extLst>
              <a:ext uri="{FF2B5EF4-FFF2-40B4-BE49-F238E27FC236}">
                <a16:creationId xmlns:a16="http://schemas.microsoft.com/office/drawing/2014/main" id="{FB36736A-3A25-3ED8-1A9C-2152CA150075}"/>
              </a:ext>
            </a:extLst>
          </p:cNvPr>
          <p:cNvSpPr txBox="1"/>
          <p:nvPr/>
        </p:nvSpPr>
        <p:spPr>
          <a:xfrm>
            <a:off x="4638907" y="713678"/>
            <a:ext cx="6824546" cy="5733877"/>
          </a:xfrm>
          <a:prstGeom prst="rect">
            <a:avLst/>
          </a:prstGeom>
          <a:noFill/>
        </p:spPr>
        <p:txBody>
          <a:bodyPr wrap="square" rtlCol="0">
            <a:spAutoFit/>
          </a:bodyPr>
          <a:lstStyle/>
          <a:p>
            <a:pPr marL="0" marR="0" lvl="0" indent="0" algn="l" defTabSz="713232" rtl="0" eaLnBrk="1" fontAlgn="auto" latinLnBrk="0" hangingPunct="1">
              <a:lnSpc>
                <a:spcPct val="90000"/>
              </a:lnSpc>
              <a:spcBef>
                <a:spcPts val="0"/>
              </a:spcBef>
              <a:spcAft>
                <a:spcPts val="600"/>
              </a:spcAft>
              <a:buClrTx/>
              <a:buSzTx/>
              <a:buFontTx/>
              <a:buNone/>
              <a:tabLst>
                <a:tab pos="626555" algn="l"/>
              </a:tabLst>
              <a:defRPr/>
            </a:pPr>
            <a:r>
              <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rPr>
              <a:t>Advantages:  </a:t>
            </a:r>
          </a:p>
          <a:p>
            <a:pPr marL="713232" marR="0" lvl="1" indent="-356616" algn="l" defTabSz="713232" rtl="0" eaLnBrk="1" fontAlgn="auto" latinLnBrk="0" hangingPunct="1">
              <a:lnSpc>
                <a:spcPct val="80000"/>
              </a:lnSpc>
              <a:spcBef>
                <a:spcPts val="0"/>
              </a:spcBef>
              <a:spcAft>
                <a:spcPts val="600"/>
              </a:spcAft>
              <a:buClr>
                <a:srgbClr val="2D3338"/>
              </a:buClr>
              <a:buSzPct val="80000"/>
              <a:buFont typeface="Wingdings" panose="05000000000000000000" pitchFamily="2" charset="2"/>
              <a:buChar char="v"/>
              <a:tabLst>
                <a:tab pos="626555" algn="l"/>
              </a:tabLst>
              <a:defRPr/>
            </a:pPr>
            <a:r>
              <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rPr>
              <a:t>Generally, the most reliable for commercial / income producing properties</a:t>
            </a:r>
          </a:p>
          <a:p>
            <a:pPr marL="713232" marR="0" lvl="1" indent="-356616" algn="l" defTabSz="713232" rtl="0" eaLnBrk="1" fontAlgn="auto" latinLnBrk="0" hangingPunct="1">
              <a:lnSpc>
                <a:spcPct val="80000"/>
              </a:lnSpc>
              <a:spcBef>
                <a:spcPts val="0"/>
              </a:spcBef>
              <a:spcAft>
                <a:spcPts val="600"/>
              </a:spcAft>
              <a:buClr>
                <a:srgbClr val="2D3338"/>
              </a:buClr>
              <a:buSzPct val="80000"/>
              <a:buFont typeface="Wingdings" panose="05000000000000000000" pitchFamily="2" charset="2"/>
              <a:buChar char="v"/>
              <a:tabLst>
                <a:tab pos="626555" algn="l"/>
              </a:tabLst>
              <a:defRPr/>
            </a:pPr>
            <a:r>
              <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rPr>
              <a:t>Market data available from investors who buy &amp; sell on the basis of a property’s income capabilities</a:t>
            </a:r>
          </a:p>
          <a:p>
            <a:pPr marL="0" marR="0" lvl="0" indent="0" algn="l" defTabSz="713232" rtl="0" eaLnBrk="1" fontAlgn="auto" latinLnBrk="0" hangingPunct="1">
              <a:lnSpc>
                <a:spcPct val="60000"/>
              </a:lnSpc>
              <a:spcBef>
                <a:spcPts val="0"/>
              </a:spcBef>
              <a:spcAft>
                <a:spcPts val="600"/>
              </a:spcAft>
              <a:buClr>
                <a:srgbClr val="174A7C"/>
              </a:buClr>
              <a:buSzTx/>
              <a:buFontTx/>
              <a:buNone/>
              <a:tabLst>
                <a:tab pos="626555" algn="l"/>
              </a:tabLst>
              <a:defRPr/>
            </a:pPr>
            <a:endPar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endParaRPr>
          </a:p>
          <a:p>
            <a:pPr marL="0" marR="0" lvl="0" indent="0" algn="l" defTabSz="713232" rtl="0" eaLnBrk="1" fontAlgn="auto" latinLnBrk="0" hangingPunct="1">
              <a:lnSpc>
                <a:spcPct val="90000"/>
              </a:lnSpc>
              <a:spcBef>
                <a:spcPts val="0"/>
              </a:spcBef>
              <a:spcAft>
                <a:spcPts val="600"/>
              </a:spcAft>
              <a:buClr>
                <a:srgbClr val="174A7C"/>
              </a:buClr>
              <a:buSzTx/>
              <a:buFontTx/>
              <a:buNone/>
              <a:tabLst>
                <a:tab pos="626555" algn="l"/>
              </a:tabLst>
              <a:defRPr/>
            </a:pPr>
            <a:r>
              <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rPr>
              <a:t>Disadvantages:  </a:t>
            </a:r>
          </a:p>
          <a:p>
            <a:pPr marL="713232" marR="0" lvl="1" indent="-356616" algn="l" defTabSz="713232" rtl="0" eaLnBrk="1" fontAlgn="auto" latinLnBrk="0" hangingPunct="1">
              <a:lnSpc>
                <a:spcPct val="80000"/>
              </a:lnSpc>
              <a:spcBef>
                <a:spcPts val="0"/>
              </a:spcBef>
              <a:spcAft>
                <a:spcPts val="600"/>
              </a:spcAft>
              <a:buClr>
                <a:srgbClr val="2D3338"/>
              </a:buClr>
              <a:buSzPct val="80000"/>
              <a:buFont typeface="Wingdings" panose="05000000000000000000" pitchFamily="2" charset="2"/>
              <a:buChar char="v"/>
              <a:tabLst>
                <a:tab pos="626555" algn="l"/>
              </a:tabLst>
              <a:defRPr/>
            </a:pPr>
            <a:r>
              <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rPr>
              <a:t>Limited use for valuation of residential properties or some types of special use properties</a:t>
            </a:r>
          </a:p>
          <a:p>
            <a:pPr marL="713232" marR="0" lvl="1" indent="-356616" algn="l" defTabSz="713232" rtl="0" eaLnBrk="1" fontAlgn="auto" latinLnBrk="0" hangingPunct="1">
              <a:lnSpc>
                <a:spcPct val="80000"/>
              </a:lnSpc>
              <a:spcBef>
                <a:spcPts val="0"/>
              </a:spcBef>
              <a:spcAft>
                <a:spcPts val="600"/>
              </a:spcAft>
              <a:buClr>
                <a:srgbClr val="2D3338"/>
              </a:buClr>
              <a:buSzPct val="80000"/>
              <a:buFont typeface="Wingdings" panose="05000000000000000000" pitchFamily="2" charset="2"/>
              <a:buChar char="v"/>
              <a:tabLst>
                <a:tab pos="626555" algn="l"/>
              </a:tabLst>
              <a:defRPr/>
            </a:pPr>
            <a:r>
              <a:rPr kumimoji="0" lang="en-US" sz="2800" b="0" i="0" u="none" strike="noStrike" kern="1200" cap="none" spc="0" normalizeH="0" baseline="0" noProof="0" dirty="0">
                <a:ln>
                  <a:noFill/>
                </a:ln>
                <a:solidFill>
                  <a:srgbClr val="2D3338"/>
                </a:solidFill>
                <a:effectLst/>
                <a:uLnTx/>
                <a:uFillTx/>
                <a:latin typeface="Gill Sans MT" pitchFamily="34" charset="0"/>
                <a:ea typeface="+mn-ea"/>
                <a:cs typeface="+mn-cs"/>
              </a:rPr>
              <a:t>Limited income data available to Assessors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Tree>
    <p:extLst>
      <p:ext uri="{BB962C8B-B14F-4D97-AF65-F5344CB8AC3E}">
        <p14:creationId xmlns:p14="http://schemas.microsoft.com/office/powerpoint/2010/main" val="150097500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81A41B-04DB-BAEF-F6C9-F5A33F70CC36}"/>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B7A47CD0-7928-DE31-011D-8D811478D6E9}"/>
              </a:ext>
            </a:extLst>
          </p:cNvPr>
          <p:cNvSpPr>
            <a:spLocks noGrp="1"/>
          </p:cNvSpPr>
          <p:nvPr>
            <p:ph type="body" sz="quarter" idx="14"/>
          </p:nvPr>
        </p:nvSpPr>
        <p:spPr>
          <a:xfrm>
            <a:off x="389807" y="1423067"/>
            <a:ext cx="3213202" cy="4011865"/>
          </a:xfrm>
        </p:spPr>
        <p:txBody>
          <a:bodyPr/>
          <a:lstStyle/>
          <a:p>
            <a:r>
              <a:rPr lang="en-US" sz="4400" b="1" dirty="0">
                <a:solidFill>
                  <a:srgbClr val="FFFF00"/>
                </a:solidFill>
                <a:effectLst>
                  <a:outerShdw blurRad="38100" dist="38100" dir="2700000" algn="tl">
                    <a:srgbClr val="000000">
                      <a:alpha val="43137"/>
                    </a:srgbClr>
                  </a:outerShdw>
                </a:effectLst>
                <a:latin typeface="+mj-lt"/>
                <a:ea typeface="+mj-ea"/>
                <a:cs typeface="+mj-cs"/>
              </a:rPr>
              <a:t>The Sales Comparison Approach To Value</a:t>
            </a:r>
          </a:p>
          <a:p>
            <a:endParaRPr lang="en-US" dirty="0">
              <a:solidFill>
                <a:srgbClr val="FFFF00"/>
              </a:solidFill>
            </a:endParaRPr>
          </a:p>
        </p:txBody>
      </p:sp>
      <p:sp>
        <p:nvSpPr>
          <p:cNvPr id="2" name="TextBox 1">
            <a:extLst>
              <a:ext uri="{FF2B5EF4-FFF2-40B4-BE49-F238E27FC236}">
                <a16:creationId xmlns:a16="http://schemas.microsoft.com/office/drawing/2014/main" id="{00637AE7-5C94-80E3-B431-265A18D5EE2C}"/>
              </a:ext>
            </a:extLst>
          </p:cNvPr>
          <p:cNvSpPr txBox="1"/>
          <p:nvPr/>
        </p:nvSpPr>
        <p:spPr>
          <a:xfrm>
            <a:off x="4739269" y="1423067"/>
            <a:ext cx="6813395" cy="3570208"/>
          </a:xfrm>
          <a:prstGeom prst="rect">
            <a:avLst/>
          </a:prstGeom>
          <a:noFill/>
        </p:spPr>
        <p:txBody>
          <a:bodyPr wrap="square" rtlCol="0">
            <a:spAutoFit/>
          </a:bodyPr>
          <a:lstStyle/>
          <a:p>
            <a:pPr marL="457200" marR="0" lvl="0" indent="-457200" algn="l" defTabSz="914400" rtl="0" eaLnBrk="1" fontAlgn="auto" latinLnBrk="0" hangingPunct="1">
              <a:lnSpc>
                <a:spcPct val="110000"/>
              </a:lnSpc>
              <a:spcBef>
                <a:spcPct val="50000"/>
              </a:spcBef>
              <a:spcAft>
                <a:spcPts val="0"/>
              </a:spcAft>
              <a:buClr>
                <a:srgbClr val="2D3338"/>
              </a:buClr>
              <a:buSzPct val="80000"/>
              <a:buFont typeface="Wingdings" panose="05000000000000000000" pitchFamily="2" charset="2"/>
              <a:buChar char="v"/>
              <a:tabLst>
                <a:tab pos="393700" algn="l"/>
              </a:tabLst>
              <a:defRPr/>
            </a:pPr>
            <a:r>
              <a:rPr kumimoji="0" lang="en-US" sz="3200" b="0" i="0" u="none" strike="noStrike" kern="1200" cap="none" spc="0" normalizeH="0" baseline="0" noProof="0" dirty="0">
                <a:ln>
                  <a:noFill/>
                </a:ln>
                <a:solidFill>
                  <a:srgbClr val="2D3338"/>
                </a:solidFill>
                <a:effectLst/>
                <a:uLnTx/>
                <a:uFillTx/>
                <a:latin typeface="Gill Sans MT" panose="020B0502020104020203" pitchFamily="34" charset="0"/>
                <a:ea typeface="+mn-ea"/>
                <a:cs typeface="Arial" panose="020B0604020202020204" pitchFamily="34" charset="0"/>
              </a:rPr>
              <a:t>Based on principles of Substitution &amp; Contribution </a:t>
            </a:r>
          </a:p>
          <a:p>
            <a:pPr marL="457200" marR="0" lvl="0" indent="-457200" algn="l" defTabSz="914400" rtl="0" eaLnBrk="1" fontAlgn="auto" latinLnBrk="0" hangingPunct="1">
              <a:lnSpc>
                <a:spcPct val="110000"/>
              </a:lnSpc>
              <a:spcBef>
                <a:spcPct val="50000"/>
              </a:spcBef>
              <a:spcAft>
                <a:spcPts val="0"/>
              </a:spcAft>
              <a:buClr>
                <a:srgbClr val="2D3338"/>
              </a:buClr>
              <a:buSzPct val="80000"/>
              <a:buFont typeface="Wingdings" panose="05000000000000000000" pitchFamily="2" charset="2"/>
              <a:buChar char="v"/>
              <a:tabLst>
                <a:tab pos="393700" algn="l"/>
              </a:tabLst>
              <a:defRPr/>
            </a:pPr>
            <a:r>
              <a:rPr kumimoji="0" lang="en-US" sz="3200" b="0" i="0" u="none" strike="noStrike" kern="1200" cap="none" spc="0" normalizeH="0" baseline="0" noProof="0" dirty="0">
                <a:ln>
                  <a:noFill/>
                </a:ln>
                <a:solidFill>
                  <a:srgbClr val="2D3338"/>
                </a:solidFill>
                <a:effectLst/>
                <a:uLnTx/>
                <a:uFillTx/>
                <a:latin typeface="Gill Sans MT" panose="020B0502020104020203" pitchFamily="34" charset="0"/>
                <a:ea typeface="+mn-ea"/>
                <a:cs typeface="Arial" panose="020B0604020202020204" pitchFamily="34" charset="0"/>
              </a:rPr>
              <a:t> Value tends to be set by the cost of acquiring a substitute property </a:t>
            </a:r>
          </a:p>
          <a:p>
            <a:pPr marL="457200" marR="0" lvl="0" indent="-457200" algn="l" defTabSz="914400" rtl="0" eaLnBrk="1" fontAlgn="auto" latinLnBrk="0" hangingPunct="1">
              <a:lnSpc>
                <a:spcPct val="110000"/>
              </a:lnSpc>
              <a:spcBef>
                <a:spcPct val="50000"/>
              </a:spcBef>
              <a:spcAft>
                <a:spcPts val="0"/>
              </a:spcAft>
              <a:buClr>
                <a:srgbClr val="2D3338"/>
              </a:buClr>
              <a:buSzPct val="80000"/>
              <a:buFont typeface="Wingdings" panose="05000000000000000000" pitchFamily="2" charset="2"/>
              <a:buChar char="v"/>
              <a:tabLst>
                <a:tab pos="393700" algn="l"/>
              </a:tabLst>
              <a:defRPr/>
            </a:pPr>
            <a:r>
              <a:rPr kumimoji="0" lang="en-US" sz="3200" b="0" i="0" u="none" strike="noStrike" kern="1200" cap="none" spc="0" normalizeH="0" baseline="0" noProof="0" dirty="0">
                <a:ln>
                  <a:noFill/>
                </a:ln>
                <a:solidFill>
                  <a:srgbClr val="2D3338"/>
                </a:solidFill>
                <a:effectLst/>
                <a:uLnTx/>
                <a:uFillTx/>
                <a:latin typeface="Gill Sans MT" panose="020B0502020104020203" pitchFamily="34" charset="0"/>
                <a:ea typeface="+mn-ea"/>
                <a:cs typeface="Arial" panose="020B0604020202020204" pitchFamily="34" charset="0"/>
              </a:rPr>
              <a:t>Generally, reflects market behavior</a:t>
            </a:r>
            <a:r>
              <a:rPr kumimoji="0" lang="en-US" sz="3200" b="0" i="0" u="none" strike="noStrike" kern="1200" cap="none" spc="0" normalizeH="0" baseline="0" noProof="0" dirty="0">
                <a:ln>
                  <a:noFill/>
                </a:ln>
                <a:solidFill>
                  <a:srgbClr val="2C86D9"/>
                </a:solidFill>
                <a:effectLst/>
                <a:uLnTx/>
                <a:uFillTx/>
                <a:latin typeface="Gill Sans MT" panose="020B0502020104020203" pitchFamily="34" charset="0"/>
                <a:ea typeface="+mn-ea"/>
                <a:cs typeface="Arial" panose="020B0604020202020204" pitchFamily="34" charset="0"/>
              </a:rPr>
              <a:t> </a:t>
            </a:r>
            <a:endParaRPr kumimoji="0" lang="en-US" sz="3200" b="0" i="0" u="none" strike="noStrike" kern="1200" cap="none" spc="0" normalizeH="0" baseline="0" noProof="0" dirty="0">
              <a:ln>
                <a:noFill/>
              </a:ln>
              <a:solidFill>
                <a:srgbClr val="2D3338"/>
              </a:solidFill>
              <a:effectLst/>
              <a:uLnTx/>
              <a:uFillTx/>
              <a:latin typeface="Gill Sans MT" panose="020B0502020104020203"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Tree>
    <p:extLst>
      <p:ext uri="{BB962C8B-B14F-4D97-AF65-F5344CB8AC3E}">
        <p14:creationId xmlns:p14="http://schemas.microsoft.com/office/powerpoint/2010/main" val="16399224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0984BB-4493-E042-ABA8-9B48B5E43E3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CA22B59B-739C-8DF3-B895-5C844A7B5347}"/>
              </a:ext>
            </a:extLst>
          </p:cNvPr>
          <p:cNvSpPr>
            <a:spLocks noGrp="1"/>
          </p:cNvSpPr>
          <p:nvPr>
            <p:ph type="body" sz="quarter" idx="14"/>
          </p:nvPr>
        </p:nvSpPr>
        <p:spPr>
          <a:xfrm>
            <a:off x="389807" y="1423067"/>
            <a:ext cx="3213202" cy="4011865"/>
          </a:xfrm>
        </p:spPr>
        <p:txBody>
          <a:bodyPr/>
          <a:lstStyle/>
          <a:p>
            <a:r>
              <a:rPr lang="en-US" dirty="0">
                <a:solidFill>
                  <a:srgbClr val="FFFF00"/>
                </a:solidFill>
              </a:rPr>
              <a:t>Data Needed for Sales Comparison Approach</a:t>
            </a:r>
          </a:p>
        </p:txBody>
      </p:sp>
      <p:sp>
        <p:nvSpPr>
          <p:cNvPr id="2" name="TextBox 1">
            <a:extLst>
              <a:ext uri="{FF2B5EF4-FFF2-40B4-BE49-F238E27FC236}">
                <a16:creationId xmlns:a16="http://schemas.microsoft.com/office/drawing/2014/main" id="{A4B64942-397E-2B52-919F-FDE6AA101B84}"/>
              </a:ext>
            </a:extLst>
          </p:cNvPr>
          <p:cNvSpPr txBox="1"/>
          <p:nvPr/>
        </p:nvSpPr>
        <p:spPr>
          <a:xfrm>
            <a:off x="4516244" y="107223"/>
            <a:ext cx="6690732" cy="7257371"/>
          </a:xfrm>
          <a:prstGeom prst="rect">
            <a:avLst/>
          </a:prstGeom>
          <a:noFill/>
        </p:spPr>
        <p:txBody>
          <a:bodyPr wrap="square" rtlCol="0">
            <a:spAutoFit/>
          </a:bodyPr>
          <a:lstStyle/>
          <a:p>
            <a:pPr marL="0" marR="0" lvl="0" indent="0" algn="l" defTabSz="914400" rtl="0" eaLnBrk="1" fontAlgn="auto" latinLnBrk="0" hangingPunct="1">
              <a:lnSpc>
                <a:spcPct val="90000"/>
              </a:lnSpc>
              <a:spcBef>
                <a:spcPct val="50000"/>
              </a:spcBef>
              <a:spcAft>
                <a:spcPts val="0"/>
              </a:spcAft>
              <a:buClr>
                <a:srgbClr val="2C86D9"/>
              </a:buClr>
              <a:buSzPct val="75000"/>
              <a:buFontTx/>
              <a:buNone/>
              <a:tabLst>
                <a:tab pos="1308100"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Data Needed</a:t>
            </a:r>
            <a:endParaRPr kumimoji="0" lang="en-US" sz="3200" b="0" i="1" u="none" strike="noStrike" kern="1200" cap="none" spc="0" normalizeH="0" baseline="0" noProof="0" dirty="0">
              <a:ln>
                <a:noFill/>
              </a:ln>
              <a:solidFill>
                <a:srgbClr val="2D3338"/>
              </a:solidFill>
              <a:effectLst/>
              <a:uLnTx/>
              <a:uFillTx/>
              <a:latin typeface="Calibri"/>
              <a:ea typeface="+mn-ea"/>
              <a:cs typeface="+mn-cs"/>
            </a:endParaRPr>
          </a:p>
          <a:p>
            <a:pPr marL="1031875" marR="0" lvl="1" indent="-457200" algn="l" defTabSz="914400" rtl="0" eaLnBrk="1" fontAlgn="auto" latinLnBrk="0" hangingPunct="1">
              <a:lnSpc>
                <a:spcPct val="90000"/>
              </a:lnSpc>
              <a:spcBef>
                <a:spcPct val="50000"/>
              </a:spcBef>
              <a:spcAft>
                <a:spcPts val="0"/>
              </a:spcAft>
              <a:buClr>
                <a:srgbClr val="2D3338"/>
              </a:buClr>
              <a:buSzPct val="80000"/>
              <a:buFont typeface="Wingdings" panose="05000000000000000000" pitchFamily="2" charset="2"/>
              <a:buChar char="v"/>
              <a:tabLst>
                <a:tab pos="1308100" algn="l"/>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Subject characteristics</a:t>
            </a:r>
          </a:p>
          <a:p>
            <a:pPr marL="1600200" marR="0" lvl="2" indent="-457200" algn="l" defTabSz="914400" rtl="0" eaLnBrk="1" fontAlgn="auto" latinLnBrk="0" hangingPunct="1">
              <a:lnSpc>
                <a:spcPct val="90000"/>
              </a:lnSpc>
              <a:spcBef>
                <a:spcPct val="50000"/>
              </a:spcBef>
              <a:spcAft>
                <a:spcPts val="0"/>
              </a:spcAft>
              <a:buClr>
                <a:srgbClr val="2D3338"/>
              </a:buClr>
              <a:buSzPct val="80000"/>
              <a:buFont typeface="Wingdings" panose="05000000000000000000" pitchFamily="2" charset="2"/>
              <a:buChar char="Ø"/>
              <a:tabLst>
                <a:tab pos="1308100" algn="l"/>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Design, Construction Type, Quality, Square Footage, Age, Location, etc.</a:t>
            </a:r>
          </a:p>
          <a:p>
            <a:pPr marL="1031875" marR="0" lvl="1" indent="-457200" algn="l" defTabSz="914400" rtl="0" eaLnBrk="1" fontAlgn="auto" latinLnBrk="0" hangingPunct="1">
              <a:lnSpc>
                <a:spcPct val="90000"/>
              </a:lnSpc>
              <a:spcBef>
                <a:spcPct val="50000"/>
              </a:spcBef>
              <a:spcAft>
                <a:spcPts val="0"/>
              </a:spcAft>
              <a:buClr>
                <a:srgbClr val="2D3338"/>
              </a:buClr>
              <a:buSzPct val="80000"/>
              <a:buFont typeface="Wingdings" panose="05000000000000000000" pitchFamily="2" charset="2"/>
              <a:buChar char="v"/>
              <a:tabLst>
                <a:tab pos="1308100" algn="l"/>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Comparable sales data &amp; characteristics</a:t>
            </a:r>
          </a:p>
          <a:p>
            <a:pPr marL="1600200" marR="0" lvl="2" indent="-457200" algn="l" defTabSz="914400" rtl="0" eaLnBrk="1" fontAlgn="auto" latinLnBrk="0" hangingPunct="1">
              <a:lnSpc>
                <a:spcPct val="90000"/>
              </a:lnSpc>
              <a:spcBef>
                <a:spcPct val="50000"/>
              </a:spcBef>
              <a:spcAft>
                <a:spcPts val="0"/>
              </a:spcAft>
              <a:buClr>
                <a:srgbClr val="2D3338"/>
              </a:buClr>
              <a:buSzPct val="80000"/>
              <a:buFont typeface="Wingdings" panose="05000000000000000000" pitchFamily="2" charset="2"/>
              <a:buChar char="Ø"/>
              <a:tabLst>
                <a:tab pos="1308100" algn="l"/>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 Valid Sales – Compares sold properties to the subject property</a:t>
            </a:r>
          </a:p>
          <a:p>
            <a:pPr marL="1600200" marR="0" lvl="2" indent="-457200" algn="l" defTabSz="914400" rtl="0" eaLnBrk="1" fontAlgn="auto" latinLnBrk="0" hangingPunct="1">
              <a:lnSpc>
                <a:spcPct val="90000"/>
              </a:lnSpc>
              <a:spcBef>
                <a:spcPct val="50000"/>
              </a:spcBef>
              <a:spcAft>
                <a:spcPts val="0"/>
              </a:spcAft>
              <a:buClr>
                <a:srgbClr val="2D3338"/>
              </a:buClr>
              <a:buSzPct val="80000"/>
              <a:buFont typeface="Wingdings" panose="05000000000000000000" pitchFamily="2" charset="2"/>
              <a:buChar char="Ø"/>
              <a:tabLst>
                <a:tab pos="1308100" algn="l"/>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Uses properties with similar characteristics, location, recent, arm’s length transaction</a:t>
            </a:r>
          </a:p>
          <a:p>
            <a:pPr marL="1600200" marR="0" lvl="2" indent="-457200" algn="l" defTabSz="914400" rtl="0" eaLnBrk="1" fontAlgn="auto" latinLnBrk="0" hangingPunct="1">
              <a:lnSpc>
                <a:spcPct val="90000"/>
              </a:lnSpc>
              <a:spcBef>
                <a:spcPct val="50000"/>
              </a:spcBef>
              <a:spcAft>
                <a:spcPts val="0"/>
              </a:spcAft>
              <a:buClr>
                <a:srgbClr val="2D3338"/>
              </a:buClr>
              <a:buSzPct val="80000"/>
              <a:buFont typeface="Wingdings" panose="05000000000000000000" pitchFamily="2" charset="2"/>
              <a:buChar char="Ø"/>
              <a:tabLst>
                <a:tab pos="1308100" algn="l"/>
              </a:tabLst>
              <a:defRPr/>
            </a:pPr>
            <a:endParaRPr kumimoji="0" lang="en-US" sz="2800" b="0" i="0" u="none" strike="noStrike" kern="1200" cap="none" spc="0" normalizeH="0" baseline="0" noProof="0" dirty="0">
              <a:ln>
                <a:noFill/>
              </a:ln>
              <a:solidFill>
                <a:srgbClr val="2D3338"/>
              </a:solidFill>
              <a:effectLst/>
              <a:uLnTx/>
              <a:uFillTx/>
              <a:latin typeface="Calibri"/>
              <a:ea typeface="+mn-ea"/>
              <a:cs typeface="+mn-cs"/>
            </a:endParaRPr>
          </a:p>
          <a:p>
            <a:pPr marL="1600200" marR="0" lvl="2" indent="-457200" algn="l" defTabSz="914400" rtl="0" eaLnBrk="1" fontAlgn="auto" latinLnBrk="0" hangingPunct="1">
              <a:lnSpc>
                <a:spcPct val="90000"/>
              </a:lnSpc>
              <a:spcBef>
                <a:spcPct val="50000"/>
              </a:spcBef>
              <a:spcAft>
                <a:spcPts val="0"/>
              </a:spcAft>
              <a:buClr>
                <a:srgbClr val="2D3338"/>
              </a:buClr>
              <a:buSzPct val="80000"/>
              <a:buFont typeface="Wingdings" panose="05000000000000000000" pitchFamily="2" charset="2"/>
              <a:buChar char="Ø"/>
              <a:tabLst>
                <a:tab pos="1308100" algn="l"/>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Tree>
    <p:extLst>
      <p:ext uri="{BB962C8B-B14F-4D97-AF65-F5344CB8AC3E}">
        <p14:creationId xmlns:p14="http://schemas.microsoft.com/office/powerpoint/2010/main" val="22335121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C3239B-28F3-9296-04A4-A28D813736B7}"/>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FC46DFFE-646D-B60E-7EDE-8565C5DCD968}"/>
              </a:ext>
            </a:extLst>
          </p:cNvPr>
          <p:cNvSpPr>
            <a:spLocks noGrp="1"/>
          </p:cNvSpPr>
          <p:nvPr>
            <p:ph type="body" sz="quarter" idx="14"/>
          </p:nvPr>
        </p:nvSpPr>
        <p:spPr>
          <a:xfrm>
            <a:off x="389807" y="1423067"/>
            <a:ext cx="3213202" cy="4011865"/>
          </a:xfrm>
        </p:spPr>
        <p:txBody>
          <a:bodyPr/>
          <a:lstStyle/>
          <a:p>
            <a:r>
              <a:rPr lang="en-US" dirty="0">
                <a:solidFill>
                  <a:srgbClr val="FFFF00"/>
                </a:solidFill>
              </a:rPr>
              <a:t>Sales Comparison Approach to Value</a:t>
            </a:r>
          </a:p>
        </p:txBody>
      </p:sp>
      <p:sp>
        <p:nvSpPr>
          <p:cNvPr id="4" name="TextBox 3">
            <a:extLst>
              <a:ext uri="{FF2B5EF4-FFF2-40B4-BE49-F238E27FC236}">
                <a16:creationId xmlns:a16="http://schemas.microsoft.com/office/drawing/2014/main" id="{F79D3F64-E2B0-8B3C-E425-F042355F67A2}"/>
              </a:ext>
            </a:extLst>
          </p:cNvPr>
          <p:cNvSpPr txBox="1"/>
          <p:nvPr/>
        </p:nvSpPr>
        <p:spPr>
          <a:xfrm>
            <a:off x="4085062" y="1539251"/>
            <a:ext cx="8106938" cy="4244239"/>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tab pos="393700" algn="l"/>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Advantages:  </a:t>
            </a:r>
          </a:p>
          <a:p>
            <a:pPr marL="0" marR="0" lvl="0" indent="0" algn="l" defTabSz="914400" rtl="0" eaLnBrk="1" fontAlgn="auto" latinLnBrk="0" hangingPunct="1">
              <a:lnSpc>
                <a:spcPct val="90000"/>
              </a:lnSpc>
              <a:spcBef>
                <a:spcPts val="0"/>
              </a:spcBef>
              <a:spcAft>
                <a:spcPts val="600"/>
              </a:spcAft>
              <a:buClrTx/>
              <a:buSzTx/>
              <a:buFontTx/>
              <a:buNone/>
              <a:tabLst>
                <a:tab pos="393700" algn="l"/>
              </a:tabLst>
              <a:defRPr/>
            </a:pPr>
            <a:endParaRPr kumimoji="0" lang="en-US" sz="2800" b="0" i="0" u="none" strike="noStrike" kern="1200" cap="none" spc="0" normalizeH="0" baseline="0" noProof="0" dirty="0">
              <a:ln>
                <a:noFill/>
              </a:ln>
              <a:solidFill>
                <a:srgbClr val="2D3338"/>
              </a:solidFill>
              <a:effectLst/>
              <a:uLnTx/>
              <a:uFillTx/>
              <a:latin typeface="Calibri"/>
              <a:ea typeface="+mn-ea"/>
              <a:cs typeface="+mn-cs"/>
            </a:endParaRPr>
          </a:p>
          <a:p>
            <a:pPr marL="685800" marR="0" lvl="0" indent="-457200" algn="l" defTabSz="914400" rtl="0" eaLnBrk="1" fontAlgn="auto" latinLnBrk="0" hangingPunct="1">
              <a:lnSpc>
                <a:spcPct val="90000"/>
              </a:lnSpc>
              <a:spcBef>
                <a:spcPts val="0"/>
              </a:spcBef>
              <a:spcAft>
                <a:spcPts val="600"/>
              </a:spcAft>
              <a:buClr>
                <a:srgbClr val="2D3338"/>
              </a:buClr>
              <a:buSzPct val="80000"/>
              <a:buFont typeface="Wingdings" panose="05000000000000000000" pitchFamily="2" charset="2"/>
              <a:buChar char="v"/>
              <a:tabLst>
                <a:tab pos="393700" algn="l"/>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Widely recognized as a reliable valuation approach by nearly all involved with real property values including taxpayers, courts, salespersons, lenders, fee appraisers, and assessors.</a:t>
            </a:r>
          </a:p>
          <a:p>
            <a:pPr marL="685800" marR="0" lvl="0" indent="-457200" algn="l" defTabSz="914400" rtl="0" eaLnBrk="1" fontAlgn="auto" latinLnBrk="0" hangingPunct="1">
              <a:lnSpc>
                <a:spcPct val="90000"/>
              </a:lnSpc>
              <a:spcBef>
                <a:spcPts val="0"/>
              </a:spcBef>
              <a:spcAft>
                <a:spcPts val="600"/>
              </a:spcAft>
              <a:buClr>
                <a:srgbClr val="2D3338"/>
              </a:buClr>
              <a:buSzPct val="80000"/>
              <a:buFont typeface="Wingdings" panose="05000000000000000000" pitchFamily="2" charset="2"/>
              <a:buChar char="v"/>
              <a:tabLst>
                <a:tab pos="393700" algn="l"/>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Processed directly from market actions of buyers and sellers</a:t>
            </a:r>
          </a:p>
          <a:p>
            <a:pPr marL="685800" marR="0" lvl="0" indent="-457200" algn="l" defTabSz="914400" rtl="0" eaLnBrk="1" fontAlgn="auto" latinLnBrk="0" hangingPunct="1">
              <a:lnSpc>
                <a:spcPct val="90000"/>
              </a:lnSpc>
              <a:spcBef>
                <a:spcPts val="0"/>
              </a:spcBef>
              <a:spcAft>
                <a:spcPts val="600"/>
              </a:spcAft>
              <a:buClr>
                <a:srgbClr val="2D3338"/>
              </a:buClr>
              <a:buSzPct val="80000"/>
              <a:buFont typeface="Wingdings" panose="05000000000000000000" pitchFamily="2" charset="2"/>
              <a:buChar char="v"/>
              <a:tabLst>
                <a:tab pos="393700" algn="l"/>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Easily understood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Tree>
    <p:extLst>
      <p:ext uri="{BB962C8B-B14F-4D97-AF65-F5344CB8AC3E}">
        <p14:creationId xmlns:p14="http://schemas.microsoft.com/office/powerpoint/2010/main" val="3840244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4B0D3B-5F18-68E7-A05A-36D593AB67C5}"/>
              </a:ext>
            </a:extLst>
          </p:cNvPr>
          <p:cNvSpPr>
            <a:spLocks noGrp="1"/>
          </p:cNvSpPr>
          <p:nvPr>
            <p:ph type="title"/>
          </p:nvPr>
        </p:nvSpPr>
        <p:spPr>
          <a:xfrm>
            <a:off x="838200" y="152854"/>
            <a:ext cx="10515600" cy="1325563"/>
          </a:xfrm>
        </p:spPr>
        <p:txBody>
          <a:bodyPr>
            <a:normAutofit fontScale="90000"/>
          </a:bodyPr>
          <a:lstStyle/>
          <a:p>
            <a:r>
              <a:rPr lang="en-US" dirty="0"/>
              <a:t>Property tax is an “ad valorum” tax meaning it is based on the value of the property. It is mostly administered by local government.  </a:t>
            </a:r>
          </a:p>
        </p:txBody>
      </p:sp>
      <p:pic>
        <p:nvPicPr>
          <p:cNvPr id="5" name="Picture 6" descr="Free Money Home photo and picture">
            <a:extLst>
              <a:ext uri="{FF2B5EF4-FFF2-40B4-BE49-F238E27FC236}">
                <a16:creationId xmlns:a16="http://schemas.microsoft.com/office/drawing/2014/main" id="{617D34BA-9BC2-4646-B3D1-8CB8FE3AA5F1}"/>
              </a:ext>
            </a:extLst>
          </p:cNvPr>
          <p:cNvPicPr>
            <a:picLocks noGrp="1" noChangeAspect="1" noChangeArrowheads="1"/>
          </p:cNvPicPr>
          <p:nvPr>
            <p:ph sz="half" idx="2"/>
          </p:nvPr>
        </p:nvPicPr>
        <p:blipFill rotWithShape="1">
          <a:blip r:embed="rId3">
            <a:extLst>
              <a:ext uri="{28A0092B-C50C-407E-A947-70E740481C1C}">
                <a14:useLocalDpi xmlns:a14="http://schemas.microsoft.com/office/drawing/2010/main" val="0"/>
              </a:ext>
            </a:extLst>
          </a:blip>
          <a:srcRect t="34608" r="1" b="9162"/>
          <a:stretch/>
        </p:blipFill>
        <p:spPr bwMode="auto">
          <a:xfrm>
            <a:off x="1522458" y="2866260"/>
            <a:ext cx="9143909" cy="2951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32523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8529C-3BDD-9AB2-B7BF-415D240D7F6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86CC92E-83CA-C3BC-0EF4-FEEFDBBF7435}"/>
              </a:ext>
            </a:extLst>
          </p:cNvPr>
          <p:cNvSpPr>
            <a:spLocks noGrp="1"/>
          </p:cNvSpPr>
          <p:nvPr>
            <p:ph type="body" sz="quarter" idx="14"/>
          </p:nvPr>
        </p:nvSpPr>
        <p:spPr>
          <a:xfrm>
            <a:off x="389807" y="1423067"/>
            <a:ext cx="3213202" cy="4011865"/>
          </a:xfrm>
        </p:spPr>
        <p:txBody>
          <a:bodyPr/>
          <a:lstStyle/>
          <a:p>
            <a:r>
              <a:rPr lang="en-US" dirty="0">
                <a:solidFill>
                  <a:srgbClr val="FFFF00"/>
                </a:solidFill>
              </a:rPr>
              <a:t>Sales Comparison Approach to Value</a:t>
            </a:r>
          </a:p>
        </p:txBody>
      </p:sp>
      <p:sp>
        <p:nvSpPr>
          <p:cNvPr id="2" name="TextBox 1">
            <a:extLst>
              <a:ext uri="{FF2B5EF4-FFF2-40B4-BE49-F238E27FC236}">
                <a16:creationId xmlns:a16="http://schemas.microsoft.com/office/drawing/2014/main" id="{E9C0A17B-C33E-143E-7510-D86C15C09618}"/>
              </a:ext>
            </a:extLst>
          </p:cNvPr>
          <p:cNvSpPr txBox="1"/>
          <p:nvPr/>
        </p:nvSpPr>
        <p:spPr>
          <a:xfrm>
            <a:off x="4995746" y="1683906"/>
            <a:ext cx="6265433" cy="3490186"/>
          </a:xfrm>
          <a:prstGeom prst="rect">
            <a:avLst/>
          </a:prstGeom>
          <a:noFill/>
        </p:spPr>
        <p:txBody>
          <a:bodyPr wrap="none"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tab pos="393700"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Disadvantages:  </a:t>
            </a:r>
          </a:p>
          <a:p>
            <a:pPr marL="800100" marR="0" lvl="0" indent="-571500" algn="l" defTabSz="914400" rtl="0" eaLnBrk="1" fontAlgn="auto" latinLnBrk="0" hangingPunct="1">
              <a:lnSpc>
                <a:spcPct val="90000"/>
              </a:lnSpc>
              <a:spcBef>
                <a:spcPts val="0"/>
              </a:spcBef>
              <a:spcAft>
                <a:spcPts val="600"/>
              </a:spcAft>
              <a:buClr>
                <a:srgbClr val="2D3338"/>
              </a:buClr>
              <a:buSzPct val="80000"/>
              <a:buFont typeface="Wingdings" panose="05000000000000000000" pitchFamily="2" charset="2"/>
              <a:buChar char="v"/>
              <a:tabLst>
                <a:tab pos="393700"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Instances when sufficient sales </a:t>
            </a:r>
          </a:p>
          <a:p>
            <a:pPr marL="228600" marR="0" lvl="0" indent="0" algn="l" defTabSz="914400" rtl="0" eaLnBrk="1" fontAlgn="auto" latinLnBrk="0" hangingPunct="1">
              <a:lnSpc>
                <a:spcPct val="90000"/>
              </a:lnSpc>
              <a:spcBef>
                <a:spcPts val="0"/>
              </a:spcBef>
              <a:spcAft>
                <a:spcPts val="600"/>
              </a:spcAft>
              <a:buClr>
                <a:srgbClr val="2D3338"/>
              </a:buClr>
              <a:buSzPct val="80000"/>
              <a:buFontTx/>
              <a:buNone/>
              <a:tabLst>
                <a:tab pos="393700"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data is unavailable</a:t>
            </a:r>
          </a:p>
          <a:p>
            <a:pPr marL="800100" marR="0" lvl="0" indent="-571500" algn="l" defTabSz="914400" rtl="0" eaLnBrk="1" fontAlgn="auto" latinLnBrk="0" hangingPunct="1">
              <a:lnSpc>
                <a:spcPct val="90000"/>
              </a:lnSpc>
              <a:spcBef>
                <a:spcPts val="0"/>
              </a:spcBef>
              <a:spcAft>
                <a:spcPts val="600"/>
              </a:spcAft>
              <a:buClr>
                <a:srgbClr val="2D3338"/>
              </a:buClr>
              <a:buSzPct val="80000"/>
              <a:buFont typeface="Wingdings" panose="05000000000000000000" pitchFamily="2" charset="2"/>
              <a:buChar char="v"/>
              <a:tabLst>
                <a:tab pos="393700" algn="l"/>
              </a:tabLst>
              <a:defRPr/>
            </a:pPr>
            <a:endParaRPr kumimoji="0" lang="en-US" sz="3200" b="0" i="0" u="none" strike="noStrike" kern="1200" cap="none" spc="0" normalizeH="0" baseline="0" noProof="0" dirty="0">
              <a:ln>
                <a:noFill/>
              </a:ln>
              <a:solidFill>
                <a:srgbClr val="2D3338"/>
              </a:solidFill>
              <a:effectLst/>
              <a:uLnTx/>
              <a:uFillTx/>
              <a:latin typeface="Calibri"/>
              <a:ea typeface="+mn-ea"/>
              <a:cs typeface="+mn-cs"/>
            </a:endParaRPr>
          </a:p>
          <a:p>
            <a:pPr marL="800100" marR="0" lvl="0" indent="-571500" algn="l" defTabSz="914400" rtl="0" eaLnBrk="1" fontAlgn="auto" latinLnBrk="0" hangingPunct="1">
              <a:lnSpc>
                <a:spcPct val="90000"/>
              </a:lnSpc>
              <a:spcBef>
                <a:spcPts val="0"/>
              </a:spcBef>
              <a:spcAft>
                <a:spcPts val="600"/>
              </a:spcAft>
              <a:buClr>
                <a:srgbClr val="2D3338"/>
              </a:buClr>
              <a:buSzPct val="80000"/>
              <a:buFont typeface="Wingdings" panose="05000000000000000000" pitchFamily="2" charset="2"/>
              <a:buChar char="v"/>
              <a:tabLst>
                <a:tab pos="393700"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Difficult when subject property </a:t>
            </a:r>
          </a:p>
          <a:p>
            <a:pPr marL="228600" marR="0" lvl="0" indent="0" algn="l" defTabSz="914400" rtl="0" eaLnBrk="1" fontAlgn="auto" latinLnBrk="0" hangingPunct="1">
              <a:lnSpc>
                <a:spcPct val="90000"/>
              </a:lnSpc>
              <a:spcBef>
                <a:spcPts val="0"/>
              </a:spcBef>
              <a:spcAft>
                <a:spcPts val="600"/>
              </a:spcAft>
              <a:buClr>
                <a:srgbClr val="2D3338"/>
              </a:buClr>
              <a:buSzPct val="80000"/>
              <a:buFontTx/>
              <a:buNone/>
              <a:tabLst>
                <a:tab pos="393700" algn="l"/>
              </a:tabLst>
              <a:defRPr/>
            </a:pPr>
            <a:r>
              <a:rPr kumimoji="0" lang="en-US" sz="3200" b="0" i="0" u="none" strike="noStrike" kern="1200" cap="none" spc="0" normalizeH="0" baseline="0" noProof="0" dirty="0">
                <a:ln>
                  <a:noFill/>
                </a:ln>
                <a:solidFill>
                  <a:srgbClr val="2D3338"/>
                </a:solidFill>
                <a:effectLst/>
                <a:uLnTx/>
                <a:uFillTx/>
                <a:latin typeface="Calibri"/>
                <a:ea typeface="+mn-ea"/>
                <a:cs typeface="+mn-cs"/>
              </a:rPr>
              <a:t>is unique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Tree>
    <p:extLst>
      <p:ext uri="{BB962C8B-B14F-4D97-AF65-F5344CB8AC3E}">
        <p14:creationId xmlns:p14="http://schemas.microsoft.com/office/powerpoint/2010/main" val="190962930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1ED589-A14E-B705-D5AF-2C3ADF272A72}"/>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21731F62-11C6-8CFB-C6C3-2EDEEFD87E7A}"/>
              </a:ext>
            </a:extLst>
          </p:cNvPr>
          <p:cNvSpPr>
            <a:spLocks noGrp="1"/>
          </p:cNvSpPr>
          <p:nvPr>
            <p:ph type="body" sz="quarter" idx="14"/>
          </p:nvPr>
        </p:nvSpPr>
        <p:spPr>
          <a:xfrm>
            <a:off x="501319" y="1423067"/>
            <a:ext cx="3213202" cy="4011865"/>
          </a:xfrm>
        </p:spPr>
        <p:txBody>
          <a:bodyPr/>
          <a:lstStyle/>
          <a:p>
            <a:r>
              <a:rPr lang="en-US" sz="4400" kern="1200" dirty="0">
                <a:solidFill>
                  <a:srgbClr val="FFFF00"/>
                </a:solidFill>
                <a:effectLst>
                  <a:outerShdw blurRad="38100" dist="38100" dir="2700000" algn="tl">
                    <a:srgbClr val="000000">
                      <a:alpha val="43137"/>
                    </a:srgbClr>
                  </a:outerShdw>
                </a:effectLst>
                <a:latin typeface="+mj-lt"/>
                <a:ea typeface="+mj-ea"/>
                <a:cs typeface="+mj-cs"/>
              </a:rPr>
              <a:t>Comparing Residential Appraisals</a:t>
            </a:r>
          </a:p>
          <a:p>
            <a:endParaRPr lang="en-US" dirty="0">
              <a:solidFill>
                <a:srgbClr val="FFFF00"/>
              </a:solidFill>
            </a:endParaRPr>
          </a:p>
        </p:txBody>
      </p:sp>
      <p:sp>
        <p:nvSpPr>
          <p:cNvPr id="3" name="TextBox 2">
            <a:extLst>
              <a:ext uri="{FF2B5EF4-FFF2-40B4-BE49-F238E27FC236}">
                <a16:creationId xmlns:a16="http://schemas.microsoft.com/office/drawing/2014/main" id="{CD292604-B1D8-4FA7-5983-22C41235D71A}"/>
              </a:ext>
            </a:extLst>
          </p:cNvPr>
          <p:cNvSpPr txBox="1"/>
          <p:nvPr/>
        </p:nvSpPr>
        <p:spPr>
          <a:xfrm>
            <a:off x="4427034" y="428177"/>
            <a:ext cx="4839629" cy="6001643"/>
          </a:xfrm>
          <a:prstGeom prst="rect">
            <a:avLst/>
          </a:prstGeom>
          <a:noFill/>
        </p:spPr>
        <p:txBody>
          <a:bodyPr wrap="square" rtlCol="0">
            <a:sp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D3338"/>
                </a:solidFill>
                <a:effectLst/>
                <a:uLnTx/>
                <a:uFillTx/>
                <a:latin typeface="Calibri"/>
                <a:ea typeface="+mn-ea"/>
                <a:cs typeface="+mn-cs"/>
              </a:rPr>
              <a:t>If the appraisal dates differ, remember that the further from the assessment date the less reliable the </a:t>
            </a:r>
            <a:r>
              <a:rPr kumimoji="0" lang="en-US" sz="2000" b="0" i="0" u="none" strike="noStrike" kern="1200" cap="none" spc="0" normalizeH="0" baseline="0" noProof="0" dirty="0" err="1">
                <a:ln>
                  <a:noFill/>
                </a:ln>
                <a:solidFill>
                  <a:srgbClr val="2D3338"/>
                </a:solidFill>
                <a:effectLst/>
                <a:uLnTx/>
                <a:uFillTx/>
                <a:latin typeface="Calibri"/>
                <a:ea typeface="+mn-ea"/>
                <a:cs typeface="+mn-cs"/>
              </a:rPr>
              <a:t>appraisal.Lien</a:t>
            </a:r>
            <a:r>
              <a:rPr kumimoji="0" lang="en-US" sz="2000" b="0" i="0" u="none" strike="noStrike" kern="1200" cap="none" spc="0" normalizeH="0" baseline="0" noProof="0" dirty="0">
                <a:ln>
                  <a:noFill/>
                </a:ln>
                <a:solidFill>
                  <a:srgbClr val="2D3338"/>
                </a:solidFill>
                <a:effectLst/>
                <a:uLnTx/>
                <a:uFillTx/>
                <a:latin typeface="Calibri"/>
                <a:ea typeface="+mn-ea"/>
                <a:cs typeface="+mn-cs"/>
              </a:rPr>
              <a:t> date for assessment is January 1</a:t>
            </a:r>
            <a:r>
              <a:rPr kumimoji="0" lang="en-US" sz="2000" b="0" i="0" u="none" strike="noStrike" kern="1200" cap="none" spc="0" normalizeH="0" baseline="30000" noProof="0" dirty="0">
                <a:ln>
                  <a:noFill/>
                </a:ln>
                <a:solidFill>
                  <a:srgbClr val="2D3338"/>
                </a:solidFill>
                <a:effectLst/>
                <a:uLnTx/>
                <a:uFillTx/>
                <a:latin typeface="Calibri"/>
                <a:ea typeface="+mn-ea"/>
                <a:cs typeface="+mn-cs"/>
              </a:rPr>
              <a:t>st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D3338"/>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D3338"/>
                </a:solidFill>
                <a:effectLst/>
                <a:uLnTx/>
                <a:uFillTx/>
                <a:latin typeface="Calibri"/>
                <a:ea typeface="+mn-ea"/>
                <a:cs typeface="+mn-cs"/>
              </a:rPr>
              <a:t>Review market information and also info. provided by taxpayer and assessor – trends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D3338"/>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D3338"/>
                </a:solidFill>
                <a:effectLst/>
                <a:uLnTx/>
                <a:uFillTx/>
                <a:latin typeface="Calibri"/>
                <a:ea typeface="+mn-ea"/>
                <a:cs typeface="+mn-cs"/>
              </a:rPr>
              <a:t>What approach to value was used?</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D3338"/>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D3338"/>
                </a:solidFill>
                <a:effectLst/>
                <a:uLnTx/>
                <a:uFillTx/>
                <a:latin typeface="Calibri"/>
                <a:ea typeface="+mn-ea"/>
                <a:cs typeface="+mn-cs"/>
              </a:rPr>
              <a:t>What adjustments are made to subject?</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D3338"/>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D3338"/>
                </a:solidFill>
                <a:effectLst/>
                <a:uLnTx/>
                <a:uFillTx/>
                <a:latin typeface="Calibri"/>
                <a:ea typeface="+mn-ea"/>
                <a:cs typeface="+mn-cs"/>
              </a:rPr>
              <a:t>What is the purpose of appraisal?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D3338"/>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D3338"/>
                </a:solidFill>
                <a:effectLst/>
                <a:uLnTx/>
                <a:uFillTx/>
                <a:latin typeface="Calibri"/>
                <a:ea typeface="+mn-ea"/>
                <a:cs typeface="+mn-cs"/>
              </a:rPr>
              <a:t>Is it reasonable?</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2D3338"/>
              </a:solidFill>
              <a:effectLst/>
              <a:uLnTx/>
              <a:uFillTx/>
              <a:latin typeface="Calibri"/>
              <a:ea typeface="+mn-ea"/>
              <a:cs typeface="+mn-cs"/>
            </a:endParaRP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2D3338"/>
                </a:solidFill>
                <a:effectLst/>
                <a:uLnTx/>
                <a:uFillTx/>
                <a:latin typeface="Calibri"/>
                <a:ea typeface="+mn-ea"/>
                <a:cs typeface="+mn-cs"/>
              </a:rPr>
              <a:t>Does it have info about the property the assessor did not know?</a:t>
            </a:r>
          </a:p>
        </p:txBody>
      </p:sp>
      <p:graphicFrame>
        <p:nvGraphicFramePr>
          <p:cNvPr id="4" name="Object 3">
            <a:extLst>
              <a:ext uri="{FF2B5EF4-FFF2-40B4-BE49-F238E27FC236}">
                <a16:creationId xmlns:a16="http://schemas.microsoft.com/office/drawing/2014/main" id="{C1537E25-21AC-650C-1D41-B52B8CAE6C73}"/>
              </a:ext>
            </a:extLst>
          </p:cNvPr>
          <p:cNvGraphicFramePr>
            <a:graphicFrameLocks noChangeAspect="1"/>
          </p:cNvGraphicFramePr>
          <p:nvPr/>
        </p:nvGraphicFramePr>
        <p:xfrm>
          <a:off x="9266663" y="1699273"/>
          <a:ext cx="2801745" cy="3735659"/>
        </p:xfrm>
        <a:graphic>
          <a:graphicData uri="http://schemas.openxmlformats.org/presentationml/2006/ole">
            <mc:AlternateContent xmlns:mc="http://schemas.openxmlformats.org/markup-compatibility/2006">
              <mc:Choice xmlns:v="urn:schemas-microsoft-com:vml" Requires="v">
                <p:oleObj name="Slide" r:id="rId3" imgW="3429135" imgH="4571955" progId="PowerPoint.Slide.8">
                  <p:embed/>
                </p:oleObj>
              </mc:Choice>
              <mc:Fallback>
                <p:oleObj name="Slide" r:id="rId3" imgW="3429135" imgH="4571955" progId="PowerPoint.Slide.8">
                  <p:embed/>
                  <p:pic>
                    <p:nvPicPr>
                      <p:cNvPr id="4" name="Object 3">
                        <a:extLst>
                          <a:ext uri="{FF2B5EF4-FFF2-40B4-BE49-F238E27FC236}">
                            <a16:creationId xmlns:a16="http://schemas.microsoft.com/office/drawing/2014/main" id="{C1537E25-21AC-650C-1D41-B52B8CAE6C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66663" y="1699273"/>
                        <a:ext cx="2801745" cy="3735659"/>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41122407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1340C-B35D-CF46-F467-2CC087FE06BF}"/>
              </a:ext>
            </a:extLst>
          </p:cNvPr>
          <p:cNvSpPr>
            <a:spLocks noGrp="1"/>
          </p:cNvSpPr>
          <p:nvPr>
            <p:ph type="title"/>
          </p:nvPr>
        </p:nvSpPr>
        <p:spPr/>
        <p:txBody>
          <a:bodyPr/>
          <a:lstStyle/>
          <a:p>
            <a:r>
              <a:rPr lang="en-US" dirty="0"/>
              <a:t>Mass Appraisal</a:t>
            </a:r>
          </a:p>
        </p:txBody>
      </p:sp>
      <p:sp>
        <p:nvSpPr>
          <p:cNvPr id="3" name="Text Placeholder 2">
            <a:extLst>
              <a:ext uri="{FF2B5EF4-FFF2-40B4-BE49-F238E27FC236}">
                <a16:creationId xmlns:a16="http://schemas.microsoft.com/office/drawing/2014/main" id="{0571D64D-2484-76CA-2A3E-D6638E0258C5}"/>
              </a:ext>
            </a:extLst>
          </p:cNvPr>
          <p:cNvSpPr>
            <a:spLocks noGrp="1"/>
          </p:cNvSpPr>
          <p:nvPr>
            <p:ph type="body" idx="1"/>
          </p:nvPr>
        </p:nvSpPr>
        <p:spPr/>
        <p:txBody>
          <a:bodyPr>
            <a:noAutofit/>
          </a:bodyPr>
          <a:lstStyle/>
          <a:p>
            <a:pPr algn="ctr"/>
            <a:r>
              <a:rPr lang="en-US" sz="2800" dirty="0"/>
              <a:t>Single Property Appraisal </a:t>
            </a:r>
          </a:p>
        </p:txBody>
      </p:sp>
      <p:sp>
        <p:nvSpPr>
          <p:cNvPr id="4" name="Content Placeholder 3">
            <a:extLst>
              <a:ext uri="{FF2B5EF4-FFF2-40B4-BE49-F238E27FC236}">
                <a16:creationId xmlns:a16="http://schemas.microsoft.com/office/drawing/2014/main" id="{DDDBC7A1-F624-F630-BEAF-B2BDE2D5572A}"/>
              </a:ext>
            </a:extLst>
          </p:cNvPr>
          <p:cNvSpPr>
            <a:spLocks noGrp="1"/>
          </p:cNvSpPr>
          <p:nvPr>
            <p:ph sz="half" idx="2"/>
          </p:nvPr>
        </p:nvSpPr>
        <p:spPr>
          <a:xfrm>
            <a:off x="839788" y="2456277"/>
            <a:ext cx="5070894" cy="3733385"/>
          </a:xfrm>
        </p:spPr>
        <p:txBody>
          <a:bodyPr/>
          <a:lstStyle/>
          <a:p>
            <a:r>
              <a:rPr lang="en-US" sz="2800" kern="1200" dirty="0">
                <a:latin typeface="+mn-lt"/>
                <a:ea typeface="+mn-ea"/>
                <a:cs typeface="+mn-cs"/>
              </a:rPr>
              <a:t>An estimate of value for a </a:t>
            </a:r>
            <a:r>
              <a:rPr lang="en-US" sz="2800" u="sng" kern="1200" dirty="0">
                <a:latin typeface="+mn-lt"/>
                <a:ea typeface="+mn-ea"/>
                <a:cs typeface="+mn-cs"/>
              </a:rPr>
              <a:t>single property </a:t>
            </a:r>
            <a:r>
              <a:rPr lang="en-US" sz="2800" kern="1200" dirty="0">
                <a:latin typeface="+mn-lt"/>
                <a:ea typeface="+mn-ea"/>
                <a:cs typeface="+mn-cs"/>
              </a:rPr>
              <a:t>or ownership</a:t>
            </a:r>
            <a:endParaRPr lang="en-US" sz="2800" dirty="0"/>
          </a:p>
          <a:p>
            <a:endParaRPr lang="en-US" dirty="0"/>
          </a:p>
        </p:txBody>
      </p:sp>
      <p:sp>
        <p:nvSpPr>
          <p:cNvPr id="5" name="Text Placeholder 4">
            <a:extLst>
              <a:ext uri="{FF2B5EF4-FFF2-40B4-BE49-F238E27FC236}">
                <a16:creationId xmlns:a16="http://schemas.microsoft.com/office/drawing/2014/main" id="{B1E4F3B3-4EC0-2F28-587D-8B5B222C5606}"/>
              </a:ext>
            </a:extLst>
          </p:cNvPr>
          <p:cNvSpPr>
            <a:spLocks noGrp="1"/>
          </p:cNvSpPr>
          <p:nvPr>
            <p:ph type="body" sz="quarter" idx="13"/>
          </p:nvPr>
        </p:nvSpPr>
        <p:spPr/>
        <p:txBody>
          <a:bodyPr>
            <a:noAutofit/>
          </a:bodyPr>
          <a:lstStyle/>
          <a:p>
            <a:pPr algn="ctr"/>
            <a:r>
              <a:rPr lang="en-US" sz="2800" dirty="0"/>
              <a:t>Mass Appraisal </a:t>
            </a:r>
          </a:p>
        </p:txBody>
      </p:sp>
      <p:sp>
        <p:nvSpPr>
          <p:cNvPr id="6" name="Content Placeholder 5">
            <a:extLst>
              <a:ext uri="{FF2B5EF4-FFF2-40B4-BE49-F238E27FC236}">
                <a16:creationId xmlns:a16="http://schemas.microsoft.com/office/drawing/2014/main" id="{5968E1BF-D0ED-9BF3-0A80-F4D3AC671072}"/>
              </a:ext>
            </a:extLst>
          </p:cNvPr>
          <p:cNvSpPr>
            <a:spLocks noGrp="1"/>
          </p:cNvSpPr>
          <p:nvPr>
            <p:ph sz="quarter" idx="14"/>
          </p:nvPr>
        </p:nvSpPr>
        <p:spPr>
          <a:xfrm>
            <a:off x="6284496" y="2456277"/>
            <a:ext cx="5907503" cy="3733385"/>
          </a:xfrm>
        </p:spPr>
        <p:txBody>
          <a:bodyPr/>
          <a:lstStyle/>
          <a:p>
            <a:r>
              <a:rPr lang="en-US" sz="2800" kern="1200" dirty="0">
                <a:latin typeface="+mn-lt"/>
                <a:ea typeface="+mn-ea"/>
                <a:cs typeface="+mn-cs"/>
              </a:rPr>
              <a:t>An estimate of values for </a:t>
            </a:r>
            <a:r>
              <a:rPr lang="en-US" sz="2800" u="sng" kern="1200" dirty="0">
                <a:latin typeface="+mn-lt"/>
                <a:ea typeface="+mn-ea"/>
                <a:cs typeface="+mn-cs"/>
              </a:rPr>
              <a:t>many properties</a:t>
            </a:r>
            <a:r>
              <a:rPr lang="en-US" sz="2800" kern="1200" dirty="0">
                <a:latin typeface="+mn-lt"/>
                <a:ea typeface="+mn-ea"/>
                <a:cs typeface="+mn-cs"/>
              </a:rPr>
              <a:t> using standard procedures and statistical testing.   (IAAO)</a:t>
            </a:r>
          </a:p>
          <a:p>
            <a:endParaRPr lang="en-US" dirty="0"/>
          </a:p>
        </p:txBody>
      </p:sp>
      <p:pic>
        <p:nvPicPr>
          <p:cNvPr id="7" name="Picture 2" descr="A large house with a garage">
            <a:extLst>
              <a:ext uri="{FF2B5EF4-FFF2-40B4-BE49-F238E27FC236}">
                <a16:creationId xmlns:a16="http://schemas.microsoft.com/office/drawing/2014/main" id="{383427F5-F279-1C55-A7D4-33291FBBBA5E}"/>
              </a:ext>
            </a:extLst>
          </p:cNvPr>
          <p:cNvPicPr>
            <a:picLocks noChangeAspect="1" noChangeArrowheads="1"/>
          </p:cNvPicPr>
          <p:nvPr/>
        </p:nvPicPr>
        <p:blipFill>
          <a:blip r:embed="rId3" cstate="print"/>
          <a:srcRect/>
          <a:stretch>
            <a:fillRect/>
          </a:stretch>
        </p:blipFill>
        <p:spPr bwMode="auto">
          <a:xfrm>
            <a:off x="1237786" y="3512634"/>
            <a:ext cx="3969833" cy="2489765"/>
          </a:xfrm>
          <a:prstGeom prst="rect">
            <a:avLst/>
          </a:prstGeom>
          <a:noFill/>
          <a:ln w="9525">
            <a:noFill/>
            <a:miter lim="800000"/>
            <a:headEnd/>
            <a:tailEnd/>
          </a:ln>
          <a:effectLst/>
        </p:spPr>
      </p:pic>
      <p:pic>
        <p:nvPicPr>
          <p:cNvPr id="8" name="Picture 4" descr="MPj04000360000[1]">
            <a:extLst>
              <a:ext uri="{FF2B5EF4-FFF2-40B4-BE49-F238E27FC236}">
                <a16:creationId xmlns:a16="http://schemas.microsoft.com/office/drawing/2014/main" id="{69A5AC06-C880-0C46-73B9-18A55AE7683E}"/>
              </a:ext>
            </a:extLst>
          </p:cNvPr>
          <p:cNvPicPr>
            <a:picLocks noChangeAspect="1" noChangeArrowheads="1"/>
          </p:cNvPicPr>
          <p:nvPr/>
        </p:nvPicPr>
        <p:blipFill>
          <a:blip r:embed="rId4" cstate="print"/>
          <a:srcRect/>
          <a:stretch>
            <a:fillRect/>
          </a:stretch>
        </p:blipFill>
        <p:spPr>
          <a:xfrm>
            <a:off x="6389650" y="3829815"/>
            <a:ext cx="5129560" cy="2172584"/>
          </a:xfrm>
          <a:prstGeom prst="rect">
            <a:avLst/>
          </a:prstGeom>
        </p:spPr>
      </p:pic>
    </p:spTree>
    <p:extLst>
      <p:ext uri="{BB962C8B-B14F-4D97-AF65-F5344CB8AC3E}">
        <p14:creationId xmlns:p14="http://schemas.microsoft.com/office/powerpoint/2010/main" val="53659576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43841" y="557189"/>
            <a:ext cx="3403600" cy="4858091"/>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5200" b="0" i="0" u="none" strike="noStrike" kern="1200" cap="none" spc="0" normalizeH="0" baseline="0" noProof="0" dirty="0">
              <a:ln>
                <a:noFill/>
              </a:ln>
              <a:solidFill>
                <a:srgbClr val="2D3338"/>
              </a:solidFill>
              <a:effectLst/>
              <a:uLnTx/>
              <a:uFillTx/>
              <a:latin typeface="Calibri Light"/>
              <a:ea typeface="+mn-ea"/>
              <a:cs typeface="+mn-cs"/>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5200" b="0" i="0" u="none" strike="noStrike" kern="1200" cap="none" spc="0" normalizeH="0" baseline="0" noProof="0" dirty="0">
                <a:ln>
                  <a:noFill/>
                </a:ln>
                <a:solidFill>
                  <a:srgbClr val="FFFF00"/>
                </a:solidFill>
                <a:effectLst/>
                <a:uLnTx/>
                <a:uFillTx/>
                <a:latin typeface="Calibri Light"/>
                <a:ea typeface="+mn-ea"/>
                <a:cs typeface="+mn-cs"/>
              </a:rPr>
              <a:t>A model is a </a:t>
            </a:r>
            <a:r>
              <a:rPr kumimoji="0" lang="en-US" sz="5200" b="0" i="0" u="none" strike="noStrike" kern="1200" cap="none" spc="0" normalizeH="0" baseline="0" noProof="0" dirty="0" err="1">
                <a:ln>
                  <a:noFill/>
                </a:ln>
                <a:solidFill>
                  <a:srgbClr val="FFFF00"/>
                </a:solidFill>
                <a:effectLst/>
                <a:uLnTx/>
                <a:uFillTx/>
                <a:latin typeface="Calibri Light"/>
                <a:ea typeface="+mn-ea"/>
                <a:cs typeface="+mn-cs"/>
              </a:rPr>
              <a:t>representa-tion</a:t>
            </a:r>
            <a:r>
              <a:rPr kumimoji="0" lang="en-US" sz="5200" b="0" i="0" u="none" strike="noStrike" kern="1200" cap="none" spc="0" normalizeH="0" baseline="0" noProof="0" dirty="0">
                <a:ln>
                  <a:noFill/>
                </a:ln>
                <a:solidFill>
                  <a:srgbClr val="FFFF00"/>
                </a:solidFill>
                <a:effectLst/>
                <a:uLnTx/>
                <a:uFillTx/>
                <a:latin typeface="Calibri Light"/>
                <a:ea typeface="+mn-ea"/>
                <a:cs typeface="+mn-cs"/>
              </a:rPr>
              <a:t> of how something works. </a:t>
            </a:r>
          </a:p>
        </p:txBody>
      </p:sp>
      <p:graphicFrame>
        <p:nvGraphicFramePr>
          <p:cNvPr id="5" name="Diagram 4"/>
          <p:cNvGraphicFramePr/>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190219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97F29-B1A3-53ED-E54B-CE2A9D97B3CC}"/>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97FB315F-29CA-6105-1F6E-6566C2A43490}"/>
              </a:ext>
            </a:extLst>
          </p:cNvPr>
          <p:cNvSpPr>
            <a:spLocks noGrp="1"/>
          </p:cNvSpPr>
          <p:nvPr>
            <p:ph type="body" sz="quarter" idx="14"/>
          </p:nvPr>
        </p:nvSpPr>
        <p:spPr>
          <a:xfrm>
            <a:off x="389807" y="1423067"/>
            <a:ext cx="3213202" cy="4011865"/>
          </a:xfrm>
        </p:spPr>
        <p:txBody>
          <a:bodyPr/>
          <a:lstStyle/>
          <a:p>
            <a:r>
              <a:rPr lang="en-US" dirty="0">
                <a:solidFill>
                  <a:srgbClr val="FFFF00"/>
                </a:solidFill>
              </a:rPr>
              <a:t>Mass Appraisal</a:t>
            </a:r>
          </a:p>
        </p:txBody>
      </p:sp>
      <p:sp>
        <p:nvSpPr>
          <p:cNvPr id="3" name="TextBox 2">
            <a:extLst>
              <a:ext uri="{FF2B5EF4-FFF2-40B4-BE49-F238E27FC236}">
                <a16:creationId xmlns:a16="http://schemas.microsoft.com/office/drawing/2014/main" id="{52F48B49-B215-E0B3-1862-6400F0C59FC3}"/>
              </a:ext>
            </a:extLst>
          </p:cNvPr>
          <p:cNvSpPr txBox="1"/>
          <p:nvPr/>
        </p:nvSpPr>
        <p:spPr>
          <a:xfrm>
            <a:off x="5118192" y="0"/>
            <a:ext cx="5734029" cy="6709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2D3338"/>
                </a:solidFill>
                <a:effectLst/>
                <a:uLnTx/>
                <a:uFillTx/>
                <a:latin typeface="Calibri"/>
                <a:ea typeface="+mn-ea"/>
                <a:cs typeface="+mn-cs"/>
              </a:rPr>
              <a:t>Mass Appraisal was developed to meet the need for greater uniformity and consistency in assessments.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2D3338"/>
                </a:solidFill>
                <a:effectLst/>
                <a:uLnTx/>
                <a:uFillTx/>
                <a:latin typeface="Calibri"/>
                <a:ea typeface="+mn-ea"/>
                <a:cs typeface="+mn-cs"/>
              </a:rPr>
              <a:t>Mass appraisal has an increased emphasis on:</a:t>
            </a:r>
          </a:p>
          <a:p>
            <a:pPr marL="457200" marR="0" lvl="1" indent="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Standardized procedures</a:t>
            </a:r>
          </a:p>
          <a:p>
            <a:pPr marL="457200" marR="0" lvl="1" indent="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Valuation models</a:t>
            </a:r>
          </a:p>
          <a:p>
            <a:pPr marL="457200" marR="0" lvl="1" indent="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Testing</a:t>
            </a:r>
          </a:p>
          <a:p>
            <a:pPr marL="0" marR="0" lvl="0" indent="0" algn="l" defTabSz="914400" rtl="0" eaLnBrk="1" fontAlgn="auto" latinLnBrk="0" hangingPunct="1">
              <a:lnSpc>
                <a:spcPct val="100000"/>
              </a:lnSpc>
              <a:spcBef>
                <a:spcPts val="600"/>
              </a:spcBef>
              <a:spcAft>
                <a:spcPts val="600"/>
              </a:spcAft>
              <a:buClrTx/>
              <a:buSzTx/>
              <a:buFont typeface="Wingdings" panose="05000000000000000000" pitchFamily="2" charset="2"/>
              <a:buChar char="v"/>
              <a:tabLst/>
              <a:defRPr/>
            </a:pPr>
            <a:r>
              <a:rPr kumimoji="0" lang="en-US" sz="1800" b="0" i="0" u="none" strike="noStrike" kern="1200" cap="none" spc="0" normalizeH="0" baseline="0" noProof="0" dirty="0">
                <a:ln>
                  <a:noFill/>
                </a:ln>
                <a:solidFill>
                  <a:srgbClr val="2D3338"/>
                </a:solidFill>
                <a:effectLst/>
                <a:uLnTx/>
                <a:uFillTx/>
                <a:latin typeface="Calibri"/>
                <a:ea typeface="+mn-ea"/>
                <a:cs typeface="+mn-cs"/>
              </a:rPr>
              <a:t>Successful implementation requires:</a:t>
            </a:r>
          </a:p>
          <a:p>
            <a:pPr marL="457200" marR="0" lvl="1" indent="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Trained Staff </a:t>
            </a:r>
          </a:p>
          <a:p>
            <a:pPr marL="457200" marR="0" lvl="1" indent="0" algn="l" defTabSz="914400" rtl="0" eaLnBrk="1" fontAlgn="auto" latinLnBrk="0" hangingPunct="1">
              <a:lnSpc>
                <a:spcPct val="100000"/>
              </a:lnSpc>
              <a:spcBef>
                <a:spcPts val="600"/>
              </a:spcBef>
              <a:spcAft>
                <a:spcPts val="60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Technology – Hardware, Software, GIS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Tree>
    <p:extLst>
      <p:ext uri="{BB962C8B-B14F-4D97-AF65-F5344CB8AC3E}">
        <p14:creationId xmlns:p14="http://schemas.microsoft.com/office/powerpoint/2010/main" val="273032916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891B7-F427-B39B-18AC-B49588B5E8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11DD0F2-B863-C10C-524D-B5ABC7378350}"/>
              </a:ext>
            </a:extLst>
          </p:cNvPr>
          <p:cNvSpPr>
            <a:spLocks noGrp="1"/>
          </p:cNvSpPr>
          <p:nvPr>
            <p:ph type="title"/>
          </p:nvPr>
        </p:nvSpPr>
        <p:spPr/>
        <p:txBody>
          <a:bodyPr/>
          <a:lstStyle/>
          <a:p>
            <a:r>
              <a:rPr lang="en-US" dirty="0"/>
              <a:t>Steps in Mass Appraisal</a:t>
            </a:r>
          </a:p>
        </p:txBody>
      </p:sp>
      <p:sp>
        <p:nvSpPr>
          <p:cNvPr id="4" name="Content Placeholder 3">
            <a:extLst>
              <a:ext uri="{FF2B5EF4-FFF2-40B4-BE49-F238E27FC236}">
                <a16:creationId xmlns:a16="http://schemas.microsoft.com/office/drawing/2014/main" id="{92C3E5AE-924E-BB44-6A39-1681B6D36CC0}"/>
              </a:ext>
            </a:extLst>
          </p:cNvPr>
          <p:cNvSpPr>
            <a:spLocks noGrp="1"/>
          </p:cNvSpPr>
          <p:nvPr>
            <p:ph sz="half" idx="2"/>
          </p:nvPr>
        </p:nvSpPr>
        <p:spPr/>
        <p:txBody>
          <a:bodyPr>
            <a:normAutofit/>
          </a:bodyPr>
          <a:lstStyle/>
          <a:p>
            <a:r>
              <a:rPr lang="en-US" sz="2400" b="1" dirty="0">
                <a:solidFill>
                  <a:srgbClr val="FFFF00"/>
                </a:solidFill>
              </a:rPr>
              <a:t>Identify market areas</a:t>
            </a:r>
          </a:p>
          <a:p>
            <a:r>
              <a:rPr lang="en-US" sz="2400" b="1" dirty="0">
                <a:solidFill>
                  <a:srgbClr val="FFFF00"/>
                </a:solidFill>
              </a:rPr>
              <a:t>Develop methodology to achieve accurate and consistent data</a:t>
            </a:r>
          </a:p>
          <a:p>
            <a:r>
              <a:rPr lang="en-US" sz="2400" b="1" dirty="0">
                <a:solidFill>
                  <a:srgbClr val="FFFF00"/>
                </a:solidFill>
              </a:rPr>
              <a:t>Validate and verify sales</a:t>
            </a:r>
          </a:p>
          <a:p>
            <a:r>
              <a:rPr lang="en-US" sz="2400" b="1" dirty="0">
                <a:solidFill>
                  <a:srgbClr val="FFFF00"/>
                </a:solidFill>
              </a:rPr>
              <a:t>Specify mathematical models based on market data for properties that are similar</a:t>
            </a:r>
          </a:p>
          <a:p>
            <a:r>
              <a:rPr lang="en-US" sz="2400" b="1" dirty="0">
                <a:solidFill>
                  <a:srgbClr val="FFFF00"/>
                </a:solidFill>
              </a:rPr>
              <a:t>Calibrate models annually or as needed</a:t>
            </a:r>
          </a:p>
          <a:p>
            <a:r>
              <a:rPr lang="en-US" sz="2400" b="1" dirty="0">
                <a:solidFill>
                  <a:srgbClr val="FFFF00"/>
                </a:solidFill>
              </a:rPr>
              <a:t>Test models by running statistical tests</a:t>
            </a:r>
          </a:p>
          <a:p>
            <a:r>
              <a:rPr lang="en-US" sz="2400" b="1" dirty="0">
                <a:solidFill>
                  <a:srgbClr val="FFFF00"/>
                </a:solidFill>
              </a:rPr>
              <a:t>Report current market data to stakeholders</a:t>
            </a:r>
          </a:p>
          <a:p>
            <a:endParaRPr lang="en-US" dirty="0"/>
          </a:p>
        </p:txBody>
      </p:sp>
    </p:spTree>
    <p:extLst>
      <p:ext uri="{BB962C8B-B14F-4D97-AF65-F5344CB8AC3E}">
        <p14:creationId xmlns:p14="http://schemas.microsoft.com/office/powerpoint/2010/main" val="16222143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84782-2CD9-DB84-A2D2-8C7BD69A59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3CAD21-B528-292F-025F-EF01A748DDFB}"/>
              </a:ext>
            </a:extLst>
          </p:cNvPr>
          <p:cNvSpPr>
            <a:spLocks noGrp="1"/>
          </p:cNvSpPr>
          <p:nvPr>
            <p:ph type="title"/>
          </p:nvPr>
        </p:nvSpPr>
        <p:spPr/>
        <p:txBody>
          <a:bodyPr/>
          <a:lstStyle/>
          <a:p>
            <a:r>
              <a:rPr lang="en-US" dirty="0"/>
              <a:t>Mass Appraisal Process </a:t>
            </a:r>
          </a:p>
        </p:txBody>
      </p:sp>
      <p:sp>
        <p:nvSpPr>
          <p:cNvPr id="4" name="Content Placeholder 3">
            <a:extLst>
              <a:ext uri="{FF2B5EF4-FFF2-40B4-BE49-F238E27FC236}">
                <a16:creationId xmlns:a16="http://schemas.microsoft.com/office/drawing/2014/main" id="{06F12469-220A-5E95-1428-C8B7DBDD744B}"/>
              </a:ext>
            </a:extLst>
          </p:cNvPr>
          <p:cNvSpPr>
            <a:spLocks noGrp="1"/>
          </p:cNvSpPr>
          <p:nvPr>
            <p:ph sz="half" idx="2"/>
          </p:nvPr>
        </p:nvSpPr>
        <p:spPr>
          <a:xfrm>
            <a:off x="515064" y="2544042"/>
            <a:ext cx="4599548" cy="3695863"/>
          </a:xfrm>
        </p:spPr>
        <p:txBody>
          <a:bodyPr/>
          <a:lstStyle/>
          <a:p>
            <a:pPr defTabSz="502920">
              <a:spcBef>
                <a:spcPts val="550"/>
              </a:spcBef>
              <a:buFont typeface="Courier New" panose="02070309020205020404" pitchFamily="49" charset="0"/>
              <a:buChar char="o"/>
            </a:pPr>
            <a:r>
              <a:rPr lang="en-US" sz="2400" kern="1200" dirty="0">
                <a:solidFill>
                  <a:srgbClr val="FFFF00"/>
                </a:solidFill>
                <a:latin typeface="+mn-lt"/>
                <a:ea typeface="+mn-ea"/>
                <a:cs typeface="+mn-cs"/>
              </a:rPr>
              <a:t>Collect </a:t>
            </a:r>
            <a:r>
              <a:rPr lang="en-US" sz="2400" dirty="0">
                <a:solidFill>
                  <a:srgbClr val="FFFF00"/>
                </a:solidFill>
              </a:rPr>
              <a:t>m</a:t>
            </a:r>
            <a:r>
              <a:rPr lang="en-US" sz="2400" kern="1200" dirty="0">
                <a:solidFill>
                  <a:srgbClr val="FFFF00"/>
                </a:solidFill>
                <a:latin typeface="+mn-lt"/>
                <a:ea typeface="+mn-ea"/>
                <a:cs typeface="+mn-cs"/>
              </a:rPr>
              <a:t>arket data</a:t>
            </a:r>
          </a:p>
          <a:p>
            <a:pPr defTabSz="502920">
              <a:spcBef>
                <a:spcPts val="550"/>
              </a:spcBef>
              <a:buFont typeface="Courier New" panose="02070309020205020404" pitchFamily="49" charset="0"/>
              <a:buChar char="o"/>
            </a:pPr>
            <a:endParaRPr lang="en-US" sz="2400" kern="1200" dirty="0">
              <a:solidFill>
                <a:srgbClr val="FFFF00"/>
              </a:solidFill>
              <a:latin typeface="+mn-lt"/>
              <a:ea typeface="+mn-ea"/>
              <a:cs typeface="+mn-cs"/>
            </a:endParaRPr>
          </a:p>
          <a:p>
            <a:pPr defTabSz="502920">
              <a:spcBef>
                <a:spcPts val="550"/>
              </a:spcBef>
              <a:buFont typeface="Courier New" panose="02070309020205020404" pitchFamily="49" charset="0"/>
              <a:buChar char="o"/>
            </a:pPr>
            <a:r>
              <a:rPr lang="en-US" sz="2400" kern="1200" dirty="0">
                <a:solidFill>
                  <a:srgbClr val="FFFF00"/>
                </a:solidFill>
                <a:latin typeface="+mn-lt"/>
                <a:ea typeface="+mn-ea"/>
                <a:cs typeface="+mn-cs"/>
              </a:rPr>
              <a:t>Analyze market data</a:t>
            </a:r>
          </a:p>
          <a:p>
            <a:pPr defTabSz="502920">
              <a:spcBef>
                <a:spcPts val="550"/>
              </a:spcBef>
              <a:buFont typeface="Courier New" panose="02070309020205020404" pitchFamily="49" charset="0"/>
              <a:buChar char="o"/>
            </a:pPr>
            <a:endParaRPr lang="en-US" sz="2400" kern="1200" dirty="0">
              <a:solidFill>
                <a:srgbClr val="FFFF00"/>
              </a:solidFill>
              <a:latin typeface="+mn-lt"/>
              <a:ea typeface="+mn-ea"/>
              <a:cs typeface="+mn-cs"/>
            </a:endParaRPr>
          </a:p>
          <a:p>
            <a:pPr defTabSz="502920">
              <a:spcBef>
                <a:spcPts val="550"/>
              </a:spcBef>
              <a:buFont typeface="Courier New" panose="02070309020205020404" pitchFamily="49" charset="0"/>
              <a:buChar char="o"/>
            </a:pPr>
            <a:r>
              <a:rPr lang="en-US" sz="2400" dirty="0">
                <a:solidFill>
                  <a:srgbClr val="FFFF00"/>
                </a:solidFill>
              </a:rPr>
              <a:t>Consider h</a:t>
            </a:r>
            <a:r>
              <a:rPr lang="en-US" sz="2400" kern="1200" dirty="0">
                <a:solidFill>
                  <a:srgbClr val="FFFF00"/>
                </a:solidFill>
                <a:latin typeface="+mn-lt"/>
                <a:ea typeface="+mn-ea"/>
                <a:cs typeface="+mn-cs"/>
              </a:rPr>
              <a:t>ighest &amp; best </a:t>
            </a:r>
            <a:r>
              <a:rPr lang="en-US" sz="2400" dirty="0">
                <a:solidFill>
                  <a:srgbClr val="FFFF00"/>
                </a:solidFill>
              </a:rPr>
              <a:t>u</a:t>
            </a:r>
            <a:r>
              <a:rPr lang="en-US" sz="2400" kern="1200" dirty="0">
                <a:solidFill>
                  <a:srgbClr val="FFFF00"/>
                </a:solidFill>
                <a:latin typeface="+mn-lt"/>
                <a:ea typeface="+mn-ea"/>
                <a:cs typeface="+mn-cs"/>
              </a:rPr>
              <a:t>se </a:t>
            </a:r>
          </a:p>
          <a:p>
            <a:pPr defTabSz="502920">
              <a:spcBef>
                <a:spcPts val="550"/>
              </a:spcBef>
              <a:buFont typeface="Courier New" panose="02070309020205020404" pitchFamily="49" charset="0"/>
              <a:buChar char="o"/>
            </a:pPr>
            <a:endParaRPr lang="en-US" sz="2400" kern="1200" dirty="0">
              <a:solidFill>
                <a:srgbClr val="FFFF00"/>
              </a:solidFill>
              <a:latin typeface="+mn-lt"/>
              <a:ea typeface="+mn-ea"/>
              <a:cs typeface="+mn-cs"/>
            </a:endParaRPr>
          </a:p>
          <a:p>
            <a:pPr defTabSz="502920">
              <a:spcBef>
                <a:spcPts val="550"/>
              </a:spcBef>
              <a:buFont typeface="Courier New" panose="02070309020205020404" pitchFamily="49" charset="0"/>
              <a:buChar char="o"/>
            </a:pPr>
            <a:r>
              <a:rPr lang="en-US" sz="2400" dirty="0">
                <a:solidFill>
                  <a:srgbClr val="FFFF00"/>
                </a:solidFill>
              </a:rPr>
              <a:t>Determine what characteristics should be in </a:t>
            </a:r>
            <a:r>
              <a:rPr lang="en-US" sz="2400" kern="1200" dirty="0">
                <a:solidFill>
                  <a:srgbClr val="FFFF00"/>
                </a:solidFill>
                <a:latin typeface="+mn-lt"/>
                <a:ea typeface="+mn-ea"/>
                <a:cs typeface="+mn-cs"/>
              </a:rPr>
              <a:t>the valuation model</a:t>
            </a:r>
          </a:p>
          <a:p>
            <a:endParaRPr lang="en-US" dirty="0">
              <a:solidFill>
                <a:srgbClr val="FFFF00"/>
              </a:solidFill>
            </a:endParaRPr>
          </a:p>
        </p:txBody>
      </p:sp>
      <p:sp>
        <p:nvSpPr>
          <p:cNvPr id="5" name="TextBox 4">
            <a:extLst>
              <a:ext uri="{FF2B5EF4-FFF2-40B4-BE49-F238E27FC236}">
                <a16:creationId xmlns:a16="http://schemas.microsoft.com/office/drawing/2014/main" id="{A1C42DE1-4877-E9FB-7BBE-186ABDA3CDA8}"/>
              </a:ext>
            </a:extLst>
          </p:cNvPr>
          <p:cNvSpPr txBox="1"/>
          <p:nvPr/>
        </p:nvSpPr>
        <p:spPr>
          <a:xfrm>
            <a:off x="5617029" y="2091343"/>
            <a:ext cx="6059907" cy="4154984"/>
          </a:xfrm>
          <a:prstGeom prst="rect">
            <a:avLst/>
          </a:prstGeom>
          <a:noFill/>
        </p:spPr>
        <p:txBody>
          <a:bodyPr wrap="square" rtlCol="0">
            <a:spAutoFit/>
          </a:bodyPr>
          <a:lstStyle/>
          <a:p>
            <a:pPr marL="285750" marR="0" lvl="0" indent="-285750" algn="l" defTabSz="502920" rtl="0" eaLnBrk="1" fontAlgn="auto" latinLnBrk="0" hangingPunct="1">
              <a:lnSpc>
                <a:spcPct val="100000"/>
              </a:lnSpc>
              <a:spcBef>
                <a:spcPts val="55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Determine how much value the characteristics add to the value</a:t>
            </a:r>
          </a:p>
          <a:p>
            <a:pPr marL="285750" marR="0" lvl="0" indent="-285750" algn="l" defTabSz="502920" rtl="0" eaLnBrk="1" fontAlgn="auto" latinLnBrk="0" hangingPunct="1">
              <a:lnSpc>
                <a:spcPct val="100000"/>
              </a:lnSpc>
              <a:spcBef>
                <a:spcPts val="550"/>
              </a:spcBef>
              <a:spcAft>
                <a:spcPts val="0"/>
              </a:spcAft>
              <a:buClrTx/>
              <a:buSzTx/>
              <a:buFont typeface="Courier New" panose="02070309020205020404" pitchFamily="49" charset="0"/>
              <a:buChar char="o"/>
              <a:tabLst/>
              <a:defRPr/>
            </a:pPr>
            <a:endParaRPr kumimoji="0" lang="en-US" sz="2400" b="0" i="0" u="none" strike="noStrike" kern="1200" cap="none" spc="0" normalizeH="0" baseline="0" noProof="0" dirty="0">
              <a:ln>
                <a:noFill/>
              </a:ln>
              <a:solidFill>
                <a:srgbClr val="FFFF00"/>
              </a:solidFill>
              <a:effectLst/>
              <a:uLnTx/>
              <a:uFillTx/>
              <a:latin typeface="Calibri"/>
              <a:ea typeface="+mn-ea"/>
              <a:cs typeface="+mn-cs"/>
            </a:endParaRPr>
          </a:p>
          <a:p>
            <a:pPr marL="285750" marR="0" lvl="0" indent="-285750" algn="l" defTabSz="502920" rtl="0" eaLnBrk="1" fontAlgn="auto" latinLnBrk="0" hangingPunct="1">
              <a:lnSpc>
                <a:spcPct val="100000"/>
              </a:lnSpc>
              <a:spcBef>
                <a:spcPts val="55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Test model, do quality control, and reconcile of values</a:t>
            </a:r>
          </a:p>
          <a:p>
            <a:pPr marL="285750" marR="0" lvl="0" indent="-285750" algn="l" defTabSz="502920" rtl="0" eaLnBrk="1" fontAlgn="auto" latinLnBrk="0" hangingPunct="1">
              <a:lnSpc>
                <a:spcPct val="100000"/>
              </a:lnSpc>
              <a:spcBef>
                <a:spcPts val="550"/>
              </a:spcBef>
              <a:spcAft>
                <a:spcPts val="0"/>
              </a:spcAft>
              <a:buClrTx/>
              <a:buSzTx/>
              <a:buFont typeface="Courier New" panose="02070309020205020404" pitchFamily="49" charset="0"/>
              <a:buChar char="o"/>
              <a:tabLst/>
              <a:defRPr/>
            </a:pPr>
            <a:endParaRPr kumimoji="0" lang="en-US" sz="2400" b="0" i="0" u="none" strike="noStrike" kern="1200" cap="none" spc="0" normalizeH="0" baseline="0" noProof="0" dirty="0">
              <a:ln>
                <a:noFill/>
              </a:ln>
              <a:solidFill>
                <a:srgbClr val="FFFF00"/>
              </a:solidFill>
              <a:effectLst/>
              <a:uLnTx/>
              <a:uFillTx/>
              <a:latin typeface="Calibri"/>
              <a:ea typeface="+mn-ea"/>
              <a:cs typeface="+mn-cs"/>
            </a:endParaRPr>
          </a:p>
          <a:p>
            <a:pPr marL="285750" marR="0" lvl="0" indent="-285750" algn="l" defTabSz="502920" rtl="0" eaLnBrk="1" fontAlgn="auto" latinLnBrk="0" hangingPunct="1">
              <a:lnSpc>
                <a:spcPct val="100000"/>
              </a:lnSpc>
              <a:spcBef>
                <a:spcPts val="55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Create reports of work</a:t>
            </a:r>
          </a:p>
          <a:p>
            <a:pPr marL="285750" marR="0" lvl="0" indent="-285750" algn="l" defTabSz="502920" rtl="0" eaLnBrk="1" fontAlgn="auto" latinLnBrk="0" hangingPunct="1">
              <a:lnSpc>
                <a:spcPct val="100000"/>
              </a:lnSpc>
              <a:spcBef>
                <a:spcPts val="550"/>
              </a:spcBef>
              <a:spcAft>
                <a:spcPts val="0"/>
              </a:spcAft>
              <a:buClrTx/>
              <a:buSzTx/>
              <a:buFont typeface="Courier New" panose="02070309020205020404" pitchFamily="49" charset="0"/>
              <a:buChar char="o"/>
              <a:tabLst/>
              <a:defRPr/>
            </a:pPr>
            <a:endParaRPr kumimoji="0" lang="en-US" sz="2400" b="0" i="0" u="none" strike="noStrike" kern="1200" cap="none" spc="0" normalizeH="0" baseline="0" noProof="0" dirty="0">
              <a:ln>
                <a:noFill/>
              </a:ln>
              <a:solidFill>
                <a:srgbClr val="FFFF00"/>
              </a:solidFill>
              <a:effectLst/>
              <a:uLnTx/>
              <a:uFillTx/>
              <a:latin typeface="Calibri"/>
              <a:ea typeface="+mn-ea"/>
              <a:cs typeface="+mn-cs"/>
            </a:endParaRPr>
          </a:p>
          <a:p>
            <a:pPr marL="285750" marR="0" lvl="0" indent="-285750" algn="l" defTabSz="502920" rtl="0" eaLnBrk="1" fontAlgn="auto" latinLnBrk="0" hangingPunct="1">
              <a:lnSpc>
                <a:spcPct val="100000"/>
              </a:lnSpc>
              <a:spcBef>
                <a:spcPts val="550"/>
              </a:spcBef>
              <a:spcAft>
                <a:spcPts val="0"/>
              </a:spcAft>
              <a:buClrTx/>
              <a:buSzTx/>
              <a:buFont typeface="Courier New" panose="02070309020205020404" pitchFamily="49" charset="0"/>
              <a:buChar char="o"/>
              <a:tabLst/>
              <a:defRPr/>
            </a:pPr>
            <a:r>
              <a:rPr kumimoji="0" lang="en-US" sz="2400" b="0" i="0" u="none" strike="noStrike" kern="1200" cap="none" spc="0" normalizeH="0" baseline="0" noProof="0" dirty="0">
                <a:ln>
                  <a:noFill/>
                </a:ln>
                <a:solidFill>
                  <a:srgbClr val="FFFF00"/>
                </a:solidFill>
                <a:effectLst/>
                <a:uLnTx/>
                <a:uFillTx/>
                <a:latin typeface="Calibri"/>
                <a:ea typeface="+mn-ea"/>
                <a:cs typeface="+mn-cs"/>
              </a:rPr>
              <a:t>Handle appeals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Tree>
    <p:extLst>
      <p:ext uri="{BB962C8B-B14F-4D97-AF65-F5344CB8AC3E}">
        <p14:creationId xmlns:p14="http://schemas.microsoft.com/office/powerpoint/2010/main" val="3605967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635000" y="640823"/>
            <a:ext cx="3418659" cy="5583148"/>
          </a:xfrm>
          <a:prstGeom prst="rect">
            <a:avLst/>
          </a:prstGeom>
        </p:spPr>
        <p:txBody>
          <a:bodyPr vert="horz" lIns="91440" tIns="45720" rIns="91440" bIns="45720" rtlCol="0" anchor="ctr">
            <a:normAutofit/>
            <a:scene3d>
              <a:camera prst="orthographicFront"/>
              <a:lightRig rig="soft" dir="t"/>
            </a:scene3d>
            <a:sp3d prstMaterial="softEdge"/>
          </a:bodyPr>
          <a:lstStyle/>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5400" b="1" i="0" u="none" strike="noStrike" kern="1200" cap="none" spc="0" normalizeH="0" baseline="0" noProof="0" dirty="0">
              <a:ln>
                <a:noFill/>
              </a:ln>
              <a:solidFill>
                <a:srgbClr val="2D3338"/>
              </a:solidFill>
              <a:effectLst>
                <a:outerShdw blurRad="38100" dist="38100" dir="2700000" algn="tl">
                  <a:srgbClr val="000000">
                    <a:alpha val="43137"/>
                  </a:srgbClr>
                </a:outerShdw>
              </a:effectLst>
              <a:uLnTx/>
              <a:uFillTx/>
              <a:latin typeface="Calibri Light"/>
              <a:ea typeface="+mn-ea"/>
              <a:cs typeface="+mn-cs"/>
            </a:endParaRPr>
          </a:p>
        </p:txBody>
      </p:sp>
      <p:sp>
        <p:nvSpPr>
          <p:cNvPr id="3" name="Text Placeholder 2">
            <a:extLst>
              <a:ext uri="{FF2B5EF4-FFF2-40B4-BE49-F238E27FC236}">
                <a16:creationId xmlns:a16="http://schemas.microsoft.com/office/drawing/2014/main" id="{85B47A47-B36E-2BE9-D431-3D0B0148AC84}"/>
              </a:ext>
            </a:extLst>
          </p:cNvPr>
          <p:cNvSpPr>
            <a:spLocks noGrp="1"/>
          </p:cNvSpPr>
          <p:nvPr>
            <p:ph type="body" sz="quarter" idx="14"/>
          </p:nvPr>
        </p:nvSpPr>
        <p:spPr>
          <a:xfrm>
            <a:off x="560629" y="1855146"/>
            <a:ext cx="2624697" cy="2244581"/>
          </a:xfrm>
        </p:spPr>
        <p:txBody>
          <a:bodyPr>
            <a:normAutofit/>
          </a:bodyPr>
          <a:lstStyle/>
          <a:p>
            <a:r>
              <a:rPr lang="en-US" dirty="0">
                <a:solidFill>
                  <a:srgbClr val="FFFF00"/>
                </a:solidFill>
              </a:rPr>
              <a:t>Mass Appraisal </a:t>
            </a:r>
          </a:p>
        </p:txBody>
      </p:sp>
      <p:sp>
        <p:nvSpPr>
          <p:cNvPr id="2" name="Slide Number Placeholder 1"/>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55595D0E-BEFC-4B43-8CB5-C6DCA6B10607}" type="slidenum">
              <a:rPr kumimoji="0" lang="en-US" sz="1200" b="0" i="0" u="none" strike="noStrike" kern="1200" cap="none" spc="0" normalizeH="0" baseline="0" noProof="0" smtClean="0">
                <a:ln>
                  <a:noFill/>
                </a:ln>
                <a:solidFill>
                  <a:srgbClr val="2D333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47</a:t>
            </a:fld>
            <a:endParaRPr kumimoji="0" lang="en-US" sz="1200" b="0" i="0" u="none" strike="noStrike" kern="1200" cap="none" spc="0" normalizeH="0" baseline="0" noProof="0">
              <a:ln>
                <a:noFill/>
              </a:ln>
              <a:solidFill>
                <a:srgbClr val="2D3338">
                  <a:tint val="75000"/>
                </a:srgbClr>
              </a:solidFill>
              <a:effectLst/>
              <a:uLnTx/>
              <a:uFillTx/>
              <a:latin typeface="Calibri"/>
              <a:ea typeface="+mn-ea"/>
              <a:cs typeface="+mn-cs"/>
            </a:endParaRPr>
          </a:p>
        </p:txBody>
      </p:sp>
      <p:graphicFrame>
        <p:nvGraphicFramePr>
          <p:cNvPr id="548905" name="Rectangle 3">
            <a:extLst>
              <a:ext uri="{FF2B5EF4-FFF2-40B4-BE49-F238E27FC236}">
                <a16:creationId xmlns:a16="http://schemas.microsoft.com/office/drawing/2014/main" id="{F1167F8A-829E-9A5C-2318-CCEE8136C4BF}"/>
              </a:ext>
            </a:extLst>
          </p:cNvPr>
          <p:cNvGraphicFramePr>
            <a:graphicFrameLocks noGrp="1"/>
          </p:cNvGraphicFramePr>
          <p:nvPr>
            <p:ph idx="4294967295"/>
          </p:nvPr>
        </p:nvGraphicFramePr>
        <p:xfrm>
          <a:off x="5291138" y="641350"/>
          <a:ext cx="6900862" cy="55356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4083707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D82CA-70AF-99AA-CCC8-DCE411DC942F}"/>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04CD0943-43A8-238B-E46D-2FA624B43DBF}"/>
              </a:ext>
            </a:extLst>
          </p:cNvPr>
          <p:cNvSpPr>
            <a:spLocks noGrp="1"/>
          </p:cNvSpPr>
          <p:nvPr>
            <p:ph type="body" sz="quarter" idx="14"/>
          </p:nvPr>
        </p:nvSpPr>
        <p:spPr>
          <a:xfrm>
            <a:off x="389807" y="1423067"/>
            <a:ext cx="3213202" cy="4011865"/>
          </a:xfrm>
        </p:spPr>
        <p:txBody>
          <a:bodyPr>
            <a:normAutofit fontScale="25000" lnSpcReduction="20000"/>
          </a:bodyPr>
          <a:lstStyle/>
          <a:p>
            <a:pPr defTabSz="850392">
              <a:spcAft>
                <a:spcPts val="600"/>
              </a:spcAft>
            </a:pPr>
            <a:r>
              <a:rPr lang="en-US" sz="11200" kern="1200" dirty="0">
                <a:solidFill>
                  <a:srgbClr val="FFFF00"/>
                </a:solidFill>
                <a:latin typeface="Gill Sans MT" pitchFamily="34" charset="0"/>
                <a:ea typeface="+mn-ea"/>
                <a:cs typeface="+mn-cs"/>
              </a:rPr>
              <a:t>Improvement Value Equals:  </a:t>
            </a:r>
          </a:p>
          <a:p>
            <a:pPr algn="l" defTabSz="850392">
              <a:spcAft>
                <a:spcPts val="600"/>
              </a:spcAft>
            </a:pPr>
            <a:endParaRPr lang="en-US" sz="11200" dirty="0">
              <a:solidFill>
                <a:srgbClr val="FFFF00"/>
              </a:solidFill>
              <a:latin typeface="Gill Sans MT" pitchFamily="34" charset="0"/>
            </a:endParaRPr>
          </a:p>
          <a:p>
            <a:pPr algn="l" defTabSz="850392">
              <a:spcAft>
                <a:spcPts val="600"/>
              </a:spcAft>
            </a:pPr>
            <a:r>
              <a:rPr lang="en-US" sz="11200" dirty="0">
                <a:solidFill>
                  <a:srgbClr val="FFFF00"/>
                </a:solidFill>
                <a:latin typeface="Gill Sans MT" pitchFamily="34" charset="0"/>
              </a:rPr>
              <a:t>B</a:t>
            </a:r>
            <a:r>
              <a:rPr lang="en-US" sz="11200" kern="1200" dirty="0">
                <a:solidFill>
                  <a:srgbClr val="FFFF00"/>
                </a:solidFill>
                <a:latin typeface="Gill Sans MT" pitchFamily="34" charset="0"/>
                <a:ea typeface="+mn-ea"/>
                <a:cs typeface="+mn-cs"/>
              </a:rPr>
              <a:t>ase value</a:t>
            </a:r>
          </a:p>
          <a:p>
            <a:pPr marL="425196" lvl="1" defTabSz="850392">
              <a:spcAft>
                <a:spcPts val="600"/>
              </a:spcAft>
            </a:pPr>
            <a:r>
              <a:rPr lang="en-US" sz="11200" kern="1200" dirty="0">
                <a:solidFill>
                  <a:srgbClr val="FFFF00"/>
                </a:solidFill>
                <a:latin typeface="Gill Sans MT" pitchFamily="34" charset="0"/>
                <a:ea typeface="+mn-ea"/>
                <a:cs typeface="+mn-cs"/>
              </a:rPr>
              <a:t>x  (size factor)</a:t>
            </a:r>
          </a:p>
          <a:p>
            <a:pPr marL="425196" lvl="1" defTabSz="850392">
              <a:spcAft>
                <a:spcPts val="600"/>
              </a:spcAft>
            </a:pPr>
            <a:r>
              <a:rPr lang="en-US" sz="11200" kern="1200" dirty="0">
                <a:solidFill>
                  <a:srgbClr val="FFFF00"/>
                </a:solidFill>
                <a:latin typeface="Gill Sans MT" pitchFamily="34" charset="0"/>
                <a:ea typeface="+mn-ea"/>
                <a:cs typeface="+mn-cs"/>
              </a:rPr>
              <a:t>x  (construction quality)</a:t>
            </a:r>
          </a:p>
          <a:p>
            <a:pPr marL="425196" lvl="1" defTabSz="850392">
              <a:spcAft>
                <a:spcPts val="600"/>
              </a:spcAft>
            </a:pPr>
            <a:r>
              <a:rPr lang="en-US" sz="11200" kern="1200" dirty="0">
                <a:solidFill>
                  <a:srgbClr val="FFFF00"/>
                </a:solidFill>
                <a:latin typeface="Gill Sans MT" pitchFamily="34" charset="0"/>
                <a:ea typeface="+mn-ea"/>
                <a:cs typeface="+mn-cs"/>
              </a:rPr>
              <a:t>x  (condition factor)</a:t>
            </a:r>
          </a:p>
          <a:p>
            <a:pPr marL="425196" lvl="1" defTabSz="850392">
              <a:spcAft>
                <a:spcPts val="600"/>
              </a:spcAft>
            </a:pPr>
            <a:r>
              <a:rPr lang="en-US" sz="11200" kern="1200" dirty="0">
                <a:solidFill>
                  <a:srgbClr val="FFFF00"/>
                </a:solidFill>
                <a:latin typeface="Gill Sans MT" pitchFamily="34" charset="0"/>
                <a:ea typeface="+mn-ea"/>
                <a:cs typeface="+mn-cs"/>
              </a:rPr>
              <a:t>x  (building style factor)</a:t>
            </a:r>
          </a:p>
          <a:p>
            <a:pPr marL="425196" lvl="1" defTabSz="850392">
              <a:spcAft>
                <a:spcPts val="600"/>
              </a:spcAft>
            </a:pPr>
            <a:r>
              <a:rPr lang="en-US" sz="11200" kern="1200" dirty="0">
                <a:solidFill>
                  <a:srgbClr val="FFFF00"/>
                </a:solidFill>
                <a:latin typeface="Gill Sans MT" pitchFamily="34" charset="0"/>
                <a:ea typeface="+mn-ea"/>
                <a:cs typeface="+mn-cs"/>
              </a:rPr>
              <a:t>x  (influence factor)</a:t>
            </a:r>
            <a:endParaRPr lang="en-US" sz="11200" dirty="0">
              <a:solidFill>
                <a:srgbClr val="FFFF00"/>
              </a:solidFill>
              <a:latin typeface="Gill Sans MT" pitchFamily="34" charset="0"/>
            </a:endParaRPr>
          </a:p>
          <a:p>
            <a:endParaRPr lang="en-US" dirty="0">
              <a:solidFill>
                <a:srgbClr val="FFFF00"/>
              </a:solidFill>
            </a:endParaRPr>
          </a:p>
        </p:txBody>
      </p:sp>
      <p:pic>
        <p:nvPicPr>
          <p:cNvPr id="2" name="Picture 2" descr="Render, Graphic, Architecture, 3D, 3Dsmax, Photoshop">
            <a:extLst>
              <a:ext uri="{FF2B5EF4-FFF2-40B4-BE49-F238E27FC236}">
                <a16:creationId xmlns:a16="http://schemas.microsoft.com/office/drawing/2014/main" id="{6FDB12C5-F880-39C8-961D-9FF3EC4CF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056" y="321547"/>
            <a:ext cx="8081682" cy="5697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80989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63190" y="610837"/>
            <a:ext cx="4014363" cy="454741"/>
          </a:xfrm>
        </p:spPr>
        <p:txBody>
          <a:bodyPr vert="horz" lIns="91440" tIns="45720" rIns="91440" bIns="45720" rtlCol="0" anchor="ctr">
            <a:normAutofit fontScale="90000"/>
          </a:bodyPr>
          <a:lstStyle/>
          <a:p>
            <a:r>
              <a:rPr lang="en-US" dirty="0">
                <a:solidFill>
                  <a:srgbClr val="FFFF00"/>
                </a:solidFill>
              </a:rPr>
              <a:t>Example of a </a:t>
            </a:r>
            <a:br>
              <a:rPr lang="en-US" dirty="0">
                <a:solidFill>
                  <a:srgbClr val="FFFF00"/>
                </a:solidFill>
              </a:rPr>
            </a:br>
            <a:r>
              <a:rPr lang="en-US" dirty="0">
                <a:solidFill>
                  <a:srgbClr val="FFFF00"/>
                </a:solidFill>
              </a:rPr>
              <a:t>Land Model</a:t>
            </a:r>
          </a:p>
        </p:txBody>
      </p:sp>
      <p:sp>
        <p:nvSpPr>
          <p:cNvPr id="3" name="Slide Number Placeholder 2"/>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EB6B7DD-B455-4864-891A-45CA4E66F0B0}"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p:cNvSpPr/>
          <p:nvPr/>
        </p:nvSpPr>
        <p:spPr>
          <a:xfrm>
            <a:off x="391884" y="1597688"/>
            <a:ext cx="3315957" cy="2170444"/>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mn-ea"/>
                <a:cs typeface="+mn-cs"/>
              </a:rPr>
              <a:t>Land Value Equals:</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mn-ea"/>
                <a:cs typeface="+mn-cs"/>
              </a:rPr>
              <a:t>Base Value</a:t>
            </a: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mn-ea"/>
                <a:cs typeface="+mn-cs"/>
              </a:rPr>
              <a:t>x  (size factor) </a:t>
            </a: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mn-ea"/>
                <a:cs typeface="+mn-cs"/>
              </a:rPr>
              <a:t>x  (location factor)</a:t>
            </a: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mn-ea"/>
                <a:cs typeface="+mn-cs"/>
              </a:rPr>
              <a:t>x  (traffic factor)</a:t>
            </a: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mn-ea"/>
                <a:cs typeface="+mn-cs"/>
              </a:rPr>
              <a:t>x  (utility factor)</a:t>
            </a:r>
          </a:p>
          <a:p>
            <a:pPr marL="228600" marR="0" lvl="1" indent="0" algn="l" defTabSz="914400" rtl="0" eaLnBrk="1" fontAlgn="auto" latinLnBrk="0" hangingPunct="1">
              <a:lnSpc>
                <a:spcPct val="90000"/>
              </a:lnSpc>
              <a:spcBef>
                <a:spcPts val="0"/>
              </a:spcBef>
              <a:spcAft>
                <a:spcPts val="600"/>
              </a:spcAft>
              <a:buClrTx/>
              <a:buSzTx/>
              <a:buFontTx/>
              <a:buNone/>
              <a:tabLst/>
              <a:defRPr/>
            </a:pPr>
            <a:r>
              <a:rPr kumimoji="0" lang="en-US" sz="2800" b="0" i="0" u="none" strike="noStrike" kern="1200" cap="none" spc="0" normalizeH="0" baseline="0" noProof="0" dirty="0">
                <a:ln>
                  <a:noFill/>
                </a:ln>
                <a:solidFill>
                  <a:srgbClr val="FFFF00"/>
                </a:solidFill>
                <a:effectLst/>
                <a:uLnTx/>
                <a:uFillTx/>
                <a:latin typeface="Calibri"/>
                <a:ea typeface="+mn-ea"/>
                <a:cs typeface="+mn-cs"/>
              </a:rPr>
              <a:t>x  (influence factor)</a:t>
            </a:r>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8895" r="23218"/>
          <a:stretch/>
        </p:blipFill>
        <p:spPr>
          <a:xfrm>
            <a:off x="4857615" y="0"/>
            <a:ext cx="5962785" cy="6240026"/>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14912854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FE3DA4-14FF-9A34-7B37-230D4AEE44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AFD349E-2351-5784-A26D-4076EEEBA73C}"/>
              </a:ext>
            </a:extLst>
          </p:cNvPr>
          <p:cNvSpPr>
            <a:spLocks noGrp="1"/>
          </p:cNvSpPr>
          <p:nvPr>
            <p:ph type="title"/>
          </p:nvPr>
        </p:nvSpPr>
        <p:spPr/>
        <p:txBody>
          <a:bodyPr>
            <a:normAutofit/>
          </a:bodyPr>
          <a:lstStyle/>
          <a:p>
            <a:r>
              <a:rPr lang="en-US" sz="5400" dirty="0"/>
              <a:t>Basis of Valuation </a:t>
            </a:r>
          </a:p>
        </p:txBody>
      </p:sp>
      <p:pic>
        <p:nvPicPr>
          <p:cNvPr id="6" name="Content Placeholder 5">
            <a:extLst>
              <a:ext uri="{FF2B5EF4-FFF2-40B4-BE49-F238E27FC236}">
                <a16:creationId xmlns:a16="http://schemas.microsoft.com/office/drawing/2014/main" id="{E04307BB-6565-FE62-3012-36BA667D597B}"/>
              </a:ext>
            </a:extLst>
          </p:cNvPr>
          <p:cNvPicPr>
            <a:picLocks noGrp="1" noChangeAspect="1"/>
          </p:cNvPicPr>
          <p:nvPr>
            <p:ph sz="half" idx="2"/>
          </p:nvPr>
        </p:nvPicPr>
        <p:blipFill>
          <a:blip r:embed="rId3"/>
          <a:stretch>
            <a:fillRect/>
          </a:stretch>
        </p:blipFill>
        <p:spPr>
          <a:xfrm>
            <a:off x="620486" y="2412320"/>
            <a:ext cx="10861766" cy="3695700"/>
          </a:xfrm>
          <a:prstGeom prst="rect">
            <a:avLst/>
          </a:prstGeom>
        </p:spPr>
      </p:pic>
    </p:spTree>
    <p:extLst>
      <p:ext uri="{BB962C8B-B14F-4D97-AF65-F5344CB8AC3E}">
        <p14:creationId xmlns:p14="http://schemas.microsoft.com/office/powerpoint/2010/main" val="3804558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200" dirty="0">
                <a:latin typeface="Gill Sans MT" panose="020B0502020104020203" pitchFamily="34" charset="0"/>
              </a:rPr>
              <a:t>Total Value</a:t>
            </a:r>
          </a:p>
        </p:txBody>
      </p:sp>
      <p:graphicFrame>
        <p:nvGraphicFramePr>
          <p:cNvPr id="168968" name="Content Placeholder 3">
            <a:extLst>
              <a:ext uri="{FF2B5EF4-FFF2-40B4-BE49-F238E27FC236}">
                <a16:creationId xmlns:a16="http://schemas.microsoft.com/office/drawing/2014/main" id="{2139B5D2-90F1-B7DC-491C-84F6578EC58A}"/>
              </a:ext>
            </a:extLst>
          </p:cNvPr>
          <p:cNvGraphicFramePr>
            <a:graphicFrameLocks noGrp="1"/>
          </p:cNvGraphicFramePr>
          <p:nvPr>
            <p:ph sz="half" idx="2"/>
          </p:nvPr>
        </p:nvGraphicFramePr>
        <p:xfrm>
          <a:off x="836613" y="2493963"/>
          <a:ext cx="10515600" cy="369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294967295"/>
          </p:nvPr>
        </p:nvSpPr>
        <p:spPr>
          <a:xfrm>
            <a:off x="94488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8B49B10-30FE-4CD7-B3C9-D3F12C369B17}" type="slidenum">
              <a:rPr kumimoji="0" lang="en-US" sz="1200" b="0" i="0" u="none" strike="noStrike" kern="1200" cap="none" spc="0" normalizeH="0" baseline="0" noProof="0" smtClean="0">
                <a:ln>
                  <a:noFill/>
                </a:ln>
                <a:solidFill>
                  <a:srgbClr val="2D3338">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en-US" sz="1200" b="0" i="0" u="none" strike="noStrike" kern="1200" cap="none" spc="0" normalizeH="0" baseline="0" noProof="0">
              <a:ln>
                <a:noFill/>
              </a:ln>
              <a:solidFill>
                <a:srgbClr val="2D3338">
                  <a:tint val="75000"/>
                </a:srgbClr>
              </a:solidFill>
              <a:effectLst/>
              <a:uLnTx/>
              <a:uFillTx/>
              <a:latin typeface="Calibri"/>
              <a:ea typeface="+mn-ea"/>
              <a:cs typeface="+mn-cs"/>
            </a:endParaRPr>
          </a:p>
        </p:txBody>
      </p:sp>
      <p:sp>
        <p:nvSpPr>
          <p:cNvPr id="168962" name="AutoShape 2" descr="Image result for Land"/>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
        <p:nvSpPr>
          <p:cNvPr id="168964" name="AutoShape 4" descr="Image result for Land"/>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
        <p:nvSpPr>
          <p:cNvPr id="168966" name="AutoShape 6" descr="Image result for Land"/>
          <p:cNvSpPr>
            <a:spLocks noChangeAspect="1" noChangeArrowheads="1"/>
          </p:cNvSpPr>
          <p:nvPr/>
        </p:nvSpPr>
        <p:spPr bwMode="auto">
          <a:xfrm>
            <a:off x="1679575" y="-144463"/>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D3338"/>
              </a:solidFill>
              <a:effectLst/>
              <a:uLnTx/>
              <a:uFillTx/>
              <a:latin typeface="Calibri"/>
              <a:ea typeface="+mn-ea"/>
              <a:cs typeface="+mn-cs"/>
            </a:endParaRPr>
          </a:p>
        </p:txBody>
      </p:sp>
    </p:spTree>
    <p:extLst>
      <p:ext uri="{BB962C8B-B14F-4D97-AF65-F5344CB8AC3E}">
        <p14:creationId xmlns:p14="http://schemas.microsoft.com/office/powerpoint/2010/main" val="2172505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6FCFC8-234C-F950-4871-1D4366D1D6C4}"/>
              </a:ext>
            </a:extLst>
          </p:cNvPr>
          <p:cNvSpPr>
            <a:spLocks noGrp="1"/>
          </p:cNvSpPr>
          <p:nvPr>
            <p:ph type="title"/>
          </p:nvPr>
        </p:nvSpPr>
        <p:spPr/>
        <p:txBody>
          <a:bodyPr/>
          <a:lstStyle/>
          <a:p>
            <a:r>
              <a:rPr lang="en-US" dirty="0"/>
              <a:t>Market Adjustments</a:t>
            </a:r>
          </a:p>
        </p:txBody>
      </p:sp>
      <p:sp>
        <p:nvSpPr>
          <p:cNvPr id="6" name="Content Placeholder 5">
            <a:extLst>
              <a:ext uri="{FF2B5EF4-FFF2-40B4-BE49-F238E27FC236}">
                <a16:creationId xmlns:a16="http://schemas.microsoft.com/office/drawing/2014/main" id="{9A98D723-332F-9AF2-9C4B-C0AB8431372D}"/>
              </a:ext>
            </a:extLst>
          </p:cNvPr>
          <p:cNvSpPr>
            <a:spLocks noGrp="1"/>
          </p:cNvSpPr>
          <p:nvPr>
            <p:ph sz="half" idx="2"/>
          </p:nvPr>
        </p:nvSpPr>
        <p:spPr/>
        <p:txBody>
          <a:bodyPr/>
          <a:lstStyle/>
          <a:p>
            <a:pPr marL="0" indent="0">
              <a:buNone/>
            </a:pPr>
            <a:r>
              <a:rPr lang="en-US" dirty="0"/>
              <a:t>One method used to statistically update values is using a market adjustment factor derived from the AS ratio of assessed value to market value (sales price). Sometimes this is referred to as trending the previous value to the current market value.</a:t>
            </a:r>
          </a:p>
          <a:p>
            <a:pPr marL="0" indent="0">
              <a:buNone/>
            </a:pPr>
            <a:endParaRPr lang="en-US" dirty="0"/>
          </a:p>
          <a:p>
            <a:pPr marL="0" indent="0">
              <a:buNone/>
            </a:pPr>
            <a:r>
              <a:rPr lang="en-US" dirty="0"/>
              <a:t>Example: Sales over the past year indicate assessed values need to </a:t>
            </a:r>
            <a:r>
              <a:rPr lang="en-US" dirty="0" err="1"/>
              <a:t>ber</a:t>
            </a:r>
            <a:r>
              <a:rPr lang="en-US" dirty="0"/>
              <a:t> increase by 5% to reflect the new true and fair value</a:t>
            </a:r>
          </a:p>
          <a:p>
            <a:pPr marL="0" indent="0">
              <a:buNone/>
            </a:pPr>
            <a:r>
              <a:rPr lang="en-US" dirty="0"/>
              <a:t>All Properties would have a market adjustment factor of 1.05 applied to reflect this value increase</a:t>
            </a:r>
          </a:p>
          <a:p>
            <a:pPr marL="0" indent="0">
              <a:buNone/>
            </a:pPr>
            <a:endParaRPr lang="en-US" dirty="0"/>
          </a:p>
          <a:p>
            <a:pPr marL="0" indent="0" algn="ctr">
              <a:buNone/>
            </a:pPr>
            <a:r>
              <a:rPr lang="en-US" b="1" dirty="0"/>
              <a:t>Previous AV x Market Adjustment Factor = New AV</a:t>
            </a:r>
          </a:p>
        </p:txBody>
      </p:sp>
    </p:spTree>
    <p:extLst>
      <p:ext uri="{BB962C8B-B14F-4D97-AF65-F5344CB8AC3E}">
        <p14:creationId xmlns:p14="http://schemas.microsoft.com/office/powerpoint/2010/main" val="228099655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080D97-65C8-4814-CA65-036F5B7C7F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52DCA79-39D9-0E76-B1E2-50EE2C61CC6A}"/>
              </a:ext>
            </a:extLst>
          </p:cNvPr>
          <p:cNvSpPr>
            <a:spLocks noGrp="1"/>
          </p:cNvSpPr>
          <p:nvPr>
            <p:ph type="title"/>
          </p:nvPr>
        </p:nvSpPr>
        <p:spPr/>
        <p:txBody>
          <a:bodyPr/>
          <a:lstStyle/>
          <a:p>
            <a:r>
              <a:rPr lang="en-US" dirty="0"/>
              <a:t>Time Adjustments</a:t>
            </a:r>
          </a:p>
        </p:txBody>
      </p:sp>
      <p:sp>
        <p:nvSpPr>
          <p:cNvPr id="6" name="Content Placeholder 5">
            <a:extLst>
              <a:ext uri="{FF2B5EF4-FFF2-40B4-BE49-F238E27FC236}">
                <a16:creationId xmlns:a16="http://schemas.microsoft.com/office/drawing/2014/main" id="{AE58F2E3-8DD5-649C-85E9-EEF26C99407C}"/>
              </a:ext>
            </a:extLst>
          </p:cNvPr>
          <p:cNvSpPr>
            <a:spLocks noGrp="1"/>
          </p:cNvSpPr>
          <p:nvPr>
            <p:ph sz="half" idx="2"/>
          </p:nvPr>
        </p:nvSpPr>
        <p:spPr/>
        <p:txBody>
          <a:bodyPr/>
          <a:lstStyle/>
          <a:p>
            <a:pPr marL="0" indent="0" algn="l">
              <a:buNone/>
            </a:pPr>
            <a:r>
              <a:rPr lang="en-US" sz="2400" dirty="0"/>
              <a:t>Can be done by graphing AS ratios in Excel (using sales)</a:t>
            </a:r>
          </a:p>
          <a:p>
            <a:pPr lvl="1" indent="-228600" algn="l">
              <a:buFont typeface="Arial" panose="020B0604020202020204" pitchFamily="34" charset="0"/>
              <a:buChar char="•"/>
            </a:pPr>
            <a:endParaRPr lang="en-US" sz="2400" dirty="0"/>
          </a:p>
          <a:p>
            <a:pPr marL="571500" lvl="1" indent="-228600" algn="l">
              <a:buFont typeface="Arial" panose="020B0604020202020204" pitchFamily="34" charset="0"/>
              <a:buChar char="•"/>
            </a:pPr>
            <a:r>
              <a:rPr lang="en-US" sz="2400" dirty="0"/>
              <a:t>AS or AV ratio  - the ratio of Assessed Value/ Sales Price</a:t>
            </a:r>
          </a:p>
          <a:p>
            <a:pPr marL="571500" lvl="1" indent="-228600" algn="l">
              <a:buFont typeface="Arial" panose="020B0604020202020204" pitchFamily="34" charset="0"/>
              <a:buChar char="•"/>
            </a:pPr>
            <a:endParaRPr lang="en-US" sz="2400" dirty="0"/>
          </a:p>
          <a:p>
            <a:pPr marL="571500" lvl="1" indent="-228600" algn="l">
              <a:buFont typeface="Arial" panose="020B0604020202020204" pitchFamily="34" charset="0"/>
              <a:buChar char="•"/>
            </a:pPr>
            <a:r>
              <a:rPr lang="en-US" sz="2400" dirty="0"/>
              <a:t>A county can use up to five years of sales in order to have enough sales for a valid analysis </a:t>
            </a:r>
          </a:p>
          <a:p>
            <a:pPr marL="571500" lvl="1" indent="-228600" algn="l">
              <a:buFont typeface="Arial" panose="020B0604020202020204" pitchFamily="34" charset="0"/>
              <a:buChar char="•"/>
            </a:pPr>
            <a:endParaRPr lang="en-US" sz="2400" dirty="0"/>
          </a:p>
          <a:p>
            <a:pPr marL="571500" lvl="1" indent="-228600" algn="l">
              <a:buFont typeface="Arial" panose="020B0604020202020204" pitchFamily="34" charset="0"/>
              <a:buChar char="•"/>
            </a:pPr>
            <a:r>
              <a:rPr lang="en-US" sz="2400" dirty="0"/>
              <a:t>This adjustment can be done county wide,  by property characteristic, or location</a:t>
            </a:r>
          </a:p>
          <a:p>
            <a:pPr marL="0" indent="0">
              <a:buNone/>
            </a:pPr>
            <a:endParaRPr lang="en-US" b="1" dirty="0"/>
          </a:p>
        </p:txBody>
      </p:sp>
    </p:spTree>
    <p:extLst>
      <p:ext uri="{BB962C8B-B14F-4D97-AF65-F5344CB8AC3E}">
        <p14:creationId xmlns:p14="http://schemas.microsoft.com/office/powerpoint/2010/main" val="22518893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693336" y="2214354"/>
            <a:ext cx="2879725" cy="3071812"/>
          </a:xfrm>
        </p:spPr>
        <p:txBody>
          <a:bodyPr vert="horz" lIns="91440" tIns="45720" rIns="91440" bIns="45720" rtlCol="0" anchor="t">
            <a:normAutofit/>
          </a:bodyPr>
          <a:lstStyle/>
          <a:p>
            <a:r>
              <a:rPr lang="en-US" sz="4000" b="1" kern="1200" dirty="0">
                <a:solidFill>
                  <a:srgbClr val="FFFF00"/>
                </a:solidFill>
                <a:latin typeface="+mj-lt"/>
                <a:ea typeface="+mj-ea"/>
                <a:cs typeface="+mj-cs"/>
              </a:rPr>
              <a:t>Statistical Updates </a:t>
            </a:r>
          </a:p>
        </p:txBody>
      </p:sp>
      <p:sp>
        <p:nvSpPr>
          <p:cNvPr id="2" name="Slide Number Placeholder 1"/>
          <p:cNvSpPr>
            <a:spLocks noGrp="1"/>
          </p:cNvSpPr>
          <p:nvPr>
            <p:ph type="sldNum" sz="quarter" idx="4294967295"/>
          </p:nvPr>
        </p:nvSpPr>
        <p:spPr>
          <a:xfrm>
            <a:off x="11744325" y="6456363"/>
            <a:ext cx="447675"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ct val="0"/>
              </a:spcBef>
              <a:spcAft>
                <a:spcPts val="600"/>
              </a:spcAft>
              <a:buClrTx/>
              <a:buSzTx/>
              <a:buFontTx/>
              <a:buNone/>
              <a:tabLst/>
              <a:defRPr/>
            </a:pPr>
            <a:fld id="{2EB6B7DD-B455-4864-891A-45CA4E66F0B0}" type="slidenum">
              <a:rPr kumimoji="0" lang="en-US" sz="1100" b="0" i="0" u="none" strike="noStrike" kern="1200" cap="none" spc="0" normalizeH="0" baseline="0" noProof="0">
                <a:ln>
                  <a:noFill/>
                </a:ln>
                <a:solidFill>
                  <a:srgbClr val="2D3338">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ct val="0"/>
                </a:spcBef>
                <a:spcAft>
                  <a:spcPts val="600"/>
                </a:spcAft>
                <a:buClrTx/>
                <a:buSzTx/>
                <a:buFontTx/>
                <a:buNone/>
                <a:tabLst/>
                <a:defRPr/>
              </a:pPr>
              <a:t>53</a:t>
            </a:fld>
            <a:endParaRPr kumimoji="0" lang="en-US" sz="1100" b="0" i="0" u="none" strike="noStrike" kern="1200" cap="none" spc="0" normalizeH="0" baseline="0" noProof="0">
              <a:ln>
                <a:noFill/>
              </a:ln>
              <a:solidFill>
                <a:srgbClr val="2D3338">
                  <a:lumMod val="50000"/>
                  <a:lumOff val="50000"/>
                </a:srgbClr>
              </a:solidFill>
              <a:effectLst/>
              <a:uLnTx/>
              <a:uFillTx/>
              <a:latin typeface="Calibri"/>
              <a:ea typeface="+mn-ea"/>
              <a:cs typeface="+mn-cs"/>
            </a:endParaRPr>
          </a:p>
        </p:txBody>
      </p:sp>
      <p:pic>
        <p:nvPicPr>
          <p:cNvPr id="4" name="Picture 3" descr="Chart, scatter chart&#10;&#10;AI-generated content may be incorrect."/>
          <p:cNvPicPr>
            <a:picLocks noChangeAspect="1"/>
          </p:cNvPicPr>
          <p:nvPr/>
        </p:nvPicPr>
        <p:blipFill>
          <a:blip r:embed="rId3"/>
          <a:stretch>
            <a:fillRect/>
          </a:stretch>
        </p:blipFill>
        <p:spPr>
          <a:xfrm>
            <a:off x="4518577" y="925315"/>
            <a:ext cx="7225748" cy="4913510"/>
          </a:xfrm>
          <a:prstGeom prst="rect">
            <a:avLst/>
          </a:prstGeom>
        </p:spPr>
      </p:pic>
    </p:spTree>
    <p:extLst>
      <p:ext uri="{BB962C8B-B14F-4D97-AF65-F5344CB8AC3E}">
        <p14:creationId xmlns:p14="http://schemas.microsoft.com/office/powerpoint/2010/main" val="8834222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5E45E3-6E25-99F9-5C78-143AF2F3BD6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DBE650C-A6EE-BAF7-D875-9F370B2FBCDC}"/>
              </a:ext>
            </a:extLst>
          </p:cNvPr>
          <p:cNvSpPr>
            <a:spLocks noGrp="1"/>
          </p:cNvSpPr>
          <p:nvPr>
            <p:ph type="title"/>
          </p:nvPr>
        </p:nvSpPr>
        <p:spPr/>
        <p:txBody>
          <a:bodyPr/>
          <a:lstStyle/>
          <a:p>
            <a:r>
              <a:rPr lang="en-US" dirty="0"/>
              <a:t>Mass Appraisal Report Uses</a:t>
            </a:r>
          </a:p>
        </p:txBody>
      </p:sp>
      <p:sp>
        <p:nvSpPr>
          <p:cNvPr id="6" name="Content Placeholder 5">
            <a:extLst>
              <a:ext uri="{FF2B5EF4-FFF2-40B4-BE49-F238E27FC236}">
                <a16:creationId xmlns:a16="http://schemas.microsoft.com/office/drawing/2014/main" id="{1FD5D9EE-0B9E-A2FF-A433-84DD6EEA1C44}"/>
              </a:ext>
            </a:extLst>
          </p:cNvPr>
          <p:cNvSpPr>
            <a:spLocks noGrp="1"/>
          </p:cNvSpPr>
          <p:nvPr>
            <p:ph sz="half" idx="2"/>
          </p:nvPr>
        </p:nvSpPr>
        <p:spPr>
          <a:xfrm>
            <a:off x="838200" y="2222494"/>
            <a:ext cx="10515599" cy="3695863"/>
          </a:xfrm>
        </p:spPr>
        <p:txBody>
          <a:bodyPr>
            <a:normAutofit fontScale="92500" lnSpcReduction="20000"/>
          </a:bodyPr>
          <a:lstStyle/>
          <a:p>
            <a:r>
              <a:rPr lang="en-US" sz="2400" dirty="0"/>
              <a:t>Document the appraisal process</a:t>
            </a:r>
          </a:p>
          <a:p>
            <a:pPr marL="0"/>
            <a:endParaRPr lang="en-US" sz="2400" dirty="0"/>
          </a:p>
          <a:p>
            <a:r>
              <a:rPr lang="en-US" sz="2400" dirty="0"/>
              <a:t>Communicate the mass appraisal process and results to taxpayers and BOE members </a:t>
            </a:r>
          </a:p>
          <a:p>
            <a:pPr marL="0"/>
            <a:endParaRPr lang="en-US" sz="2400" dirty="0"/>
          </a:p>
          <a:p>
            <a:r>
              <a:rPr lang="en-US" sz="2400" dirty="0"/>
              <a:t>Defend values at appeal</a:t>
            </a:r>
          </a:p>
          <a:p>
            <a:pPr marL="0"/>
            <a:endParaRPr lang="en-US" sz="2400" dirty="0"/>
          </a:p>
          <a:p>
            <a:r>
              <a:rPr lang="en-US" sz="2400" dirty="0"/>
              <a:t>Conduct training classes </a:t>
            </a:r>
          </a:p>
          <a:p>
            <a:pPr marL="0"/>
            <a:endParaRPr lang="en-US" sz="2400" dirty="0"/>
          </a:p>
          <a:p>
            <a:r>
              <a:rPr lang="en-US" sz="2400" dirty="0"/>
              <a:t>Provide sales data and neighborhood or valuation area reports to taxpayers or other interested parties through posting on the county website</a:t>
            </a:r>
          </a:p>
          <a:p>
            <a:pPr marL="0" indent="0">
              <a:buNone/>
            </a:pPr>
            <a:endParaRPr lang="en-US" b="1" dirty="0"/>
          </a:p>
        </p:txBody>
      </p:sp>
    </p:spTree>
    <p:extLst>
      <p:ext uri="{BB962C8B-B14F-4D97-AF65-F5344CB8AC3E}">
        <p14:creationId xmlns:p14="http://schemas.microsoft.com/office/powerpoint/2010/main" val="3868604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r>
              <a:rPr lang="en-US" sz="4000" b="1">
                <a:solidFill>
                  <a:srgbClr val="FFFFFF"/>
                </a:solidFill>
              </a:rPr>
              <a:t>Reports in the Appeal Process</a:t>
            </a:r>
          </a:p>
        </p:txBody>
      </p:sp>
      <p:graphicFrame>
        <p:nvGraphicFramePr>
          <p:cNvPr id="17" name="Content Placeholder 4">
            <a:extLst>
              <a:ext uri="{FF2B5EF4-FFF2-40B4-BE49-F238E27FC236}">
                <a16:creationId xmlns:a16="http://schemas.microsoft.com/office/drawing/2014/main" id="{01BEBC6C-B12C-E78E-FC82-E7736CCDFD3D}"/>
              </a:ext>
            </a:extLst>
          </p:cNvPr>
          <p:cNvGraphicFramePr>
            <a:graphicFrameLocks noGrp="1"/>
          </p:cNvGraphicFramePr>
          <p:nvPr>
            <p:ph sz="half" idx="2"/>
          </p:nvPr>
        </p:nvGraphicFramePr>
        <p:xfrm>
          <a:off x="836613" y="2493963"/>
          <a:ext cx="10515600" cy="3695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4294967295"/>
          </p:nvPr>
        </p:nvSpPr>
        <p:spPr>
          <a:xfrm>
            <a:off x="11744325" y="6456363"/>
            <a:ext cx="447675"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D8B49B10-30FE-4CD7-B3C9-D3F12C369B17}" type="slidenum">
              <a:rPr kumimoji="0" lang="en-US" sz="1100" b="0" i="0" u="none" strike="noStrike" kern="1200" cap="none" spc="0" normalizeH="0" baseline="0" noProof="0">
                <a:ln>
                  <a:noFill/>
                </a:ln>
                <a:solidFill>
                  <a:srgbClr val="2D3338">
                    <a:lumMod val="50000"/>
                    <a:lumOff val="50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55</a:t>
            </a:fld>
            <a:endParaRPr kumimoji="0" lang="en-US" sz="1100" b="0" i="0" u="none" strike="noStrike" kern="1200" cap="none" spc="0" normalizeH="0" baseline="0" noProof="0">
              <a:ln>
                <a:noFill/>
              </a:ln>
              <a:solidFill>
                <a:srgbClr val="2D3338">
                  <a:lumMod val="50000"/>
                  <a:lumOff val="50000"/>
                </a:srgbClr>
              </a:solidFill>
              <a:effectLst/>
              <a:uLnTx/>
              <a:uFillTx/>
              <a:latin typeface="Calibri"/>
              <a:ea typeface="+mn-ea"/>
              <a:cs typeface="+mn-cs"/>
            </a:endParaRPr>
          </a:p>
        </p:txBody>
      </p:sp>
    </p:spTree>
    <p:extLst>
      <p:ext uri="{BB962C8B-B14F-4D97-AF65-F5344CB8AC3E}">
        <p14:creationId xmlns:p14="http://schemas.microsoft.com/office/powerpoint/2010/main" val="90334313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90FB17F-F6EB-975C-3394-97190DA6661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2004C8-1F69-59B9-9294-6ACD04424EFE}"/>
              </a:ext>
            </a:extLst>
          </p:cNvPr>
          <p:cNvSpPr>
            <a:spLocks noGrp="1"/>
          </p:cNvSpPr>
          <p:nvPr>
            <p:ph type="title" idx="4294967295"/>
          </p:nvPr>
        </p:nvSpPr>
        <p:spPr>
          <a:xfrm>
            <a:off x="241159" y="701273"/>
            <a:ext cx="4014363" cy="4343000"/>
          </a:xfrm>
        </p:spPr>
        <p:txBody>
          <a:bodyPr vert="horz" lIns="91440" tIns="45720" rIns="91440" bIns="45720" rtlCol="0" anchor="ctr">
            <a:normAutofit/>
          </a:bodyPr>
          <a:lstStyle/>
          <a:p>
            <a:r>
              <a:rPr lang="en-US" dirty="0">
                <a:solidFill>
                  <a:srgbClr val="FFFF00"/>
                </a:solidFill>
              </a:rPr>
              <a:t>Reliability of Mass Appraisal Reports</a:t>
            </a:r>
          </a:p>
        </p:txBody>
      </p:sp>
      <p:sp>
        <p:nvSpPr>
          <p:cNvPr id="3" name="Slide Number Placeholder 2">
            <a:extLst>
              <a:ext uri="{FF2B5EF4-FFF2-40B4-BE49-F238E27FC236}">
                <a16:creationId xmlns:a16="http://schemas.microsoft.com/office/drawing/2014/main" id="{A424709E-9979-812B-4EEA-E049A9FC32C1}"/>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EB6B7DD-B455-4864-891A-45CA4E66F0B0}"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56</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35C3E057-EB68-AABD-9732-4EC6E75D5972}"/>
              </a:ext>
            </a:extLst>
          </p:cNvPr>
          <p:cNvSpPr/>
          <p:nvPr/>
        </p:nvSpPr>
        <p:spPr>
          <a:xfrm>
            <a:off x="391884" y="1597688"/>
            <a:ext cx="3315957" cy="2170444"/>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7" name="TextBox 6">
            <a:extLst>
              <a:ext uri="{FF2B5EF4-FFF2-40B4-BE49-F238E27FC236}">
                <a16:creationId xmlns:a16="http://schemas.microsoft.com/office/drawing/2014/main" id="{1D05DB34-9E39-3C6A-8E47-0B383EB1568B}"/>
              </a:ext>
            </a:extLst>
          </p:cNvPr>
          <p:cNvSpPr txBox="1"/>
          <p:nvPr/>
        </p:nvSpPr>
        <p:spPr>
          <a:xfrm>
            <a:off x="4884294" y="701273"/>
            <a:ext cx="6104372" cy="470898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D3338"/>
                </a:solidFill>
                <a:effectLst/>
                <a:uLnTx/>
                <a:uFillTx/>
                <a:latin typeface="Calibri"/>
                <a:ea typeface="+mn-ea"/>
                <a:cs typeface="+mn-cs"/>
              </a:rPr>
              <a:t>The reliability of any appraisal is dependent on good data and good judgment.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2D333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D3338"/>
                </a:solidFill>
                <a:effectLst/>
                <a:uLnTx/>
                <a:uFillTx/>
                <a:latin typeface="Calibri"/>
                <a:ea typeface="+mn-ea"/>
                <a:cs typeface="+mn-cs"/>
              </a:rPr>
              <a:t>In most cases a mass appraisal report will explain and support the value of the property. </a:t>
            </a:r>
          </a:p>
          <a:p>
            <a:pPr marL="0" marR="0" lvl="0" indent="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en-US" sz="2000" b="0" i="0" u="none" strike="noStrike" kern="1200" cap="none" spc="0" normalizeH="0" baseline="0" noProof="0" dirty="0">
              <a:ln>
                <a:noFill/>
              </a:ln>
              <a:solidFill>
                <a:srgbClr val="2D333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D3338"/>
                </a:solidFill>
                <a:effectLst/>
                <a:uLnTx/>
                <a:uFillTx/>
                <a:latin typeface="Calibri"/>
                <a:ea typeface="+mn-ea"/>
                <a:cs typeface="+mn-cs"/>
              </a:rPr>
              <a:t>Sometimes, even the best mass appraisal models may result in individual value conclusions that will not meet standards of reasonableness, consistency, and accuracy. In these instances…</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2D3338"/>
                </a:solidFill>
                <a:effectLst/>
                <a:uLnTx/>
                <a:uFillTx/>
                <a:latin typeface="Calibri"/>
                <a:ea typeface="+mn-ea"/>
                <a:cs typeface="+mn-cs"/>
              </a:rPr>
              <a:t> </a:t>
            </a:r>
          </a:p>
          <a:p>
            <a:pPr marL="457200" marR="0" lvl="1" indent="0" algn="l"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000" b="0" i="0" u="none" strike="noStrike" kern="1200" cap="none" spc="0" normalizeH="0" baseline="0" noProof="0" dirty="0">
                <a:ln>
                  <a:noFill/>
                </a:ln>
                <a:solidFill>
                  <a:srgbClr val="2D3338"/>
                </a:solidFill>
                <a:effectLst/>
                <a:uLnTx/>
                <a:uFillTx/>
                <a:latin typeface="Calibri"/>
                <a:ea typeface="+mn-ea"/>
                <a:cs typeface="+mn-cs"/>
              </a:rPr>
              <a:t>The property owner should first contact the assessor and request a review of both the property record and appraisal information.  If not satisfied with the review, the owner may appeal to the BOE.</a:t>
            </a:r>
          </a:p>
        </p:txBody>
      </p:sp>
    </p:spTree>
    <p:extLst>
      <p:ext uri="{BB962C8B-B14F-4D97-AF65-F5344CB8AC3E}">
        <p14:creationId xmlns:p14="http://schemas.microsoft.com/office/powerpoint/2010/main" val="206156316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005208D-16B1-73AB-C509-292D13F4707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3EC4580-775A-8C87-E9E4-978E7E46898E}"/>
              </a:ext>
            </a:extLst>
          </p:cNvPr>
          <p:cNvSpPr>
            <a:spLocks noGrp="1"/>
          </p:cNvSpPr>
          <p:nvPr>
            <p:ph type="title" idx="4294967295"/>
          </p:nvPr>
        </p:nvSpPr>
        <p:spPr>
          <a:xfrm>
            <a:off x="241159" y="701273"/>
            <a:ext cx="4014363" cy="4343000"/>
          </a:xfrm>
        </p:spPr>
        <p:txBody>
          <a:bodyPr vert="horz" lIns="91440" tIns="45720" rIns="91440" bIns="45720" rtlCol="0" anchor="ctr">
            <a:normAutofit/>
          </a:bodyPr>
          <a:lstStyle/>
          <a:p>
            <a:r>
              <a:rPr lang="en-US" dirty="0">
                <a:solidFill>
                  <a:srgbClr val="FFFF00"/>
                </a:solidFill>
              </a:rPr>
              <a:t>Destroyed Property </a:t>
            </a:r>
          </a:p>
        </p:txBody>
      </p:sp>
      <p:sp>
        <p:nvSpPr>
          <p:cNvPr id="3" name="Slide Number Placeholder 2">
            <a:extLst>
              <a:ext uri="{FF2B5EF4-FFF2-40B4-BE49-F238E27FC236}">
                <a16:creationId xmlns:a16="http://schemas.microsoft.com/office/drawing/2014/main" id="{34292BB1-6FB3-05DA-E4FF-9AAD094E8B05}"/>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EB6B7DD-B455-4864-891A-45CA4E66F0B0}"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57</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2705F976-C3A7-D696-004B-8717739A0F72}"/>
              </a:ext>
            </a:extLst>
          </p:cNvPr>
          <p:cNvSpPr/>
          <p:nvPr/>
        </p:nvSpPr>
        <p:spPr>
          <a:xfrm>
            <a:off x="391884" y="1597688"/>
            <a:ext cx="3315957" cy="2170444"/>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80E3ED8B-04A8-0034-EAB5-ADB837D2D859}"/>
              </a:ext>
            </a:extLst>
          </p:cNvPr>
          <p:cNvSpPr txBox="1"/>
          <p:nvPr/>
        </p:nvSpPr>
        <p:spPr>
          <a:xfrm>
            <a:off x="4884294" y="408137"/>
            <a:ext cx="6104372" cy="5262979"/>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
                <a:srgbClr val="2D3338"/>
              </a:buClr>
              <a:buSzTx/>
              <a:buFontTx/>
              <a:buNone/>
              <a:tabLst>
                <a:tab pos="509588" algn="l"/>
              </a:tabLst>
              <a:defRPr/>
            </a:pPr>
            <a:r>
              <a:rPr kumimoji="0" lang="en-US" sz="2800" b="1" i="0" u="none" strike="noStrike" kern="1200" cap="none" spc="0" normalizeH="0" baseline="0" noProof="0" dirty="0">
                <a:ln>
                  <a:noFill/>
                </a:ln>
                <a:solidFill>
                  <a:srgbClr val="2D3338"/>
                </a:solidFill>
                <a:effectLst/>
                <a:uLnTx/>
                <a:uFillTx/>
                <a:latin typeface="Calibri"/>
                <a:ea typeface="+mn-ea"/>
                <a:cs typeface="+mn-cs"/>
              </a:rPr>
              <a:t>The assessed value of property may be reduced if:</a:t>
            </a:r>
          </a:p>
          <a:p>
            <a:pPr marL="256032" marR="0" lvl="1" indent="0" algn="l" defTabSz="914400" rtl="0" eaLnBrk="1" fontAlgn="auto" latinLnBrk="0" hangingPunct="1">
              <a:lnSpc>
                <a:spcPct val="100000"/>
              </a:lnSpc>
              <a:spcBef>
                <a:spcPct val="0"/>
              </a:spcBef>
              <a:spcAft>
                <a:spcPct val="0"/>
              </a:spcAft>
              <a:buClr>
                <a:srgbClr val="2D3338"/>
              </a:buClr>
              <a:buSzTx/>
              <a:buFontTx/>
              <a:buNone/>
              <a:tabLst>
                <a:tab pos="509588" algn="l"/>
              </a:tabLst>
              <a:defRPr/>
            </a:pPr>
            <a:endParaRPr kumimoji="0" lang="en-US" sz="2800" b="0" i="0" u="none" strike="noStrike" kern="1200" cap="none" spc="0" normalizeH="0" baseline="0" noProof="0" dirty="0">
              <a:ln>
                <a:noFill/>
              </a:ln>
              <a:solidFill>
                <a:srgbClr val="2D3338"/>
              </a:solidFill>
              <a:effectLst/>
              <a:uLnTx/>
              <a:uFillTx/>
              <a:latin typeface="Calibri"/>
              <a:ea typeface="+mn-ea"/>
              <a:cs typeface="+mn-cs"/>
            </a:endParaRPr>
          </a:p>
          <a:p>
            <a:pPr marL="370332" marR="0" lvl="1" indent="0" algn="l" defTabSz="914400" rtl="0" eaLnBrk="1" fontAlgn="auto" latinLnBrk="0" hangingPunct="1">
              <a:lnSpc>
                <a:spcPct val="100000"/>
              </a:lnSpc>
              <a:spcBef>
                <a:spcPct val="0"/>
              </a:spcBef>
              <a:spcAft>
                <a:spcPct val="0"/>
              </a:spcAft>
              <a:buClr>
                <a:srgbClr val="2D3338"/>
              </a:buClr>
              <a:buSzTx/>
              <a:buFontTx/>
              <a:buNone/>
              <a:tabLst>
                <a:tab pos="509588" algn="l"/>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By Dec. 31</a:t>
            </a:r>
            <a:r>
              <a:rPr kumimoji="0" lang="en-US" sz="2800" b="0" i="0" u="none" strike="noStrike" kern="1200" cap="none" spc="0" normalizeH="0" baseline="30000" noProof="0" dirty="0">
                <a:ln>
                  <a:noFill/>
                </a:ln>
                <a:solidFill>
                  <a:srgbClr val="2D3338"/>
                </a:solidFill>
                <a:effectLst/>
                <a:uLnTx/>
                <a:uFillTx/>
                <a:latin typeface="Calibri"/>
                <a:ea typeface="+mn-ea"/>
                <a:cs typeface="+mn-cs"/>
              </a:rPr>
              <a:t>st</a:t>
            </a:r>
            <a:r>
              <a:rPr kumimoji="0" lang="en-US" sz="2800" b="0" i="0" u="none" strike="noStrike" kern="1200" cap="none" spc="0" normalizeH="0" baseline="0" noProof="0" dirty="0">
                <a:ln>
                  <a:noFill/>
                </a:ln>
                <a:solidFill>
                  <a:srgbClr val="2D3338"/>
                </a:solidFill>
                <a:effectLst/>
                <a:uLnTx/>
                <a:uFillTx/>
                <a:latin typeface="Calibri"/>
                <a:ea typeface="+mn-ea"/>
                <a:cs typeface="+mn-cs"/>
              </a:rPr>
              <a:t>, property is destroyed in whole              or in part; or</a:t>
            </a:r>
          </a:p>
          <a:p>
            <a:pPr marL="27432" marR="0" lvl="1" indent="0" algn="l" defTabSz="914400" rtl="0" eaLnBrk="1" fontAlgn="auto" latinLnBrk="0" hangingPunct="1">
              <a:lnSpc>
                <a:spcPct val="100000"/>
              </a:lnSpc>
              <a:spcBef>
                <a:spcPct val="0"/>
              </a:spcBef>
              <a:spcAft>
                <a:spcPct val="0"/>
              </a:spcAft>
              <a:buClr>
                <a:srgbClr val="2D3338"/>
              </a:buClr>
              <a:buSzTx/>
              <a:buFontTx/>
              <a:buNone/>
              <a:tabLst>
                <a:tab pos="509588" algn="l"/>
              </a:tabLst>
              <a:defRPr/>
            </a:pPr>
            <a:endParaRPr kumimoji="0" lang="en-US" sz="2800" b="0" i="0" u="none" strike="noStrike" kern="1200" cap="none" spc="0" normalizeH="0" baseline="0" noProof="0" dirty="0">
              <a:ln>
                <a:noFill/>
              </a:ln>
              <a:solidFill>
                <a:srgbClr val="2D3338"/>
              </a:solidFill>
              <a:effectLst/>
              <a:uLnTx/>
              <a:uFillTx/>
              <a:latin typeface="Calibri"/>
              <a:ea typeface="+mn-ea"/>
              <a:cs typeface="+mn-cs"/>
            </a:endParaRPr>
          </a:p>
          <a:p>
            <a:pPr marL="370332" marR="0" lvl="1" indent="0" algn="l" defTabSz="914400" rtl="0" eaLnBrk="1" fontAlgn="auto" latinLnBrk="0" hangingPunct="1">
              <a:lnSpc>
                <a:spcPct val="100000"/>
              </a:lnSpc>
              <a:spcBef>
                <a:spcPct val="0"/>
              </a:spcBef>
              <a:spcAft>
                <a:spcPct val="0"/>
              </a:spcAft>
              <a:buClr>
                <a:srgbClr val="2D3338"/>
              </a:buClr>
              <a:buSzTx/>
              <a:buFontTx/>
              <a:buNone/>
              <a:tabLst>
                <a:tab pos="509588" algn="l"/>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The property has been reduced in value by more than 20% and is in an area declared a disaster by the Governor or the CLA</a:t>
            </a:r>
          </a:p>
          <a:p>
            <a:pPr marL="256032" marR="0" lvl="1" indent="0" algn="l" defTabSz="914400" rtl="0" eaLnBrk="1" fontAlgn="auto" latinLnBrk="0" hangingPunct="1">
              <a:lnSpc>
                <a:spcPct val="100000"/>
              </a:lnSpc>
              <a:spcBef>
                <a:spcPct val="0"/>
              </a:spcBef>
              <a:spcAft>
                <a:spcPct val="0"/>
              </a:spcAft>
              <a:buClr>
                <a:srgbClr val="2D3338"/>
              </a:buClr>
              <a:buSzTx/>
              <a:buFontTx/>
              <a:buNone/>
              <a:tabLst>
                <a:tab pos="509588" algn="l"/>
              </a:tabLst>
              <a:defRPr/>
            </a:pPr>
            <a:endParaRPr kumimoji="0" lang="en-US" sz="2800" b="0" i="0" u="none" strike="noStrike" kern="1200" cap="none" spc="0" normalizeH="0" baseline="0" noProof="0" dirty="0">
              <a:ln>
                <a:noFill/>
              </a:ln>
              <a:solidFill>
                <a:srgbClr val="2D333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
                <a:srgbClr val="2D3338"/>
              </a:buClr>
              <a:buSzTx/>
              <a:buFontTx/>
              <a:buNone/>
              <a:tabLst>
                <a:tab pos="509588" algn="l"/>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RCW 84.70.010</a:t>
            </a:r>
          </a:p>
        </p:txBody>
      </p:sp>
    </p:spTree>
    <p:extLst>
      <p:ext uri="{BB962C8B-B14F-4D97-AF65-F5344CB8AC3E}">
        <p14:creationId xmlns:p14="http://schemas.microsoft.com/office/powerpoint/2010/main" val="30069906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7EE1DF1-E9B3-3134-DC78-E946F63FC40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11D59A-3360-C7EC-04C9-49BE97D3807B}"/>
              </a:ext>
            </a:extLst>
          </p:cNvPr>
          <p:cNvSpPr>
            <a:spLocks noGrp="1"/>
          </p:cNvSpPr>
          <p:nvPr>
            <p:ph type="title" idx="4294967295"/>
          </p:nvPr>
        </p:nvSpPr>
        <p:spPr>
          <a:xfrm>
            <a:off x="241159" y="701273"/>
            <a:ext cx="4014363" cy="4343000"/>
          </a:xfrm>
        </p:spPr>
        <p:txBody>
          <a:bodyPr vert="horz" lIns="91440" tIns="45720" rIns="91440" bIns="45720" rtlCol="0" anchor="ctr">
            <a:normAutofit/>
          </a:bodyPr>
          <a:lstStyle/>
          <a:p>
            <a:r>
              <a:rPr lang="en-US" dirty="0">
                <a:solidFill>
                  <a:srgbClr val="FFFF00"/>
                </a:solidFill>
              </a:rPr>
              <a:t>Destroyed Property </a:t>
            </a:r>
          </a:p>
        </p:txBody>
      </p:sp>
      <p:sp>
        <p:nvSpPr>
          <p:cNvPr id="3" name="Slide Number Placeholder 2">
            <a:extLst>
              <a:ext uri="{FF2B5EF4-FFF2-40B4-BE49-F238E27FC236}">
                <a16:creationId xmlns:a16="http://schemas.microsoft.com/office/drawing/2014/main" id="{871229C6-2293-116F-FC97-8704EC7C9A29}"/>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EB6B7DD-B455-4864-891A-45CA4E66F0B0}"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58</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80AB6331-ED05-2231-CD09-184E32F0C6FD}"/>
              </a:ext>
            </a:extLst>
          </p:cNvPr>
          <p:cNvSpPr/>
          <p:nvPr/>
        </p:nvSpPr>
        <p:spPr>
          <a:xfrm>
            <a:off x="391884" y="1597688"/>
            <a:ext cx="3315957" cy="2170444"/>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AF86B8D3-30DA-010D-28CA-2E11A61814F7}"/>
              </a:ext>
            </a:extLst>
          </p:cNvPr>
          <p:cNvSpPr txBox="1"/>
          <p:nvPr/>
        </p:nvSpPr>
        <p:spPr>
          <a:xfrm>
            <a:off x="5313066" y="950968"/>
            <a:ext cx="6104372" cy="4401205"/>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2D3338"/>
                </a:solidFill>
                <a:effectLst/>
                <a:uLnTx/>
                <a:uFillTx/>
                <a:latin typeface="Calibri"/>
                <a:ea typeface="+mn-ea"/>
                <a:cs typeface="+mn-cs"/>
              </a:rPr>
              <a:t>Refund or Abatement of Taxes:</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2800" b="1" i="0" u="none" strike="noStrike" kern="1200" cap="none" spc="0" normalizeH="0" baseline="0" noProof="0" dirty="0">
              <a:ln>
                <a:noFill/>
              </a:ln>
              <a:solidFill>
                <a:srgbClr val="2D3338"/>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Taxes may be abated or refunded during the tax year in which the destruction occurs unless the property was damaged or destroyed voluntarily.</a:t>
            </a:r>
          </a:p>
          <a:p>
            <a:pPr marL="0" marR="0" lvl="0" indent="0" algn="l" defTabSz="914400" rtl="0" eaLnBrk="1" fontAlgn="auto" latinLnBrk="0" hangingPunct="1">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2D3338"/>
              </a:solidFill>
              <a:effectLst/>
              <a:uLnTx/>
              <a:uFillTx/>
              <a:latin typeface="Calibri"/>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The amount of relief is determined by the value of the destroyed property and the date of destruction. </a:t>
            </a:r>
          </a:p>
        </p:txBody>
      </p:sp>
    </p:spTree>
    <p:extLst>
      <p:ext uri="{BB962C8B-B14F-4D97-AF65-F5344CB8AC3E}">
        <p14:creationId xmlns:p14="http://schemas.microsoft.com/office/powerpoint/2010/main" val="27609243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9950435-EF0F-8CBC-8490-B4E283EBD5E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7CBCD5-0F67-C896-587D-C2B70A535353}"/>
              </a:ext>
            </a:extLst>
          </p:cNvPr>
          <p:cNvSpPr>
            <a:spLocks noGrp="1"/>
          </p:cNvSpPr>
          <p:nvPr>
            <p:ph type="title" idx="4294967295"/>
          </p:nvPr>
        </p:nvSpPr>
        <p:spPr>
          <a:xfrm>
            <a:off x="241159" y="701273"/>
            <a:ext cx="4014363" cy="4343000"/>
          </a:xfrm>
        </p:spPr>
        <p:txBody>
          <a:bodyPr vert="horz" lIns="91440" tIns="45720" rIns="91440" bIns="45720" rtlCol="0" anchor="ctr">
            <a:normAutofit/>
          </a:bodyPr>
          <a:lstStyle/>
          <a:p>
            <a:r>
              <a:rPr lang="en-US" dirty="0">
                <a:solidFill>
                  <a:srgbClr val="FFFF00"/>
                </a:solidFill>
              </a:rPr>
              <a:t>Destroyed Property </a:t>
            </a:r>
          </a:p>
        </p:txBody>
      </p:sp>
      <p:sp>
        <p:nvSpPr>
          <p:cNvPr id="3" name="Slide Number Placeholder 2">
            <a:extLst>
              <a:ext uri="{FF2B5EF4-FFF2-40B4-BE49-F238E27FC236}">
                <a16:creationId xmlns:a16="http://schemas.microsoft.com/office/drawing/2014/main" id="{6BE98469-D724-9817-39F7-3D66A459C37A}"/>
              </a:ext>
            </a:extLst>
          </p:cNvPr>
          <p:cNvSpPr>
            <a:spLocks noGrp="1"/>
          </p:cNvSpPr>
          <p:nvPr>
            <p:ph type="sldNum" sz="quarter" idx="4294967295"/>
          </p:nvPr>
        </p:nvSpPr>
        <p:spPr>
          <a:xfrm>
            <a:off x="94488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EB6B7DD-B455-4864-891A-45CA4E66F0B0}"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576161E-D95C-4DA4-7305-0FEE4BD07433}"/>
              </a:ext>
            </a:extLst>
          </p:cNvPr>
          <p:cNvSpPr/>
          <p:nvPr/>
        </p:nvSpPr>
        <p:spPr>
          <a:xfrm>
            <a:off x="391884" y="1597688"/>
            <a:ext cx="3315957" cy="2170444"/>
          </a:xfrm>
          <a:prstGeom prst="rect">
            <a:avLst/>
          </a:prstGeom>
        </p:spPr>
        <p:txBody>
          <a:bodyPr vert="horz" lIns="91440" tIns="45720" rIns="91440" bIns="45720" rtlCol="0">
            <a:no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2800" b="0" i="0" u="none" strike="noStrike" kern="1200" cap="none" spc="0" normalizeH="0" baseline="0" noProof="0" dirty="0">
              <a:ln>
                <a:noFill/>
              </a:ln>
              <a:solidFill>
                <a:srgbClr val="FFFF00"/>
              </a:solidFill>
              <a:effectLst/>
              <a:uLnTx/>
              <a:uFillTx/>
              <a:latin typeface="Calibri"/>
              <a:ea typeface="+mn-ea"/>
              <a:cs typeface="+mn-cs"/>
            </a:endParaRPr>
          </a:p>
        </p:txBody>
      </p:sp>
      <p:sp>
        <p:nvSpPr>
          <p:cNvPr id="6" name="TextBox 5">
            <a:extLst>
              <a:ext uri="{FF2B5EF4-FFF2-40B4-BE49-F238E27FC236}">
                <a16:creationId xmlns:a16="http://schemas.microsoft.com/office/drawing/2014/main" id="{1E6B7F47-5886-5D38-6392-D3B8CD00AAE4}"/>
              </a:ext>
            </a:extLst>
          </p:cNvPr>
          <p:cNvSpPr txBox="1"/>
          <p:nvPr/>
        </p:nvSpPr>
        <p:spPr>
          <a:xfrm>
            <a:off x="5252776" y="701273"/>
            <a:ext cx="6104372"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D3338"/>
                </a:solidFill>
                <a:effectLst/>
                <a:uLnTx/>
                <a:uFillTx/>
                <a:latin typeface="Calibri"/>
                <a:ea typeface="+mn-ea"/>
                <a:cs typeface="+mn-cs"/>
              </a:rPr>
              <a:t>New Construction: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srgbClr val="2D333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If destroyed property is replaced prior to July 31,  the county assessor will place the additional value on the assessment roll for that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srgbClr val="2D333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2D3338"/>
                </a:solidFill>
                <a:effectLst/>
                <a:uLnTx/>
                <a:uFillTx/>
                <a:latin typeface="Calibri"/>
                <a:ea typeface="+mn-ea"/>
                <a:cs typeface="+mn-cs"/>
              </a:rPr>
              <a:t>If the taxpayer disagrees with the value after the improvement has been removed or after subsequent new construction is added, they can file an appeal with the BOE.</a:t>
            </a:r>
          </a:p>
        </p:txBody>
      </p:sp>
    </p:spTree>
    <p:extLst>
      <p:ext uri="{BB962C8B-B14F-4D97-AF65-F5344CB8AC3E}">
        <p14:creationId xmlns:p14="http://schemas.microsoft.com/office/powerpoint/2010/main" val="9302792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98437D-6B34-1429-EC11-5647466925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2805F3-702E-0114-EDEC-50B971864A3D}"/>
              </a:ext>
            </a:extLst>
          </p:cNvPr>
          <p:cNvSpPr>
            <a:spLocks noGrp="1"/>
          </p:cNvSpPr>
          <p:nvPr>
            <p:ph type="title"/>
          </p:nvPr>
        </p:nvSpPr>
        <p:spPr>
          <a:xfrm>
            <a:off x="839788" y="114301"/>
            <a:ext cx="10515600" cy="1576388"/>
          </a:xfrm>
        </p:spPr>
        <p:txBody>
          <a:bodyPr>
            <a:normAutofit fontScale="90000"/>
          </a:bodyPr>
          <a:lstStyle/>
          <a:p>
            <a:br>
              <a:rPr lang="en-US" dirty="0"/>
            </a:br>
            <a:br>
              <a:rPr lang="en-US" dirty="0"/>
            </a:br>
            <a:r>
              <a:rPr lang="en-US" dirty="0"/>
              <a:t>Real Proper is defined in:</a:t>
            </a:r>
            <a:br>
              <a:rPr lang="en-US" dirty="0"/>
            </a:br>
            <a:r>
              <a:rPr lang="en-US" sz="3600" dirty="0"/>
              <a:t>RCW 84.04.090</a:t>
            </a:r>
            <a:br>
              <a:rPr lang="en-US" sz="3600" dirty="0"/>
            </a:br>
            <a:r>
              <a:rPr lang="en-US" sz="3600" dirty="0"/>
              <a:t>WAC 458-12-010</a:t>
            </a:r>
            <a:br>
              <a:rPr lang="en-US" dirty="0"/>
            </a:br>
            <a:br>
              <a:rPr lang="en-US" dirty="0"/>
            </a:br>
            <a:endParaRPr lang="en-US" dirty="0"/>
          </a:p>
        </p:txBody>
      </p:sp>
      <p:pic>
        <p:nvPicPr>
          <p:cNvPr id="1026" name="Picture 2" descr="Free Holiday Home Summer House photo and picture">
            <a:extLst>
              <a:ext uri="{FF2B5EF4-FFF2-40B4-BE49-F238E27FC236}">
                <a16:creationId xmlns:a16="http://schemas.microsoft.com/office/drawing/2014/main" id="{A296A726-3E0E-AFCA-0B6D-E7D645727C4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1971445" y="2623338"/>
            <a:ext cx="8245928" cy="369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545504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02260A-4B2D-4168-9A93-29E78171A2B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C4F600-E20B-EE02-09D6-AE83BBFBC6FC}"/>
              </a:ext>
            </a:extLst>
          </p:cNvPr>
          <p:cNvSpPr>
            <a:spLocks noGrp="1"/>
          </p:cNvSpPr>
          <p:nvPr>
            <p:ph type="title"/>
          </p:nvPr>
        </p:nvSpPr>
        <p:spPr>
          <a:xfrm>
            <a:off x="5796217" y="2542489"/>
            <a:ext cx="3822813" cy="1099691"/>
          </a:xfrm>
        </p:spPr>
        <p:txBody>
          <a:bodyPr/>
          <a:lstStyle/>
          <a:p>
            <a:r>
              <a:rPr lang="en-US"/>
              <a:t>Questions?</a:t>
            </a:r>
          </a:p>
        </p:txBody>
      </p:sp>
      <p:sp>
        <p:nvSpPr>
          <p:cNvPr id="4" name="TextBox 3">
            <a:extLst>
              <a:ext uri="{FF2B5EF4-FFF2-40B4-BE49-F238E27FC236}">
                <a16:creationId xmlns:a16="http://schemas.microsoft.com/office/drawing/2014/main" id="{6EEE1C48-C773-3DDD-1BF2-191673F82AFE}"/>
              </a:ext>
            </a:extLst>
          </p:cNvPr>
          <p:cNvSpPr txBox="1"/>
          <p:nvPr/>
        </p:nvSpPr>
        <p:spPr>
          <a:xfrm>
            <a:off x="5926976" y="3462250"/>
            <a:ext cx="2801389" cy="12003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a:ea typeface="+mn-ea"/>
                <a:cs typeface="+mn-cs"/>
              </a:rPr>
              <a:t>Contact: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a:ea typeface="+mn-ea"/>
                <a:cs typeface="+mn-cs"/>
              </a:rPr>
              <a:t>Marilyn O’Connell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a:ea typeface="+mn-ea"/>
                <a:cs typeface="+mn-cs"/>
                <a:hlinkClick r:id="rId3">
                  <a:extLst>
                    <a:ext uri="{A12FA001-AC4F-418D-AE19-62706E023703}">
                      <ahyp:hlinkClr xmlns:ahyp="http://schemas.microsoft.com/office/drawing/2018/hyperlinkcolor" val="tx"/>
                    </a:ext>
                  </a:extLst>
                </a:hlinkClick>
              </a:rPr>
              <a:t>marilyno@dor.wa.gov</a:t>
            </a:r>
            <a:endParaRPr kumimoji="0" lang="en-US" sz="1800" b="0" i="0" u="none" strike="noStrike" kern="1200" cap="none" spc="0" normalizeH="0" baseline="0" noProof="0" dirty="0">
              <a:ln>
                <a:noFill/>
              </a:ln>
              <a:solidFill>
                <a:schemeClr val="bg1"/>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bg1"/>
                </a:solidFill>
                <a:effectLst/>
                <a:uLnTx/>
                <a:uFillTx/>
                <a:latin typeface="Calibri"/>
                <a:ea typeface="+mn-ea"/>
                <a:cs typeface="+mn-cs"/>
              </a:rPr>
              <a:t>360.534.1364</a:t>
            </a:r>
          </a:p>
        </p:txBody>
      </p:sp>
      <p:pic>
        <p:nvPicPr>
          <p:cNvPr id="5" name="Picture 4">
            <a:extLst>
              <a:ext uri="{FF2B5EF4-FFF2-40B4-BE49-F238E27FC236}">
                <a16:creationId xmlns:a16="http://schemas.microsoft.com/office/drawing/2014/main" id="{340753AE-DD54-4E22-EF8F-6D82C15E8216}"/>
              </a:ext>
            </a:extLst>
          </p:cNvPr>
          <p:cNvPicPr>
            <a:picLocks noChangeAspect="1"/>
          </p:cNvPicPr>
          <p:nvPr/>
        </p:nvPicPr>
        <p:blipFill>
          <a:blip r:embed="rId4"/>
          <a:stretch>
            <a:fillRect/>
          </a:stretch>
        </p:blipFill>
        <p:spPr>
          <a:xfrm>
            <a:off x="931025" y="648392"/>
            <a:ext cx="4615182" cy="4389121"/>
          </a:xfrm>
          <a:prstGeom prst="rect">
            <a:avLst/>
          </a:prstGeom>
        </p:spPr>
      </p:pic>
    </p:spTree>
    <p:extLst>
      <p:ext uri="{BB962C8B-B14F-4D97-AF65-F5344CB8AC3E}">
        <p14:creationId xmlns:p14="http://schemas.microsoft.com/office/powerpoint/2010/main" val="11516280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F277699-666C-E555-7463-AF00C9640D43}"/>
              </a:ext>
            </a:extLst>
          </p:cNvPr>
          <p:cNvSpPr>
            <a:spLocks noGrp="1"/>
          </p:cNvSpPr>
          <p:nvPr>
            <p:ph type="title"/>
          </p:nvPr>
        </p:nvSpPr>
        <p:spPr/>
        <p:txBody>
          <a:bodyPr/>
          <a:lstStyle/>
          <a:p>
            <a:r>
              <a:rPr lang="en-US" dirty="0"/>
              <a:t>Reconvene Requests</a:t>
            </a:r>
          </a:p>
        </p:txBody>
      </p:sp>
      <p:pic>
        <p:nvPicPr>
          <p:cNvPr id="18" name="Picture Placeholder 17">
            <a:extLst>
              <a:ext uri="{FF2B5EF4-FFF2-40B4-BE49-F238E27FC236}">
                <a16:creationId xmlns:a16="http://schemas.microsoft.com/office/drawing/2014/main" id="{48C8777E-32DD-8048-3420-53196120647D}"/>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12447" b="12447"/>
          <a:stretch/>
        </p:blipFill>
        <p:spPr>
          <a:xfrm>
            <a:off x="0" y="0"/>
            <a:ext cx="12192000" cy="6858000"/>
          </a:xfrm>
        </p:spPr>
      </p:pic>
    </p:spTree>
    <p:extLst>
      <p:ext uri="{BB962C8B-B14F-4D97-AF65-F5344CB8AC3E}">
        <p14:creationId xmlns:p14="http://schemas.microsoft.com/office/powerpoint/2010/main" val="1920441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C09989-49AB-7A48-6F06-430E5D7EA163}"/>
              </a:ext>
            </a:extLst>
          </p:cNvPr>
          <p:cNvSpPr>
            <a:spLocks noGrp="1"/>
          </p:cNvSpPr>
          <p:nvPr>
            <p:ph type="title"/>
          </p:nvPr>
        </p:nvSpPr>
        <p:spPr/>
        <p:txBody>
          <a:bodyPr/>
          <a:lstStyle/>
          <a:p>
            <a:r>
              <a:rPr lang="en-US" dirty="0"/>
              <a:t>Authority</a:t>
            </a:r>
          </a:p>
        </p:txBody>
      </p:sp>
      <p:sp>
        <p:nvSpPr>
          <p:cNvPr id="2" name="Text Placeholder 1">
            <a:extLst>
              <a:ext uri="{FF2B5EF4-FFF2-40B4-BE49-F238E27FC236}">
                <a16:creationId xmlns:a16="http://schemas.microsoft.com/office/drawing/2014/main" id="{98AF2E32-4BF2-BCD1-55C8-F13B43FE558D}"/>
              </a:ext>
            </a:extLst>
          </p:cNvPr>
          <p:cNvSpPr>
            <a:spLocks noGrp="1"/>
          </p:cNvSpPr>
          <p:nvPr>
            <p:ph type="body" idx="1"/>
          </p:nvPr>
        </p:nvSpPr>
        <p:spPr/>
        <p:txBody>
          <a:bodyPr/>
          <a:lstStyle/>
          <a:p>
            <a:r>
              <a:rPr lang="en-US" dirty="0"/>
              <a:t>The Department</a:t>
            </a:r>
          </a:p>
        </p:txBody>
      </p:sp>
      <p:sp>
        <p:nvSpPr>
          <p:cNvPr id="6" name="Content Placeholder 5">
            <a:extLst>
              <a:ext uri="{FF2B5EF4-FFF2-40B4-BE49-F238E27FC236}">
                <a16:creationId xmlns:a16="http://schemas.microsoft.com/office/drawing/2014/main" id="{19B6F378-3D6D-AADF-18C8-BA78CBD1C467}"/>
              </a:ext>
            </a:extLst>
          </p:cNvPr>
          <p:cNvSpPr>
            <a:spLocks noGrp="1"/>
          </p:cNvSpPr>
          <p:nvPr>
            <p:ph sz="half" idx="2"/>
          </p:nvPr>
        </p:nvSpPr>
        <p:spPr/>
        <p:txBody>
          <a:bodyPr/>
          <a:lstStyle/>
          <a:p>
            <a:pPr marL="0" indent="0">
              <a:buNone/>
            </a:pPr>
            <a:r>
              <a:rPr lang="en-US" dirty="0"/>
              <a:t>..may require any board to reconvene at </a:t>
            </a:r>
            <a:r>
              <a:rPr lang="en-US" i="1" dirty="0"/>
              <a:t>any time </a:t>
            </a:r>
            <a:r>
              <a:rPr lang="en-US" dirty="0"/>
              <a:t>for the purpose of performing or completing </a:t>
            </a:r>
            <a:r>
              <a:rPr lang="en-US" i="1" dirty="0"/>
              <a:t>any duty or taking any action</a:t>
            </a:r>
            <a:r>
              <a:rPr lang="en-US" dirty="0"/>
              <a:t> the board might lawfully have performed or taken at any of its previous meetings, or for </a:t>
            </a:r>
            <a:r>
              <a:rPr lang="en-US" i="1" dirty="0"/>
              <a:t>any other purpose </a:t>
            </a:r>
            <a:r>
              <a:rPr lang="en-US" dirty="0"/>
              <a:t>allowed by law.</a:t>
            </a:r>
          </a:p>
          <a:p>
            <a:endParaRPr lang="en-US" dirty="0"/>
          </a:p>
        </p:txBody>
      </p:sp>
      <p:sp>
        <p:nvSpPr>
          <p:cNvPr id="3" name="Text Placeholder 2">
            <a:extLst>
              <a:ext uri="{FF2B5EF4-FFF2-40B4-BE49-F238E27FC236}">
                <a16:creationId xmlns:a16="http://schemas.microsoft.com/office/drawing/2014/main" id="{8F0271FD-FAF5-FD00-518D-BE71624C9532}"/>
              </a:ext>
            </a:extLst>
          </p:cNvPr>
          <p:cNvSpPr>
            <a:spLocks noGrp="1"/>
          </p:cNvSpPr>
          <p:nvPr>
            <p:ph type="body" sz="quarter" idx="3"/>
          </p:nvPr>
        </p:nvSpPr>
        <p:spPr/>
        <p:txBody>
          <a:bodyPr/>
          <a:lstStyle/>
          <a:p>
            <a:r>
              <a:rPr lang="en-US" dirty="0"/>
              <a:t>Boards of Equalization</a:t>
            </a:r>
          </a:p>
        </p:txBody>
      </p:sp>
      <p:sp>
        <p:nvSpPr>
          <p:cNvPr id="7" name="Content Placeholder 6">
            <a:extLst>
              <a:ext uri="{FF2B5EF4-FFF2-40B4-BE49-F238E27FC236}">
                <a16:creationId xmlns:a16="http://schemas.microsoft.com/office/drawing/2014/main" id="{461EB49C-732F-0679-3D95-46D9E6401A85}"/>
              </a:ext>
            </a:extLst>
          </p:cNvPr>
          <p:cNvSpPr>
            <a:spLocks noGrp="1"/>
          </p:cNvSpPr>
          <p:nvPr>
            <p:ph sz="quarter" idx="4"/>
          </p:nvPr>
        </p:nvSpPr>
        <p:spPr/>
        <p:txBody>
          <a:bodyPr/>
          <a:lstStyle/>
          <a:p>
            <a:pPr marL="0" indent="0">
              <a:buNone/>
            </a:pPr>
            <a:r>
              <a:rPr lang="en-US" dirty="0"/>
              <a:t>…may reconvene on their own authority to hear requests concerning the </a:t>
            </a:r>
            <a:r>
              <a:rPr lang="en-US" i="1" dirty="0"/>
              <a:t>current assessment year.</a:t>
            </a:r>
            <a:endParaRPr lang="en-US" dirty="0"/>
          </a:p>
          <a:p>
            <a:endParaRPr lang="en-US" dirty="0"/>
          </a:p>
        </p:txBody>
      </p:sp>
      <p:sp>
        <p:nvSpPr>
          <p:cNvPr id="4" name="Text Placeholder 3">
            <a:extLst>
              <a:ext uri="{FF2B5EF4-FFF2-40B4-BE49-F238E27FC236}">
                <a16:creationId xmlns:a16="http://schemas.microsoft.com/office/drawing/2014/main" id="{B36A1AB8-59FD-11A9-6708-EF3F21ED5422}"/>
              </a:ext>
            </a:extLst>
          </p:cNvPr>
          <p:cNvSpPr>
            <a:spLocks noGrp="1"/>
          </p:cNvSpPr>
          <p:nvPr>
            <p:ph type="body" sz="quarter" idx="13"/>
          </p:nvPr>
        </p:nvSpPr>
        <p:spPr>
          <a:xfrm>
            <a:off x="8004311" y="1955549"/>
            <a:ext cx="4025764" cy="587043"/>
          </a:xfrm>
        </p:spPr>
        <p:txBody>
          <a:bodyPr>
            <a:normAutofit fontScale="92500"/>
          </a:bodyPr>
          <a:lstStyle/>
          <a:p>
            <a:r>
              <a:rPr lang="en-US" dirty="0"/>
              <a:t>General Requirements and Limits</a:t>
            </a:r>
          </a:p>
        </p:txBody>
      </p:sp>
      <p:sp>
        <p:nvSpPr>
          <p:cNvPr id="8" name="Content Placeholder 7">
            <a:extLst>
              <a:ext uri="{FF2B5EF4-FFF2-40B4-BE49-F238E27FC236}">
                <a16:creationId xmlns:a16="http://schemas.microsoft.com/office/drawing/2014/main" id="{09253A35-8559-EB1E-270F-2A0EDAB9DCA0}"/>
              </a:ext>
            </a:extLst>
          </p:cNvPr>
          <p:cNvSpPr>
            <a:spLocks noGrp="1"/>
          </p:cNvSpPr>
          <p:nvPr>
            <p:ph sz="quarter" idx="14"/>
          </p:nvPr>
        </p:nvSpPr>
        <p:spPr/>
        <p:txBody>
          <a:bodyPr>
            <a:normAutofit fontScale="85000" lnSpcReduction="20000"/>
          </a:bodyPr>
          <a:lstStyle/>
          <a:p>
            <a:pPr>
              <a:buFont typeface="Arial" panose="020B0604020202020204" pitchFamily="34" charset="0"/>
              <a:buChar char="•"/>
            </a:pPr>
            <a:r>
              <a:rPr lang="en-US" dirty="0"/>
              <a:t>All requests must:</a:t>
            </a:r>
          </a:p>
          <a:p>
            <a:pPr lvl="1"/>
            <a:r>
              <a:rPr lang="en-US" dirty="0"/>
              <a:t>Specify the </a:t>
            </a:r>
            <a:r>
              <a:rPr lang="en-US" b="1" dirty="0"/>
              <a:t>assessment year(s)</a:t>
            </a:r>
            <a:r>
              <a:rPr lang="en-US" dirty="0"/>
              <a:t>.</a:t>
            </a:r>
          </a:p>
          <a:p>
            <a:pPr lvl="1"/>
            <a:r>
              <a:rPr lang="en-US" dirty="0"/>
              <a:t>State the </a:t>
            </a:r>
            <a:r>
              <a:rPr lang="en-US" b="1" dirty="0"/>
              <a:t>specific grounds</a:t>
            </a:r>
            <a:r>
              <a:rPr lang="en-US" dirty="0"/>
              <a:t> for the request.</a:t>
            </a:r>
          </a:p>
          <a:p>
            <a:pPr lvl="1"/>
            <a:r>
              <a:rPr lang="en-US" dirty="0"/>
              <a:t>Taxpayers must confirm:</a:t>
            </a:r>
          </a:p>
          <a:p>
            <a:pPr lvl="1"/>
            <a:r>
              <a:rPr lang="en-US" dirty="0"/>
              <a:t>They are the </a:t>
            </a:r>
            <a:r>
              <a:rPr lang="en-US" b="1" dirty="0"/>
              <a:t>owner</a:t>
            </a:r>
            <a:r>
              <a:rPr lang="en-US" dirty="0"/>
              <a:t>, a </a:t>
            </a:r>
            <a:r>
              <a:rPr lang="en-US" b="1" dirty="0"/>
              <a:t>duly authorized agent</a:t>
            </a:r>
            <a:r>
              <a:rPr lang="en-US" dirty="0"/>
              <a:t>, </a:t>
            </a:r>
            <a:r>
              <a:rPr lang="en-US" b="1" dirty="0"/>
              <a:t>personal representative</a:t>
            </a:r>
            <a:r>
              <a:rPr lang="en-US" dirty="0"/>
              <a:t>, </a:t>
            </a:r>
            <a:r>
              <a:rPr lang="en-US" b="1" dirty="0"/>
              <a:t>guardian</a:t>
            </a:r>
            <a:r>
              <a:rPr lang="en-US" dirty="0"/>
              <a:t>, or a </a:t>
            </a:r>
            <a:r>
              <a:rPr lang="en-US" b="1" dirty="0"/>
              <a:t>lessee responsible</a:t>
            </a:r>
            <a:r>
              <a:rPr lang="en-US" dirty="0"/>
              <a:t> for paying property taxes.</a:t>
            </a:r>
          </a:p>
          <a:p>
            <a:pPr>
              <a:buFont typeface="Arial" panose="020B0604020202020204" pitchFamily="34" charset="0"/>
              <a:buChar char="•"/>
            </a:pPr>
            <a:r>
              <a:rPr lang="en-US" dirty="0"/>
              <a:t>Reserved for:</a:t>
            </a:r>
          </a:p>
          <a:p>
            <a:pPr marL="742950" lvl="1" indent="-285750">
              <a:buFont typeface="Arial" panose="020B0604020202020204" pitchFamily="34" charset="0"/>
              <a:buChar char="•"/>
            </a:pPr>
            <a:r>
              <a:rPr lang="en-US" dirty="0"/>
              <a:t>Situations where an error has occurred.</a:t>
            </a:r>
          </a:p>
          <a:p>
            <a:pPr marL="742950" lvl="1" indent="-285750">
              <a:buFont typeface="Arial" panose="020B0604020202020204" pitchFamily="34" charset="0"/>
              <a:buChar char="•"/>
            </a:pPr>
            <a:r>
              <a:rPr lang="en-US" dirty="0"/>
              <a:t>Circumstances where regular appeal procedures do not apply.</a:t>
            </a:r>
          </a:p>
          <a:p>
            <a:pPr marL="0" indent="0">
              <a:buNone/>
            </a:pPr>
            <a:endParaRPr lang="en-US" dirty="0"/>
          </a:p>
        </p:txBody>
      </p:sp>
    </p:spTree>
    <p:extLst>
      <p:ext uri="{BB962C8B-B14F-4D97-AF65-F5344CB8AC3E}">
        <p14:creationId xmlns:p14="http://schemas.microsoft.com/office/powerpoint/2010/main" val="21839164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30E8CE-06BD-B525-9D52-49E4B5EA20D3}"/>
              </a:ext>
            </a:extLst>
          </p:cNvPr>
          <p:cNvSpPr>
            <a:spLocks noGrp="1"/>
          </p:cNvSpPr>
          <p:nvPr>
            <p:ph type="body" sz="quarter" idx="14"/>
          </p:nvPr>
        </p:nvSpPr>
        <p:spPr/>
        <p:txBody>
          <a:bodyPr/>
          <a:lstStyle/>
          <a:p>
            <a:r>
              <a:rPr lang="en-US" dirty="0"/>
              <a:t>Code 1</a:t>
            </a:r>
          </a:p>
        </p:txBody>
      </p:sp>
      <p:sp>
        <p:nvSpPr>
          <p:cNvPr id="7" name="Text Placeholder 6">
            <a:extLst>
              <a:ext uri="{FF2B5EF4-FFF2-40B4-BE49-F238E27FC236}">
                <a16:creationId xmlns:a16="http://schemas.microsoft.com/office/drawing/2014/main" id="{6CAB9A9B-720E-6037-3561-96EC53FE8167}"/>
              </a:ext>
            </a:extLst>
          </p:cNvPr>
          <p:cNvSpPr>
            <a:spLocks noGrp="1"/>
          </p:cNvSpPr>
          <p:nvPr>
            <p:ph type="body" sz="quarter" idx="16"/>
          </p:nvPr>
        </p:nvSpPr>
        <p:spPr/>
        <p:txBody>
          <a:bodyPr/>
          <a:lstStyle/>
          <a:p>
            <a:r>
              <a:rPr lang="en-US" dirty="0"/>
              <a:t>Taxpayer initiated Request (due by April 30</a:t>
            </a:r>
            <a:r>
              <a:rPr lang="en-US" baseline="30000" dirty="0"/>
              <a:t>th</a:t>
            </a:r>
            <a:r>
              <a:rPr lang="en-US" dirty="0"/>
              <a:t>)</a:t>
            </a:r>
          </a:p>
        </p:txBody>
      </p:sp>
      <p:sp>
        <p:nvSpPr>
          <p:cNvPr id="6" name="Text Placeholder 5">
            <a:extLst>
              <a:ext uri="{FF2B5EF4-FFF2-40B4-BE49-F238E27FC236}">
                <a16:creationId xmlns:a16="http://schemas.microsoft.com/office/drawing/2014/main" id="{2745BA2D-DC96-B4CB-3BCF-95D78B3BCBE3}"/>
              </a:ext>
            </a:extLst>
          </p:cNvPr>
          <p:cNvSpPr>
            <a:spLocks noGrp="1"/>
          </p:cNvSpPr>
          <p:nvPr>
            <p:ph type="body" sz="quarter" idx="15"/>
          </p:nvPr>
        </p:nvSpPr>
        <p:spPr/>
        <p:txBody>
          <a:bodyPr/>
          <a:lstStyle/>
          <a:p>
            <a:r>
              <a:rPr lang="en-US" sz="1800" dirty="0">
                <a:latin typeface="Aptos" panose="020B0004020202020204" pitchFamily="34" charset="0"/>
              </a:rPr>
              <a:t>Taxpayer must submit a sworn affidavit stating:</a:t>
            </a:r>
          </a:p>
          <a:p>
            <a:pPr lvl="1"/>
            <a:r>
              <a:rPr lang="en-US" dirty="0">
                <a:latin typeface="Aptos" panose="020B0004020202020204" pitchFamily="34" charset="0"/>
              </a:rPr>
              <a:t>They did not receive notice of a change in value.</a:t>
            </a:r>
          </a:p>
          <a:p>
            <a:pPr lvl="1"/>
            <a:r>
              <a:rPr lang="en-US" dirty="0">
                <a:latin typeface="Aptos" panose="020B0004020202020204" pitchFamily="34" charset="0"/>
              </a:rPr>
              <a:t>If notice was received, must have been received fewer than 15 calendar days before the </a:t>
            </a:r>
            <a:r>
              <a:rPr lang="en-US" u="sng" dirty="0">
                <a:latin typeface="Aptos" panose="020B0004020202020204" pitchFamily="34" charset="0"/>
              </a:rPr>
              <a:t>petition</a:t>
            </a:r>
            <a:r>
              <a:rPr lang="en-US" dirty="0">
                <a:latin typeface="Aptos" panose="020B0004020202020204" pitchFamily="34" charset="0"/>
              </a:rPr>
              <a:t> deadline.</a:t>
            </a:r>
          </a:p>
          <a:p>
            <a:r>
              <a:rPr lang="en-US" sz="1800" dirty="0">
                <a:latin typeface="Aptos" panose="020B0004020202020204" pitchFamily="34" charset="0"/>
              </a:rPr>
              <a:t>Taxpayer must provide evidence that the property's value was changed.</a:t>
            </a:r>
          </a:p>
          <a:p>
            <a:pPr lvl="1"/>
            <a:r>
              <a:rPr lang="en-US" dirty="0">
                <a:latin typeface="Aptos" panose="020B0004020202020204" pitchFamily="34" charset="0"/>
              </a:rPr>
              <a:t>Could be the roll history online or the prior and current value on the NOV.</a:t>
            </a:r>
          </a:p>
          <a:p>
            <a:endParaRPr lang="en-US" sz="1800" dirty="0">
              <a:latin typeface="Aptos" panose="020B0004020202020204" pitchFamily="34" charset="0"/>
            </a:endParaRPr>
          </a:p>
          <a:p>
            <a:pPr marL="0" indent="0">
              <a:buNone/>
            </a:pPr>
            <a:r>
              <a:rPr lang="en-US" sz="1800" b="1" dirty="0">
                <a:latin typeface="Aptos" panose="020B0004020202020204" pitchFamily="34" charset="0"/>
              </a:rPr>
              <a:t>Note:</a:t>
            </a:r>
            <a:r>
              <a:rPr lang="en-US" sz="1800" dirty="0">
                <a:latin typeface="Aptos" panose="020B0004020202020204" pitchFamily="34" charset="0"/>
              </a:rPr>
              <a:t> Timely notification is essential to allow fair opportunity for appeal.</a:t>
            </a:r>
          </a:p>
          <a:p>
            <a:endParaRPr lang="en-US" dirty="0"/>
          </a:p>
        </p:txBody>
      </p:sp>
    </p:spTree>
    <p:extLst>
      <p:ext uri="{BB962C8B-B14F-4D97-AF65-F5344CB8AC3E}">
        <p14:creationId xmlns:p14="http://schemas.microsoft.com/office/powerpoint/2010/main" val="1270862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E7D61F4-D7AA-AC12-4C74-3394DDEAF37C}"/>
              </a:ext>
            </a:extLst>
          </p:cNvPr>
          <p:cNvSpPr>
            <a:spLocks noGrp="1"/>
          </p:cNvSpPr>
          <p:nvPr>
            <p:ph type="body" sz="quarter" idx="14"/>
          </p:nvPr>
        </p:nvSpPr>
        <p:spPr/>
        <p:txBody>
          <a:bodyPr/>
          <a:lstStyle/>
          <a:p>
            <a:r>
              <a:rPr lang="en-US" dirty="0"/>
              <a:t>Code 2</a:t>
            </a:r>
          </a:p>
        </p:txBody>
      </p:sp>
      <p:sp>
        <p:nvSpPr>
          <p:cNvPr id="3" name="Text Placeholder 2">
            <a:extLst>
              <a:ext uri="{FF2B5EF4-FFF2-40B4-BE49-F238E27FC236}">
                <a16:creationId xmlns:a16="http://schemas.microsoft.com/office/drawing/2014/main" id="{35E452BA-AEEF-7258-66CC-95F7EDA6617F}"/>
              </a:ext>
            </a:extLst>
          </p:cNvPr>
          <p:cNvSpPr>
            <a:spLocks noGrp="1"/>
          </p:cNvSpPr>
          <p:nvPr>
            <p:ph type="body" sz="quarter" idx="16"/>
          </p:nvPr>
        </p:nvSpPr>
        <p:spPr/>
        <p:txBody>
          <a:bodyPr/>
          <a:lstStyle/>
          <a:p>
            <a:r>
              <a:rPr lang="en-US" dirty="0"/>
              <a:t>Assessor initiated request (due by April 30</a:t>
            </a:r>
            <a:r>
              <a:rPr lang="en-US" baseline="30000" dirty="0"/>
              <a:t>th</a:t>
            </a:r>
            <a:r>
              <a:rPr lang="en-US" dirty="0"/>
              <a:t>)</a:t>
            </a:r>
          </a:p>
        </p:txBody>
      </p:sp>
      <p:sp>
        <p:nvSpPr>
          <p:cNvPr id="4" name="Text Placeholder 3">
            <a:extLst>
              <a:ext uri="{FF2B5EF4-FFF2-40B4-BE49-F238E27FC236}">
                <a16:creationId xmlns:a16="http://schemas.microsoft.com/office/drawing/2014/main" id="{DE685C03-864D-92CF-50D9-F67FEE7F05A8}"/>
              </a:ext>
            </a:extLst>
          </p:cNvPr>
          <p:cNvSpPr>
            <a:spLocks noGrp="1"/>
          </p:cNvSpPr>
          <p:nvPr>
            <p:ph type="body" sz="quarter" idx="15"/>
          </p:nvPr>
        </p:nvSpPr>
        <p:spPr/>
        <p:txBody>
          <a:bodyPr>
            <a:normAutofit/>
          </a:bodyPr>
          <a:lstStyle/>
          <a:p>
            <a:r>
              <a:rPr lang="en-US" dirty="0"/>
              <a:t>Assessor must submit a sworn affidavit.</a:t>
            </a:r>
          </a:p>
          <a:p>
            <a:r>
              <a:rPr lang="en-US" dirty="0"/>
              <a:t>Must state they were unaware of </a:t>
            </a:r>
            <a:r>
              <a:rPr lang="en-US" u="sng" dirty="0"/>
              <a:t>discoverable facts </a:t>
            </a:r>
            <a:r>
              <a:rPr lang="en-US" dirty="0"/>
              <a:t>at the time of appraisal.</a:t>
            </a:r>
          </a:p>
          <a:p>
            <a:r>
              <a:rPr lang="en-US" dirty="0"/>
              <a:t>Must show that the lack of knowledge materially affected the property valuation.</a:t>
            </a:r>
          </a:p>
          <a:p>
            <a:r>
              <a:rPr lang="en-US" dirty="0"/>
              <a:t>The request must be filed by April 30 of the tax year immediately following the board’s regular convened session for the requested assessment year.</a:t>
            </a:r>
          </a:p>
          <a:p>
            <a:pPr marL="0" indent="0">
              <a:buNone/>
            </a:pPr>
            <a:r>
              <a:rPr lang="en-US" b="1" dirty="0"/>
              <a:t>Note:</a:t>
            </a:r>
            <a:r>
              <a:rPr lang="en-US" dirty="0"/>
              <a:t> Ensures assessed values reflect accurate, available information.</a:t>
            </a:r>
          </a:p>
        </p:txBody>
      </p:sp>
    </p:spTree>
    <p:extLst>
      <p:ext uri="{BB962C8B-B14F-4D97-AF65-F5344CB8AC3E}">
        <p14:creationId xmlns:p14="http://schemas.microsoft.com/office/powerpoint/2010/main" val="116580684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7EC82C-E628-9E0C-9F9B-35475DDF85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50497BD-807B-8611-D800-F215F1995C03}"/>
              </a:ext>
            </a:extLst>
          </p:cNvPr>
          <p:cNvSpPr>
            <a:spLocks noGrp="1"/>
          </p:cNvSpPr>
          <p:nvPr>
            <p:ph type="body" sz="quarter" idx="14"/>
          </p:nvPr>
        </p:nvSpPr>
        <p:spPr/>
        <p:txBody>
          <a:bodyPr/>
          <a:lstStyle/>
          <a:p>
            <a:r>
              <a:rPr lang="en-US" dirty="0"/>
              <a:t>Code 3</a:t>
            </a:r>
          </a:p>
        </p:txBody>
      </p:sp>
      <p:sp>
        <p:nvSpPr>
          <p:cNvPr id="3" name="Text Placeholder 2">
            <a:extLst>
              <a:ext uri="{FF2B5EF4-FFF2-40B4-BE49-F238E27FC236}">
                <a16:creationId xmlns:a16="http://schemas.microsoft.com/office/drawing/2014/main" id="{AC088489-F890-2131-7EA5-C9B50765F8FA}"/>
              </a:ext>
            </a:extLst>
          </p:cNvPr>
          <p:cNvSpPr>
            <a:spLocks noGrp="1"/>
          </p:cNvSpPr>
          <p:nvPr>
            <p:ph type="body" sz="quarter" idx="16"/>
          </p:nvPr>
        </p:nvSpPr>
        <p:spPr/>
        <p:txBody>
          <a:bodyPr/>
          <a:lstStyle/>
          <a:p>
            <a:r>
              <a:rPr lang="en-US" dirty="0"/>
              <a:t>Taxpayer initiated request (due by April 30</a:t>
            </a:r>
            <a:r>
              <a:rPr lang="en-US" baseline="30000" dirty="0"/>
              <a:t>th</a:t>
            </a:r>
            <a:r>
              <a:rPr lang="en-US" dirty="0"/>
              <a:t>)</a:t>
            </a:r>
          </a:p>
        </p:txBody>
      </p:sp>
      <p:sp>
        <p:nvSpPr>
          <p:cNvPr id="4" name="Text Placeholder 3">
            <a:extLst>
              <a:ext uri="{FF2B5EF4-FFF2-40B4-BE49-F238E27FC236}">
                <a16:creationId xmlns:a16="http://schemas.microsoft.com/office/drawing/2014/main" id="{1C0DAABB-9EAB-05D5-E150-AE1005E814D5}"/>
              </a:ext>
            </a:extLst>
          </p:cNvPr>
          <p:cNvSpPr>
            <a:spLocks noGrp="1"/>
          </p:cNvSpPr>
          <p:nvPr>
            <p:ph type="body" sz="quarter" idx="15"/>
          </p:nvPr>
        </p:nvSpPr>
        <p:spPr/>
        <p:txBody>
          <a:bodyPr>
            <a:noAutofit/>
          </a:bodyPr>
          <a:lstStyle/>
          <a:p>
            <a:r>
              <a:rPr lang="en-US" sz="1800" dirty="0">
                <a:latin typeface="Aptos" panose="020B0004020202020204" pitchFamily="34" charset="0"/>
              </a:rPr>
              <a:t>Taxpayer or purchaser acquires property after July 1 and before December 31 of the assessment year being requested.</a:t>
            </a:r>
          </a:p>
          <a:p>
            <a:r>
              <a:rPr lang="en-US" sz="1800" dirty="0">
                <a:latin typeface="Aptos" panose="020B0004020202020204" pitchFamily="34" charset="0"/>
              </a:rPr>
              <a:t>The transaction must be at arm’s length (fair market conditions).</a:t>
            </a:r>
          </a:p>
          <a:p>
            <a:pPr lvl="1"/>
            <a:r>
              <a:rPr lang="en-US" dirty="0">
                <a:latin typeface="Aptos" panose="020B0004020202020204" pitchFamily="34" charset="0"/>
              </a:rPr>
              <a:t>Taxpayer must demonstrate this with the request.</a:t>
            </a:r>
          </a:p>
          <a:p>
            <a:r>
              <a:rPr lang="en-US" sz="1800" dirty="0">
                <a:latin typeface="Aptos" panose="020B0004020202020204" pitchFamily="34" charset="0"/>
              </a:rPr>
              <a:t>The sale price is less than 90% of the assessed value.</a:t>
            </a:r>
          </a:p>
          <a:p>
            <a:pPr lvl="1"/>
            <a:r>
              <a:rPr lang="en-US" dirty="0">
                <a:latin typeface="Aptos" panose="020B0004020202020204" pitchFamily="34" charset="0"/>
              </a:rPr>
              <a:t>Must provide evidence of the original assessed value and the sale price.</a:t>
            </a:r>
          </a:p>
          <a:p>
            <a:endParaRPr lang="en-US" sz="1800" dirty="0">
              <a:latin typeface="Aptos" panose="020B0004020202020204" pitchFamily="34" charset="0"/>
            </a:endParaRPr>
          </a:p>
          <a:p>
            <a:r>
              <a:rPr lang="en-US" sz="1800" dirty="0">
                <a:latin typeface="Aptos" panose="020B0004020202020204" pitchFamily="34" charset="0"/>
              </a:rPr>
              <a:t>Note: This allows an appeal when assessed values significantly exceed actual sale prices under market conditions.</a:t>
            </a:r>
          </a:p>
        </p:txBody>
      </p:sp>
    </p:spTree>
    <p:extLst>
      <p:ext uri="{BB962C8B-B14F-4D97-AF65-F5344CB8AC3E}">
        <p14:creationId xmlns:p14="http://schemas.microsoft.com/office/powerpoint/2010/main" val="38579062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F2E32-4BF2-BCD1-55C8-F13B43FE558D}"/>
              </a:ext>
            </a:extLst>
          </p:cNvPr>
          <p:cNvSpPr>
            <a:spLocks noGrp="1"/>
          </p:cNvSpPr>
          <p:nvPr>
            <p:ph type="body" sz="quarter" idx="14"/>
          </p:nvPr>
        </p:nvSpPr>
        <p:spPr/>
        <p:txBody>
          <a:bodyPr/>
          <a:lstStyle/>
          <a:p>
            <a:r>
              <a:rPr lang="en-US" dirty="0"/>
              <a:t>Code 4</a:t>
            </a:r>
          </a:p>
        </p:txBody>
      </p:sp>
      <p:sp>
        <p:nvSpPr>
          <p:cNvPr id="4" name="Text Placeholder 3">
            <a:extLst>
              <a:ext uri="{FF2B5EF4-FFF2-40B4-BE49-F238E27FC236}">
                <a16:creationId xmlns:a16="http://schemas.microsoft.com/office/drawing/2014/main" id="{B36A1AB8-59FD-11A9-6708-EF3F21ED5422}"/>
              </a:ext>
            </a:extLst>
          </p:cNvPr>
          <p:cNvSpPr>
            <a:spLocks noGrp="1"/>
          </p:cNvSpPr>
          <p:nvPr>
            <p:ph type="body" sz="quarter" idx="16"/>
          </p:nvPr>
        </p:nvSpPr>
        <p:spPr/>
        <p:txBody>
          <a:bodyPr>
            <a:normAutofit fontScale="92500"/>
          </a:bodyPr>
          <a:lstStyle/>
          <a:p>
            <a:r>
              <a:rPr lang="en-US" dirty="0"/>
              <a:t>Omitted Property  or value (due within 30 days of notice)</a:t>
            </a:r>
          </a:p>
        </p:txBody>
      </p:sp>
      <p:sp>
        <p:nvSpPr>
          <p:cNvPr id="3" name="Text Placeholder 2">
            <a:extLst>
              <a:ext uri="{FF2B5EF4-FFF2-40B4-BE49-F238E27FC236}">
                <a16:creationId xmlns:a16="http://schemas.microsoft.com/office/drawing/2014/main" id="{8F0271FD-FAF5-FD00-518D-BE71624C9532}"/>
              </a:ext>
            </a:extLst>
          </p:cNvPr>
          <p:cNvSpPr>
            <a:spLocks noGrp="1"/>
          </p:cNvSpPr>
          <p:nvPr>
            <p:ph type="body" sz="quarter" idx="15"/>
          </p:nvPr>
        </p:nvSpPr>
        <p:spPr/>
        <p:txBody>
          <a:bodyPr>
            <a:normAutofit/>
          </a:bodyPr>
          <a:lstStyle/>
          <a:p>
            <a:r>
              <a:rPr lang="en-US" dirty="0"/>
              <a:t>Assessor or Taxpayer may request a reconvene for property or value omitted from the assessment roll.</a:t>
            </a:r>
          </a:p>
          <a:p>
            <a:r>
              <a:rPr lang="en-US" dirty="0"/>
              <a:t>Applies when: Omitted property or value is added to the assessment roll.</a:t>
            </a:r>
          </a:p>
          <a:p>
            <a:r>
              <a:rPr lang="en-US" dirty="0"/>
              <a:t>Requests cannot be accepted for assessment years more than </a:t>
            </a:r>
            <a:r>
              <a:rPr lang="en-US" b="1" dirty="0"/>
              <a:t>three years prior</a:t>
            </a:r>
            <a:r>
              <a:rPr lang="en-US" dirty="0"/>
              <a:t> to the year the omission was discovered.</a:t>
            </a:r>
          </a:p>
          <a:p>
            <a:r>
              <a:rPr lang="en-US" dirty="0"/>
              <a:t>Generally identified through physical inspection (e.g., home addition not previously assessed).</a:t>
            </a:r>
          </a:p>
          <a:p>
            <a:pPr lvl="1"/>
            <a:r>
              <a:rPr lang="en-US" dirty="0"/>
              <a:t>Omitted value may be added to the current year and up to three prior years.</a:t>
            </a:r>
          </a:p>
        </p:txBody>
      </p:sp>
    </p:spTree>
    <p:extLst>
      <p:ext uri="{BB962C8B-B14F-4D97-AF65-F5344CB8AC3E}">
        <p14:creationId xmlns:p14="http://schemas.microsoft.com/office/powerpoint/2010/main" val="121807804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EB9529-8809-CDF7-4D4E-372973E081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1763D65-DFC1-D43F-1DCE-BF41126AD89D}"/>
              </a:ext>
            </a:extLst>
          </p:cNvPr>
          <p:cNvSpPr>
            <a:spLocks noGrp="1"/>
          </p:cNvSpPr>
          <p:nvPr>
            <p:ph type="body" sz="quarter" idx="14"/>
          </p:nvPr>
        </p:nvSpPr>
        <p:spPr/>
        <p:txBody>
          <a:bodyPr/>
          <a:lstStyle/>
          <a:p>
            <a:r>
              <a:rPr lang="en-US" dirty="0"/>
              <a:t>Code 5</a:t>
            </a:r>
          </a:p>
        </p:txBody>
      </p:sp>
      <p:sp>
        <p:nvSpPr>
          <p:cNvPr id="4" name="Text Placeholder 3">
            <a:extLst>
              <a:ext uri="{FF2B5EF4-FFF2-40B4-BE49-F238E27FC236}">
                <a16:creationId xmlns:a16="http://schemas.microsoft.com/office/drawing/2014/main" id="{B9238C31-55FE-1C0F-55EA-078A3000FE08}"/>
              </a:ext>
            </a:extLst>
          </p:cNvPr>
          <p:cNvSpPr>
            <a:spLocks noGrp="1"/>
          </p:cNvSpPr>
          <p:nvPr>
            <p:ph type="body" sz="quarter" idx="16"/>
          </p:nvPr>
        </p:nvSpPr>
        <p:spPr>
          <a:xfrm>
            <a:off x="4343399" y="705633"/>
            <a:ext cx="7734301" cy="369200"/>
          </a:xfrm>
        </p:spPr>
        <p:txBody>
          <a:bodyPr>
            <a:normAutofit/>
          </a:bodyPr>
          <a:lstStyle/>
          <a:p>
            <a:r>
              <a:rPr lang="en-US" dirty="0"/>
              <a:t>Intervening year request (due within 30 of BOE order on prior year)</a:t>
            </a:r>
          </a:p>
        </p:txBody>
      </p:sp>
      <p:sp>
        <p:nvSpPr>
          <p:cNvPr id="3" name="Text Placeholder 2">
            <a:extLst>
              <a:ext uri="{FF2B5EF4-FFF2-40B4-BE49-F238E27FC236}">
                <a16:creationId xmlns:a16="http://schemas.microsoft.com/office/drawing/2014/main" id="{7057AADE-9713-40F9-66A4-F1578CCAAB29}"/>
              </a:ext>
            </a:extLst>
          </p:cNvPr>
          <p:cNvSpPr>
            <a:spLocks noGrp="1"/>
          </p:cNvSpPr>
          <p:nvPr>
            <p:ph type="body" sz="quarter" idx="15"/>
          </p:nvPr>
        </p:nvSpPr>
        <p:spPr>
          <a:xfrm>
            <a:off x="4343399" y="1659890"/>
            <a:ext cx="7530898" cy="3887711"/>
          </a:xfrm>
        </p:spPr>
        <p:txBody>
          <a:bodyPr>
            <a:normAutofit fontScale="92500" lnSpcReduction="10000"/>
          </a:bodyPr>
          <a:lstStyle/>
          <a:p>
            <a:pPr>
              <a:buFont typeface="Arial" panose="020B0604020202020204" pitchFamily="34" charset="0"/>
              <a:buChar char="•"/>
            </a:pPr>
            <a:r>
              <a:rPr lang="en-US" dirty="0"/>
              <a:t>The Assessor or taxpayer may request the BOE reconvene if all of the following apply:</a:t>
            </a:r>
          </a:p>
          <a:p>
            <a:pPr>
              <a:buFont typeface="Arial" panose="020B0604020202020204" pitchFamily="34" charset="0"/>
              <a:buChar char="•"/>
            </a:pPr>
            <a:r>
              <a:rPr lang="en-US" dirty="0"/>
              <a:t>Real property is revalued annually.</a:t>
            </a:r>
          </a:p>
          <a:p>
            <a:pPr>
              <a:buFont typeface="Arial" panose="020B0604020202020204" pitchFamily="34" charset="0"/>
              <a:buChar char="•"/>
            </a:pPr>
            <a:r>
              <a:rPr lang="en-US" dirty="0"/>
              <a:t>A timely appeal was filed for a prior year (e.g., 2021).</a:t>
            </a:r>
          </a:p>
          <a:p>
            <a:pPr>
              <a:buFont typeface="Arial" panose="020B0604020202020204" pitchFamily="34" charset="0"/>
              <a:buChar char="•"/>
            </a:pPr>
            <a:r>
              <a:rPr lang="en-US" dirty="0"/>
              <a:t>No appeal was filed for the intervening year (e.g., 2022), and the assessed value did not change.</a:t>
            </a:r>
          </a:p>
          <a:p>
            <a:pPr>
              <a:buFont typeface="Arial" panose="020B0604020202020204" pitchFamily="34" charset="0"/>
              <a:buChar char="•"/>
            </a:pPr>
            <a:r>
              <a:rPr lang="en-US" dirty="0"/>
              <a:t>The reconvene request is filed within 30 days of the BOE’s decision for the earlier appeal.</a:t>
            </a:r>
          </a:p>
          <a:p>
            <a:pPr>
              <a:buNone/>
            </a:pPr>
            <a:r>
              <a:rPr lang="en-US" b="1" dirty="0"/>
              <a:t>Example</a:t>
            </a:r>
          </a:p>
          <a:p>
            <a:r>
              <a:rPr lang="en-US" dirty="0"/>
              <a:t>Taxpayer appealed their 2023 value. In 2024, the value didn’t change, so they didn’t appeal. Once they receive the 2023 BOE decision, they realize they want to appeal 2024. </a:t>
            </a:r>
          </a:p>
        </p:txBody>
      </p:sp>
    </p:spTree>
    <p:extLst>
      <p:ext uri="{BB962C8B-B14F-4D97-AF65-F5344CB8AC3E}">
        <p14:creationId xmlns:p14="http://schemas.microsoft.com/office/powerpoint/2010/main" val="36501563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2E3D20-C641-4617-A49B-5B618126CC9F}"/>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E7AE7F3E-7F80-14C1-7259-B695377F71FC}"/>
              </a:ext>
            </a:extLst>
          </p:cNvPr>
          <p:cNvSpPr>
            <a:spLocks noGrp="1"/>
          </p:cNvSpPr>
          <p:nvPr>
            <p:ph type="title"/>
          </p:nvPr>
        </p:nvSpPr>
        <p:spPr/>
        <p:txBody>
          <a:bodyPr/>
          <a:lstStyle/>
          <a:p>
            <a:r>
              <a:rPr lang="en-US" dirty="0"/>
              <a:t>Code 6 (limited to 3 years)</a:t>
            </a:r>
          </a:p>
        </p:txBody>
      </p:sp>
      <p:sp>
        <p:nvSpPr>
          <p:cNvPr id="2" name="Text Placeholder 1">
            <a:extLst>
              <a:ext uri="{FF2B5EF4-FFF2-40B4-BE49-F238E27FC236}">
                <a16:creationId xmlns:a16="http://schemas.microsoft.com/office/drawing/2014/main" id="{EBEDEE60-C174-848D-6FB5-EC9C35C05A19}"/>
              </a:ext>
            </a:extLst>
          </p:cNvPr>
          <p:cNvSpPr>
            <a:spLocks noGrp="1"/>
          </p:cNvSpPr>
          <p:nvPr>
            <p:ph type="body" idx="1"/>
          </p:nvPr>
        </p:nvSpPr>
        <p:spPr/>
        <p:txBody>
          <a:bodyPr/>
          <a:lstStyle/>
          <a:p>
            <a:r>
              <a:rPr lang="en-US" dirty="0"/>
              <a:t>Equalization outside the regular convened session or for prior year appeals</a:t>
            </a:r>
          </a:p>
        </p:txBody>
      </p:sp>
      <p:sp>
        <p:nvSpPr>
          <p:cNvPr id="3" name="Text Placeholder 2">
            <a:extLst>
              <a:ext uri="{FF2B5EF4-FFF2-40B4-BE49-F238E27FC236}">
                <a16:creationId xmlns:a16="http://schemas.microsoft.com/office/drawing/2014/main" id="{A4DBD4D1-ED4B-529C-2284-903E53698F0F}"/>
              </a:ext>
            </a:extLst>
          </p:cNvPr>
          <p:cNvSpPr>
            <a:spLocks noGrp="1"/>
          </p:cNvSpPr>
          <p:nvPr>
            <p:ph sz="half" idx="2"/>
          </p:nvPr>
        </p:nvSpPr>
        <p:spPr/>
        <p:txBody>
          <a:bodyPr>
            <a:normAutofit/>
          </a:bodyPr>
          <a:lstStyle/>
          <a:p>
            <a:pPr>
              <a:buFont typeface="Arial" panose="020B0604020202020204" pitchFamily="34" charset="0"/>
              <a:buChar char="•"/>
            </a:pPr>
            <a:r>
              <a:rPr lang="en-US" dirty="0"/>
              <a:t>Requests may come from the Board or the Assessor and must be submitted to the clerk.</a:t>
            </a:r>
          </a:p>
          <a:p>
            <a:pPr>
              <a:buFont typeface="Arial" panose="020B0604020202020204" pitchFamily="34" charset="0"/>
              <a:buChar char="•"/>
            </a:pPr>
            <a:r>
              <a:rPr lang="en-US" dirty="0"/>
              <a:t>Processed the same as local requests.</a:t>
            </a:r>
          </a:p>
          <a:p>
            <a:pPr lvl="1"/>
            <a:r>
              <a:rPr lang="en-US" dirty="0"/>
              <a:t>Include valuation information or other documentation supporting equalization request.</a:t>
            </a:r>
          </a:p>
          <a:p>
            <a:pPr lvl="1"/>
            <a:r>
              <a:rPr lang="en-US" dirty="0"/>
              <a:t>Identify all impacted parcels and assessment years.</a:t>
            </a:r>
          </a:p>
          <a:p>
            <a:r>
              <a:rPr lang="en-US" dirty="0"/>
              <a:t>If granted, Board does not hold a hearing and independently determines if values should be adjusted through equalization and issues orders for any impacted parcels.</a:t>
            </a:r>
          </a:p>
          <a:p>
            <a:r>
              <a:rPr lang="en-US" dirty="0"/>
              <a:t>Denials may be appealed to the BTA.</a:t>
            </a:r>
          </a:p>
          <a:p>
            <a:pPr lvl="1"/>
            <a:endParaRPr lang="en-US" dirty="0"/>
          </a:p>
        </p:txBody>
      </p:sp>
    </p:spTree>
    <p:extLst>
      <p:ext uri="{BB962C8B-B14F-4D97-AF65-F5344CB8AC3E}">
        <p14:creationId xmlns:p14="http://schemas.microsoft.com/office/powerpoint/2010/main" val="24152993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D3B891-67B1-C159-2AD1-8814356E933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4A2C3C9F-7309-4AB0-A384-17AF552A4E4E}"/>
              </a:ext>
            </a:extLst>
          </p:cNvPr>
          <p:cNvSpPr>
            <a:spLocks noGrp="1"/>
          </p:cNvSpPr>
          <p:nvPr>
            <p:ph type="title"/>
          </p:nvPr>
        </p:nvSpPr>
        <p:spPr/>
        <p:txBody>
          <a:bodyPr/>
          <a:lstStyle/>
          <a:p>
            <a:r>
              <a:rPr lang="en-US" dirty="0"/>
              <a:t>Code 7 (limited to 3 years)</a:t>
            </a:r>
          </a:p>
        </p:txBody>
      </p:sp>
      <p:sp>
        <p:nvSpPr>
          <p:cNvPr id="2" name="Text Placeholder 1">
            <a:extLst>
              <a:ext uri="{FF2B5EF4-FFF2-40B4-BE49-F238E27FC236}">
                <a16:creationId xmlns:a16="http://schemas.microsoft.com/office/drawing/2014/main" id="{07BB33CC-2E28-2C1E-5243-6A99E689CB4E}"/>
              </a:ext>
            </a:extLst>
          </p:cNvPr>
          <p:cNvSpPr>
            <a:spLocks noGrp="1"/>
          </p:cNvSpPr>
          <p:nvPr>
            <p:ph type="body" idx="1"/>
          </p:nvPr>
        </p:nvSpPr>
        <p:spPr/>
        <p:txBody>
          <a:bodyPr/>
          <a:lstStyle/>
          <a:p>
            <a:r>
              <a:rPr lang="en-US" dirty="0"/>
              <a:t>Prima facie case of 100% overvaluation or fraud</a:t>
            </a:r>
          </a:p>
        </p:txBody>
      </p:sp>
      <p:sp>
        <p:nvSpPr>
          <p:cNvPr id="3" name="Text Placeholder 2">
            <a:extLst>
              <a:ext uri="{FF2B5EF4-FFF2-40B4-BE49-F238E27FC236}">
                <a16:creationId xmlns:a16="http://schemas.microsoft.com/office/drawing/2014/main" id="{1B9A4BAD-EF08-554F-C47B-2A422DD5E54A}"/>
              </a:ext>
            </a:extLst>
          </p:cNvPr>
          <p:cNvSpPr>
            <a:spLocks noGrp="1"/>
          </p:cNvSpPr>
          <p:nvPr>
            <p:ph sz="half" idx="2"/>
          </p:nvPr>
        </p:nvSpPr>
        <p:spPr/>
        <p:txBody>
          <a:bodyPr>
            <a:normAutofit/>
          </a:bodyPr>
          <a:lstStyle/>
          <a:p>
            <a:pPr marL="0" indent="0">
              <a:buNone/>
            </a:pPr>
            <a:r>
              <a:rPr lang="en-US" dirty="0"/>
              <a:t>The Department’s preferred criteria for determining overvaluation are:</a:t>
            </a:r>
          </a:p>
          <a:p>
            <a:pPr>
              <a:buFont typeface="Arial" panose="020B0604020202020204" pitchFamily="34" charset="0"/>
              <a:buChar char="•"/>
            </a:pPr>
            <a:r>
              <a:rPr lang="en-US" dirty="0"/>
              <a:t> Market value determinations from orders of the BOE, or the State Board of Tax Appeals (BTA);</a:t>
            </a:r>
          </a:p>
          <a:p>
            <a:pPr>
              <a:buFont typeface="Arial" panose="020B0604020202020204" pitchFamily="34" charset="0"/>
              <a:buChar char="•"/>
            </a:pPr>
            <a:r>
              <a:rPr lang="en-US" dirty="0"/>
              <a:t>Signed stipulations between taxpayers and assessors;</a:t>
            </a:r>
          </a:p>
          <a:p>
            <a:pPr>
              <a:buFont typeface="Arial" panose="020B0604020202020204" pitchFamily="34" charset="0"/>
              <a:buChar char="•"/>
            </a:pPr>
            <a:r>
              <a:rPr lang="en-US" dirty="0"/>
              <a:t>Market-based evidence of market value, i.e., an arms length transaction with a market value appraisal of the subject property.</a:t>
            </a:r>
          </a:p>
          <a:p>
            <a:pPr marL="0" indent="0">
              <a:buNone/>
            </a:pPr>
            <a:r>
              <a:rPr lang="en-US" dirty="0"/>
              <a:t>Clerks should verify all supporting documentation is provided at the time of request. </a:t>
            </a:r>
          </a:p>
          <a:p>
            <a:pPr lvl="1"/>
            <a:r>
              <a:rPr lang="en-US" dirty="0"/>
              <a:t>This is not a valuation appeal but does require evidence of valuation to support the overvaluation claim.</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25443130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708443-8C11-975A-7124-9AC576F0DD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1B8515-331E-0AC3-9A30-19FAB023FA71}"/>
              </a:ext>
            </a:extLst>
          </p:cNvPr>
          <p:cNvSpPr>
            <a:spLocks noGrp="1"/>
          </p:cNvSpPr>
          <p:nvPr>
            <p:ph type="title"/>
          </p:nvPr>
        </p:nvSpPr>
        <p:spPr/>
        <p:txBody>
          <a:bodyPr/>
          <a:lstStyle/>
          <a:p>
            <a:r>
              <a:rPr lang="en-US" dirty="0"/>
              <a:t>Valuation vs. Property Tax</a:t>
            </a:r>
          </a:p>
        </p:txBody>
      </p:sp>
      <p:pic>
        <p:nvPicPr>
          <p:cNvPr id="5" name="Picture 2" descr="2024 Property Tax Due by District">
            <a:extLst>
              <a:ext uri="{FF2B5EF4-FFF2-40B4-BE49-F238E27FC236}">
                <a16:creationId xmlns:a16="http://schemas.microsoft.com/office/drawing/2014/main" id="{A80834BE-EA61-27EB-4C7C-7B26E6C84391}"/>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098042" y="2088107"/>
            <a:ext cx="6127845" cy="4148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719619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D552A-7FB1-9B34-F465-115A84FB3458}"/>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8AB41CB-264D-0303-D97E-BD398E08C3FB}"/>
              </a:ext>
            </a:extLst>
          </p:cNvPr>
          <p:cNvSpPr>
            <a:spLocks noGrp="1"/>
          </p:cNvSpPr>
          <p:nvPr>
            <p:ph type="title"/>
          </p:nvPr>
        </p:nvSpPr>
        <p:spPr/>
        <p:txBody>
          <a:bodyPr/>
          <a:lstStyle/>
          <a:p>
            <a:r>
              <a:rPr lang="en-US" dirty="0"/>
              <a:t>Good Cause Waiver of Filing Deadline</a:t>
            </a:r>
          </a:p>
        </p:txBody>
      </p:sp>
      <p:pic>
        <p:nvPicPr>
          <p:cNvPr id="18" name="Picture Placeholder 17">
            <a:extLst>
              <a:ext uri="{FF2B5EF4-FFF2-40B4-BE49-F238E27FC236}">
                <a16:creationId xmlns:a16="http://schemas.microsoft.com/office/drawing/2014/main" id="{D35B1361-6D88-1B56-9E6A-6D838921018C}"/>
              </a:ext>
              <a:ext uri="{C183D7F6-B498-43B3-948B-1728B52AA6E4}">
                <adec:decorative xmlns:adec="http://schemas.microsoft.com/office/drawing/2017/decorative" val="1"/>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7897" b="7897"/>
          <a:stretch/>
        </p:blipFill>
        <p:spPr/>
      </p:pic>
    </p:spTree>
    <p:extLst>
      <p:ext uri="{BB962C8B-B14F-4D97-AF65-F5344CB8AC3E}">
        <p14:creationId xmlns:p14="http://schemas.microsoft.com/office/powerpoint/2010/main" val="129912697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8AF2E32-4BF2-BCD1-55C8-F13B43FE558D}"/>
              </a:ext>
            </a:extLst>
          </p:cNvPr>
          <p:cNvSpPr>
            <a:spLocks noGrp="1"/>
          </p:cNvSpPr>
          <p:nvPr>
            <p:ph type="body" sz="quarter" idx="14"/>
          </p:nvPr>
        </p:nvSpPr>
        <p:spPr/>
        <p:txBody>
          <a:bodyPr/>
          <a:lstStyle/>
          <a:p>
            <a:r>
              <a:rPr lang="en-US" dirty="0"/>
              <a:t>Key Information</a:t>
            </a:r>
          </a:p>
        </p:txBody>
      </p:sp>
      <p:sp>
        <p:nvSpPr>
          <p:cNvPr id="3" name="Text Placeholder 2">
            <a:extLst>
              <a:ext uri="{FF2B5EF4-FFF2-40B4-BE49-F238E27FC236}">
                <a16:creationId xmlns:a16="http://schemas.microsoft.com/office/drawing/2014/main" id="{8F0271FD-FAF5-FD00-518D-BE71624C9532}"/>
              </a:ext>
            </a:extLst>
          </p:cNvPr>
          <p:cNvSpPr>
            <a:spLocks noGrp="1"/>
          </p:cNvSpPr>
          <p:nvPr>
            <p:ph type="body" sz="quarter" idx="15"/>
          </p:nvPr>
        </p:nvSpPr>
        <p:spPr>
          <a:xfrm>
            <a:off x="4307305" y="288759"/>
            <a:ext cx="7494888" cy="5955630"/>
          </a:xfrm>
        </p:spPr>
        <p:txBody>
          <a:bodyPr>
            <a:normAutofit fontScale="92500" lnSpcReduction="20000"/>
          </a:bodyPr>
          <a:lstStyle/>
          <a:p>
            <a:pPr marL="0" indent="0">
              <a:buNone/>
            </a:pPr>
            <a:r>
              <a:rPr lang="en-US" dirty="0">
                <a:latin typeface="Aptos" panose="020B0004020202020204" pitchFamily="34" charset="0"/>
              </a:rPr>
              <a:t>Objective: </a:t>
            </a:r>
          </a:p>
          <a:p>
            <a:r>
              <a:rPr lang="en-US" dirty="0">
                <a:latin typeface="Aptos" panose="020B0004020202020204" pitchFamily="34" charset="0"/>
              </a:rPr>
              <a:t>Allows Boards to accept late-filed petitions under specific defined circumstances.</a:t>
            </a:r>
          </a:p>
          <a:p>
            <a:pPr marL="0" indent="0">
              <a:buNone/>
            </a:pPr>
            <a:r>
              <a:rPr lang="en-US" dirty="0">
                <a:latin typeface="Aptos" panose="020B0004020202020204" pitchFamily="34" charset="0"/>
              </a:rPr>
              <a:t>Scope is Limited: </a:t>
            </a:r>
          </a:p>
          <a:p>
            <a:r>
              <a:rPr lang="en-US" dirty="0">
                <a:latin typeface="Aptos" panose="020B0004020202020204" pitchFamily="34" charset="0"/>
              </a:rPr>
              <a:t>The Board may not expand the reasons for late filing beyond those outlined in statute and WAC.</a:t>
            </a:r>
          </a:p>
          <a:p>
            <a:pPr marL="0" indent="0">
              <a:buNone/>
            </a:pPr>
            <a:r>
              <a:rPr lang="en-US" dirty="0">
                <a:latin typeface="Aptos" panose="020B0004020202020204" pitchFamily="34" charset="0"/>
              </a:rPr>
              <a:t>Discretionary: </a:t>
            </a:r>
          </a:p>
          <a:p>
            <a:r>
              <a:rPr lang="en-US" dirty="0">
                <a:latin typeface="Aptos" panose="020B0004020202020204" pitchFamily="34" charset="0"/>
              </a:rPr>
              <a:t>All good cause waiver reasons are optional for the BOE to grant — except one:</a:t>
            </a:r>
          </a:p>
          <a:p>
            <a:pPr lvl="1"/>
            <a:r>
              <a:rPr lang="en-US" dirty="0">
                <a:latin typeface="Aptos" panose="020B0004020202020204" pitchFamily="34" charset="0"/>
              </a:rPr>
              <a:t>If no Change of Value Notice was sent and no change in value occurred, the Board must grant the waiver and accept the petition if filed within a “reasonable” time.</a:t>
            </a:r>
          </a:p>
          <a:p>
            <a:pPr marL="0" indent="0">
              <a:buNone/>
            </a:pPr>
            <a:br>
              <a:rPr lang="en-US" dirty="0">
                <a:latin typeface="Aptos" panose="020B0004020202020204" pitchFamily="34" charset="0"/>
              </a:rPr>
            </a:br>
            <a:r>
              <a:rPr lang="en-US" dirty="0">
                <a:latin typeface="Aptos" panose="020B0004020202020204" pitchFamily="34" charset="0"/>
              </a:rPr>
              <a:t>The Board’s decision:</a:t>
            </a:r>
          </a:p>
          <a:p>
            <a:pPr>
              <a:buFont typeface="Arial" panose="020B0604020202020204" pitchFamily="34" charset="0"/>
              <a:buChar char="•"/>
            </a:pPr>
            <a:r>
              <a:rPr lang="en-US" dirty="0">
                <a:latin typeface="Aptos" panose="020B0004020202020204" pitchFamily="34" charset="0"/>
              </a:rPr>
              <a:t>Is made without a public hearing.</a:t>
            </a:r>
          </a:p>
          <a:p>
            <a:pPr>
              <a:buFont typeface="Arial" panose="020B0604020202020204" pitchFamily="34" charset="0"/>
              <a:buChar char="•"/>
            </a:pPr>
            <a:r>
              <a:rPr lang="en-US" dirty="0">
                <a:latin typeface="Aptos" panose="020B0004020202020204" pitchFamily="34" charset="0"/>
              </a:rPr>
              <a:t>Must be communicated to the taxpayer in writing.</a:t>
            </a:r>
          </a:p>
          <a:p>
            <a:pPr>
              <a:buFont typeface="Arial" panose="020B0604020202020204" pitchFamily="34" charset="0"/>
              <a:buChar char="•"/>
            </a:pPr>
            <a:r>
              <a:rPr lang="en-US" dirty="0">
                <a:latin typeface="Aptos" panose="020B0004020202020204" pitchFamily="34" charset="0"/>
              </a:rPr>
              <a:t>Cannot be appealed to the State Board of Tax Appeals.</a:t>
            </a:r>
          </a:p>
          <a:p>
            <a:pPr marL="0" indent="0">
              <a:buNone/>
            </a:pPr>
            <a:r>
              <a:rPr lang="en-US" dirty="0">
                <a:latin typeface="Aptos" panose="020B0004020202020204" pitchFamily="34" charset="0"/>
              </a:rPr>
              <a:t>Documentation Required:</a:t>
            </a:r>
          </a:p>
          <a:p>
            <a:r>
              <a:rPr lang="en-US" dirty="0">
                <a:latin typeface="Aptos" panose="020B0004020202020204" pitchFamily="34" charset="0"/>
              </a:rPr>
              <a:t>The taxpayer must provide supporting evidence of the claimed good cause for a late filed petition.</a:t>
            </a:r>
          </a:p>
        </p:txBody>
      </p:sp>
    </p:spTree>
    <p:extLst>
      <p:ext uri="{BB962C8B-B14F-4D97-AF65-F5344CB8AC3E}">
        <p14:creationId xmlns:p14="http://schemas.microsoft.com/office/powerpoint/2010/main" val="13609967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330E8CE-06BD-B525-9D52-49E4B5EA20D3}"/>
              </a:ext>
            </a:extLst>
          </p:cNvPr>
          <p:cNvSpPr>
            <a:spLocks noGrp="1"/>
          </p:cNvSpPr>
          <p:nvPr>
            <p:ph type="body" sz="quarter" idx="14"/>
          </p:nvPr>
        </p:nvSpPr>
        <p:spPr/>
        <p:txBody>
          <a:bodyPr/>
          <a:lstStyle/>
          <a:p>
            <a:r>
              <a:rPr lang="en-US" dirty="0"/>
              <a:t>Evaluation of Requests</a:t>
            </a:r>
          </a:p>
        </p:txBody>
      </p:sp>
      <p:sp>
        <p:nvSpPr>
          <p:cNvPr id="7" name="Text Placeholder 6">
            <a:extLst>
              <a:ext uri="{FF2B5EF4-FFF2-40B4-BE49-F238E27FC236}">
                <a16:creationId xmlns:a16="http://schemas.microsoft.com/office/drawing/2014/main" id="{6CAB9A9B-720E-6037-3561-96EC53FE8167}"/>
              </a:ext>
            </a:extLst>
          </p:cNvPr>
          <p:cNvSpPr>
            <a:spLocks noGrp="1"/>
          </p:cNvSpPr>
          <p:nvPr>
            <p:ph type="body" sz="quarter" idx="16"/>
          </p:nvPr>
        </p:nvSpPr>
        <p:spPr/>
        <p:txBody>
          <a:bodyPr/>
          <a:lstStyle/>
          <a:p>
            <a:r>
              <a:rPr lang="en-US" dirty="0"/>
              <a:t>What is required:</a:t>
            </a:r>
          </a:p>
        </p:txBody>
      </p:sp>
      <p:sp>
        <p:nvSpPr>
          <p:cNvPr id="6" name="Text Placeholder 5">
            <a:extLst>
              <a:ext uri="{FF2B5EF4-FFF2-40B4-BE49-F238E27FC236}">
                <a16:creationId xmlns:a16="http://schemas.microsoft.com/office/drawing/2014/main" id="{2745BA2D-DC96-B4CB-3BCF-95D78B3BCBE3}"/>
              </a:ext>
            </a:extLst>
          </p:cNvPr>
          <p:cNvSpPr>
            <a:spLocks noGrp="1"/>
          </p:cNvSpPr>
          <p:nvPr>
            <p:ph type="body" sz="quarter" idx="15"/>
          </p:nvPr>
        </p:nvSpPr>
        <p:spPr/>
        <p:txBody>
          <a:bodyPr>
            <a:normAutofit fontScale="92500" lnSpcReduction="20000"/>
          </a:bodyPr>
          <a:lstStyle/>
          <a:p>
            <a:pPr>
              <a:buFont typeface="Arial" panose="020B0604020202020204" pitchFamily="34" charset="0"/>
              <a:buChar char="•"/>
            </a:pPr>
            <a:r>
              <a:rPr lang="en-US" b="1" dirty="0">
                <a:latin typeface="Aptos" panose="020B0004020202020204" pitchFamily="34" charset="0"/>
              </a:rPr>
              <a:t>Timeliness</a:t>
            </a:r>
            <a:r>
              <a:rPr lang="en-US" dirty="0">
                <a:latin typeface="Aptos" panose="020B0004020202020204" pitchFamily="34" charset="0"/>
              </a:rPr>
              <a:t>: Petition must be filed within a “reasonable” time after the original deadline.</a:t>
            </a:r>
          </a:p>
          <a:p>
            <a:pPr lvl="1"/>
            <a:r>
              <a:rPr lang="en-US" dirty="0">
                <a:latin typeface="Aptos" panose="020B0004020202020204" pitchFamily="34" charset="0"/>
              </a:rPr>
              <a:t>Waiver request deadline is set by policy, i.e. opportunity to perfect an untimely appeal. </a:t>
            </a:r>
          </a:p>
          <a:p>
            <a:pPr lvl="1"/>
            <a:r>
              <a:rPr lang="en-US" dirty="0">
                <a:latin typeface="Aptos" panose="020B0004020202020204" pitchFamily="34" charset="0"/>
              </a:rPr>
              <a:t>Two weeks to a month are recommended. </a:t>
            </a:r>
          </a:p>
          <a:p>
            <a:pPr>
              <a:buFont typeface="Arial" panose="020B0604020202020204" pitchFamily="34" charset="0"/>
              <a:buChar char="•"/>
            </a:pPr>
            <a:r>
              <a:rPr lang="en-US" b="1" dirty="0">
                <a:latin typeface="Aptos" panose="020B0004020202020204" pitchFamily="34" charset="0"/>
              </a:rPr>
              <a:t>Documentation or evidence</a:t>
            </a:r>
            <a:r>
              <a:rPr lang="en-US" dirty="0">
                <a:latin typeface="Aptos" panose="020B0004020202020204" pitchFamily="34" charset="0"/>
              </a:rPr>
              <a:t> supporting the claimed good cause should be provided prior to granting requests.</a:t>
            </a:r>
          </a:p>
          <a:p>
            <a:pPr>
              <a:buFont typeface="Arial" panose="020B0604020202020204" pitchFamily="34" charset="0"/>
              <a:buChar char="•"/>
            </a:pPr>
            <a:r>
              <a:rPr lang="en-US" b="1" dirty="0">
                <a:latin typeface="Aptos" panose="020B0004020202020204" pitchFamily="34" charset="0"/>
              </a:rPr>
              <a:t>Board's Decision</a:t>
            </a:r>
            <a:r>
              <a:rPr lang="en-US" dirty="0">
                <a:latin typeface="Aptos" panose="020B0004020202020204" pitchFamily="34" charset="0"/>
              </a:rPr>
              <a:t>: Made without a hearing, majority vote of members; taxpayer is notified in writing.</a:t>
            </a:r>
          </a:p>
          <a:p>
            <a:pPr lvl="1"/>
            <a:r>
              <a:rPr lang="en-US" dirty="0">
                <a:latin typeface="Aptos" panose="020B0004020202020204" pitchFamily="34" charset="0"/>
              </a:rPr>
              <a:t>Provide denial reasons when possible.</a:t>
            </a:r>
          </a:p>
          <a:p>
            <a:pPr>
              <a:buFont typeface="Arial" panose="020B0604020202020204" pitchFamily="34" charset="0"/>
              <a:buChar char="•"/>
            </a:pPr>
            <a:r>
              <a:rPr lang="en-US" b="1" dirty="0">
                <a:latin typeface="Aptos" panose="020B0004020202020204" pitchFamily="34" charset="0"/>
              </a:rPr>
              <a:t>Finality</a:t>
            </a:r>
            <a:r>
              <a:rPr lang="en-US" dirty="0">
                <a:latin typeface="Aptos" panose="020B0004020202020204" pitchFamily="34" charset="0"/>
              </a:rPr>
              <a:t>: Board's decision is final and not appealable.</a:t>
            </a:r>
          </a:p>
          <a:p>
            <a:pPr lvl="1"/>
            <a:r>
              <a:rPr lang="en-US" dirty="0">
                <a:latin typeface="Aptos" panose="020B0004020202020204" pitchFamily="34" charset="0"/>
              </a:rPr>
              <a:t>Denial of a waiver result in dismissal of the untimely petition.</a:t>
            </a:r>
          </a:p>
          <a:p>
            <a:pPr lvl="1"/>
            <a:r>
              <a:rPr lang="en-US" dirty="0">
                <a:latin typeface="Aptos" panose="020B0004020202020204" pitchFamily="34" charset="0"/>
              </a:rPr>
              <a:t>All petition denials are appealable to the BTA.</a:t>
            </a:r>
          </a:p>
          <a:p>
            <a:endParaRPr lang="en-US" dirty="0">
              <a:latin typeface="Aptos" panose="020B0004020202020204" pitchFamily="34" charset="0"/>
            </a:endParaRPr>
          </a:p>
        </p:txBody>
      </p:sp>
    </p:spTree>
    <p:extLst>
      <p:ext uri="{BB962C8B-B14F-4D97-AF65-F5344CB8AC3E}">
        <p14:creationId xmlns:p14="http://schemas.microsoft.com/office/powerpoint/2010/main" val="25012684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B8660BA-66F5-6556-4E82-7C409CB2BFB4}"/>
              </a:ext>
            </a:extLst>
          </p:cNvPr>
          <p:cNvSpPr>
            <a:spLocks noGrp="1"/>
          </p:cNvSpPr>
          <p:nvPr>
            <p:ph type="title"/>
          </p:nvPr>
        </p:nvSpPr>
        <p:spPr/>
        <p:txBody>
          <a:bodyPr/>
          <a:lstStyle/>
          <a:p>
            <a:r>
              <a:rPr lang="en-US" dirty="0"/>
              <a:t>Waiver Reasons</a:t>
            </a:r>
          </a:p>
        </p:txBody>
      </p:sp>
      <p:sp>
        <p:nvSpPr>
          <p:cNvPr id="7" name="Text Placeholder 6">
            <a:extLst>
              <a:ext uri="{FF2B5EF4-FFF2-40B4-BE49-F238E27FC236}">
                <a16:creationId xmlns:a16="http://schemas.microsoft.com/office/drawing/2014/main" id="{67A53B04-8491-85F1-A27B-9A5357D40F8D}"/>
              </a:ext>
            </a:extLst>
          </p:cNvPr>
          <p:cNvSpPr>
            <a:spLocks noGrp="1"/>
          </p:cNvSpPr>
          <p:nvPr>
            <p:ph type="body" sz="quarter" idx="13"/>
          </p:nvPr>
        </p:nvSpPr>
        <p:spPr/>
        <p:txBody>
          <a:bodyPr/>
          <a:lstStyle/>
          <a:p>
            <a:r>
              <a:rPr lang="en-US" dirty="0"/>
              <a:t>WAC 458-14-056(3)</a:t>
            </a:r>
          </a:p>
        </p:txBody>
      </p:sp>
      <p:sp>
        <p:nvSpPr>
          <p:cNvPr id="9" name="Content Placeholder 8">
            <a:extLst>
              <a:ext uri="{FF2B5EF4-FFF2-40B4-BE49-F238E27FC236}">
                <a16:creationId xmlns:a16="http://schemas.microsoft.com/office/drawing/2014/main" id="{757379FB-583B-24C2-10C6-382016D3C472}"/>
              </a:ext>
            </a:extLst>
          </p:cNvPr>
          <p:cNvSpPr>
            <a:spLocks noGrp="1"/>
          </p:cNvSpPr>
          <p:nvPr>
            <p:ph idx="17"/>
          </p:nvPr>
        </p:nvSpPr>
        <p:spPr>
          <a:xfrm>
            <a:off x="5481469" y="324854"/>
            <a:ext cx="6067925" cy="2068608"/>
          </a:xfrm>
        </p:spPr>
        <p:txBody>
          <a:bodyPr/>
          <a:lstStyle/>
          <a:p>
            <a:pPr>
              <a:buNone/>
            </a:pPr>
            <a:r>
              <a:rPr lang="en-US" b="1" dirty="0"/>
              <a:t>Death or Serious Illness</a:t>
            </a:r>
            <a:endParaRPr lang="en-US" dirty="0"/>
          </a:p>
          <a:p>
            <a:pPr>
              <a:buFont typeface="Arial" panose="020B0604020202020204" pitchFamily="34" charset="0"/>
              <a:buChar char="•"/>
            </a:pPr>
            <a:r>
              <a:rPr lang="en-US" dirty="0"/>
              <a:t>Taxpayer or immediate family member experiences death or serious illness near the filing deadline.</a:t>
            </a:r>
          </a:p>
          <a:p>
            <a:pPr>
              <a:buFont typeface="Arial" panose="020B0604020202020204" pitchFamily="34" charset="0"/>
              <a:buChar char="•"/>
            </a:pPr>
            <a:r>
              <a:rPr lang="en-US" b="1" dirty="0"/>
              <a:t>Documentation</a:t>
            </a:r>
            <a:r>
              <a:rPr lang="en-US" dirty="0"/>
              <a:t>: Provides medical records or death certificate.</a:t>
            </a:r>
          </a:p>
        </p:txBody>
      </p:sp>
      <p:sp>
        <p:nvSpPr>
          <p:cNvPr id="8" name="Content Placeholder 7">
            <a:extLst>
              <a:ext uri="{FF2B5EF4-FFF2-40B4-BE49-F238E27FC236}">
                <a16:creationId xmlns:a16="http://schemas.microsoft.com/office/drawing/2014/main" id="{8770FB3F-DAFA-185A-A1B0-A25C41B5C81D}"/>
              </a:ext>
            </a:extLst>
          </p:cNvPr>
          <p:cNvSpPr>
            <a:spLocks noGrp="1"/>
          </p:cNvSpPr>
          <p:nvPr>
            <p:ph idx="16"/>
          </p:nvPr>
        </p:nvSpPr>
        <p:spPr/>
        <p:txBody>
          <a:bodyPr>
            <a:normAutofit fontScale="92500" lnSpcReduction="10000"/>
          </a:bodyPr>
          <a:lstStyle/>
          <a:p>
            <a:pPr>
              <a:buNone/>
            </a:pPr>
            <a:r>
              <a:rPr lang="en-US" b="1" dirty="0"/>
              <a:t>Absence from Residence</a:t>
            </a:r>
            <a:endParaRPr lang="en-US" dirty="0"/>
          </a:p>
          <a:p>
            <a:pPr>
              <a:buFont typeface="Arial" panose="020B0604020202020204" pitchFamily="34" charset="0"/>
              <a:buChar char="•"/>
            </a:pPr>
            <a:r>
              <a:rPr lang="en-US" dirty="0"/>
              <a:t>Taxpayer is absent from home for over 15 days before the filing deadline, and the notice was not received or forwarded by an agent.</a:t>
            </a:r>
          </a:p>
          <a:p>
            <a:pPr>
              <a:buFont typeface="Arial" panose="020B0604020202020204" pitchFamily="34" charset="0"/>
              <a:buChar char="•"/>
            </a:pPr>
            <a:r>
              <a:rPr lang="en-US" b="1" dirty="0"/>
              <a:t>Documentation</a:t>
            </a:r>
            <a:r>
              <a:rPr lang="en-US" dirty="0"/>
              <a:t>: Proof of absence and agent's failure to forward notice.</a:t>
            </a:r>
          </a:p>
        </p:txBody>
      </p:sp>
      <p:sp>
        <p:nvSpPr>
          <p:cNvPr id="6" name="Content Placeholder 5">
            <a:extLst>
              <a:ext uri="{FF2B5EF4-FFF2-40B4-BE49-F238E27FC236}">
                <a16:creationId xmlns:a16="http://schemas.microsoft.com/office/drawing/2014/main" id="{BC565DF1-4F79-9783-2E03-CC434F87DAD7}"/>
              </a:ext>
            </a:extLst>
          </p:cNvPr>
          <p:cNvSpPr>
            <a:spLocks noGrp="1"/>
          </p:cNvSpPr>
          <p:nvPr>
            <p:ph idx="1"/>
          </p:nvPr>
        </p:nvSpPr>
        <p:spPr>
          <a:xfrm>
            <a:off x="5446674" y="4536940"/>
            <a:ext cx="6067925" cy="1746153"/>
          </a:xfrm>
        </p:spPr>
        <p:txBody>
          <a:bodyPr>
            <a:normAutofit fontScale="92500" lnSpcReduction="10000"/>
          </a:bodyPr>
          <a:lstStyle/>
          <a:p>
            <a:pPr>
              <a:buNone/>
            </a:pPr>
            <a:r>
              <a:rPr lang="en-US" b="1" dirty="0"/>
              <a:t>Incorrect Advice</a:t>
            </a:r>
            <a:endParaRPr lang="en-US" dirty="0"/>
          </a:p>
          <a:p>
            <a:pPr>
              <a:buFont typeface="Arial" panose="020B0604020202020204" pitchFamily="34" charset="0"/>
              <a:buChar char="•"/>
            </a:pPr>
            <a:r>
              <a:rPr lang="en-US" dirty="0"/>
              <a:t>Taxpayer relied on incorrect or misleading written advice from board staff, assessor, or the *property tax advisor.</a:t>
            </a:r>
          </a:p>
          <a:p>
            <a:pPr>
              <a:buFont typeface="Arial" panose="020B0604020202020204" pitchFamily="34" charset="0"/>
              <a:buChar char="•"/>
            </a:pPr>
            <a:r>
              <a:rPr lang="en-US" b="1" dirty="0"/>
              <a:t>Documentation</a:t>
            </a:r>
            <a:r>
              <a:rPr lang="en-US" dirty="0"/>
              <a:t>: Provide copies of the incorrect information related to appeal filing or deadlines.</a:t>
            </a:r>
          </a:p>
        </p:txBody>
      </p:sp>
    </p:spTree>
    <p:extLst>
      <p:ext uri="{BB962C8B-B14F-4D97-AF65-F5344CB8AC3E}">
        <p14:creationId xmlns:p14="http://schemas.microsoft.com/office/powerpoint/2010/main" val="173672454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5C8DBDD-59BB-47CE-027F-6D0BD9191694}"/>
              </a:ext>
            </a:extLst>
          </p:cNvPr>
          <p:cNvSpPr>
            <a:spLocks noGrp="1"/>
          </p:cNvSpPr>
          <p:nvPr>
            <p:ph type="title"/>
          </p:nvPr>
        </p:nvSpPr>
        <p:spPr/>
        <p:txBody>
          <a:bodyPr/>
          <a:lstStyle/>
          <a:p>
            <a:r>
              <a:rPr lang="en-US" dirty="0"/>
              <a:t>Waiver Reasons</a:t>
            </a:r>
          </a:p>
        </p:txBody>
      </p:sp>
      <p:sp>
        <p:nvSpPr>
          <p:cNvPr id="11" name="Content Placeholder 10">
            <a:extLst>
              <a:ext uri="{FF2B5EF4-FFF2-40B4-BE49-F238E27FC236}">
                <a16:creationId xmlns:a16="http://schemas.microsoft.com/office/drawing/2014/main" id="{5216A17C-118F-E0D1-3589-71537CD5F745}"/>
              </a:ext>
            </a:extLst>
          </p:cNvPr>
          <p:cNvSpPr>
            <a:spLocks noGrp="1"/>
          </p:cNvSpPr>
          <p:nvPr>
            <p:ph idx="17"/>
          </p:nvPr>
        </p:nvSpPr>
        <p:spPr/>
        <p:txBody>
          <a:bodyPr>
            <a:normAutofit fontScale="92500"/>
          </a:bodyPr>
          <a:lstStyle/>
          <a:p>
            <a:pPr>
              <a:buNone/>
            </a:pPr>
            <a:r>
              <a:rPr lang="en-US" b="1" dirty="0"/>
              <a:t>Natural Disaster</a:t>
            </a:r>
            <a:endParaRPr lang="en-US" dirty="0"/>
          </a:p>
          <a:p>
            <a:pPr>
              <a:buFont typeface="Arial" panose="020B0604020202020204" pitchFamily="34" charset="0"/>
              <a:buChar char="•"/>
            </a:pPr>
            <a:r>
              <a:rPr lang="en-US" dirty="0"/>
              <a:t>Natural disaster (e.g., flood, earthquake) occurs near the filing deadline AND impacts the owner’s ability to file.</a:t>
            </a:r>
          </a:p>
          <a:p>
            <a:pPr>
              <a:buFont typeface="Arial" panose="020B0604020202020204" pitchFamily="34" charset="0"/>
              <a:buChar char="•"/>
            </a:pPr>
            <a:r>
              <a:rPr lang="en-US" b="1" dirty="0"/>
              <a:t>Documentation</a:t>
            </a:r>
            <a:r>
              <a:rPr lang="en-US" dirty="0"/>
              <a:t>: News reports or official declarations of the disaster.</a:t>
            </a:r>
          </a:p>
          <a:p>
            <a:endParaRPr lang="en-US" dirty="0"/>
          </a:p>
        </p:txBody>
      </p:sp>
      <p:sp>
        <p:nvSpPr>
          <p:cNvPr id="10" name="Content Placeholder 9">
            <a:extLst>
              <a:ext uri="{FF2B5EF4-FFF2-40B4-BE49-F238E27FC236}">
                <a16:creationId xmlns:a16="http://schemas.microsoft.com/office/drawing/2014/main" id="{54D0307D-2F69-A994-885B-3FF30CE986DE}"/>
              </a:ext>
            </a:extLst>
          </p:cNvPr>
          <p:cNvSpPr>
            <a:spLocks noGrp="1"/>
          </p:cNvSpPr>
          <p:nvPr>
            <p:ph idx="16"/>
          </p:nvPr>
        </p:nvSpPr>
        <p:spPr/>
        <p:txBody>
          <a:bodyPr/>
          <a:lstStyle/>
          <a:p>
            <a:pPr>
              <a:buNone/>
            </a:pPr>
            <a:r>
              <a:rPr lang="en-US" b="1" dirty="0"/>
              <a:t>Postal Delay or Loss</a:t>
            </a:r>
            <a:endParaRPr lang="en-US" dirty="0"/>
          </a:p>
          <a:p>
            <a:pPr>
              <a:buFont typeface="Arial" panose="020B0604020202020204" pitchFamily="34" charset="0"/>
              <a:buChar char="•"/>
            </a:pPr>
            <a:r>
              <a:rPr lang="en-US" dirty="0"/>
              <a:t>Delay or loss in postal delivery of the petition (not the Notice of Value).</a:t>
            </a:r>
          </a:p>
          <a:p>
            <a:pPr>
              <a:buFont typeface="Arial" panose="020B0604020202020204" pitchFamily="34" charset="0"/>
              <a:buChar char="•"/>
            </a:pPr>
            <a:r>
              <a:rPr lang="en-US" b="1" dirty="0"/>
              <a:t>Documentation</a:t>
            </a:r>
            <a:r>
              <a:rPr lang="en-US" dirty="0"/>
              <a:t>: Postal service documentation confirming delay or loss.</a:t>
            </a:r>
          </a:p>
        </p:txBody>
      </p:sp>
      <p:sp>
        <p:nvSpPr>
          <p:cNvPr id="8" name="Content Placeholder 7">
            <a:extLst>
              <a:ext uri="{FF2B5EF4-FFF2-40B4-BE49-F238E27FC236}">
                <a16:creationId xmlns:a16="http://schemas.microsoft.com/office/drawing/2014/main" id="{48BFF3F0-B01B-7635-BED7-BB9FE787FB42}"/>
              </a:ext>
            </a:extLst>
          </p:cNvPr>
          <p:cNvSpPr>
            <a:spLocks noGrp="1"/>
          </p:cNvSpPr>
          <p:nvPr>
            <p:ph idx="1"/>
          </p:nvPr>
        </p:nvSpPr>
        <p:spPr>
          <a:xfrm>
            <a:off x="5438273" y="4595044"/>
            <a:ext cx="6067925" cy="1746153"/>
          </a:xfrm>
        </p:spPr>
        <p:txBody>
          <a:bodyPr/>
          <a:lstStyle/>
          <a:p>
            <a:pPr>
              <a:buNone/>
            </a:pPr>
            <a:r>
              <a:rPr lang="en-US" b="1" dirty="0"/>
              <a:t>Business Representative Unavailability</a:t>
            </a:r>
            <a:endParaRPr lang="en-US" dirty="0"/>
          </a:p>
          <a:p>
            <a:pPr>
              <a:buFont typeface="Arial" panose="020B0604020202020204" pitchFamily="34" charset="0"/>
              <a:buChar char="•"/>
            </a:pPr>
            <a:r>
              <a:rPr lang="en-US" dirty="0"/>
              <a:t>Business's responsible person is unavailable due to illness or unavoidable absence.</a:t>
            </a:r>
          </a:p>
          <a:p>
            <a:pPr>
              <a:buFont typeface="Arial" panose="020B0604020202020204" pitchFamily="34" charset="0"/>
              <a:buChar char="•"/>
            </a:pPr>
            <a:r>
              <a:rPr lang="en-US" b="1" dirty="0"/>
              <a:t>Documentation</a:t>
            </a:r>
            <a:r>
              <a:rPr lang="en-US" dirty="0"/>
              <a:t>: Medical records or proof of absence.</a:t>
            </a:r>
          </a:p>
          <a:p>
            <a:endParaRPr lang="en-US" dirty="0"/>
          </a:p>
        </p:txBody>
      </p:sp>
      <p:sp>
        <p:nvSpPr>
          <p:cNvPr id="2" name="Text Placeholder 6">
            <a:extLst>
              <a:ext uri="{FF2B5EF4-FFF2-40B4-BE49-F238E27FC236}">
                <a16:creationId xmlns:a16="http://schemas.microsoft.com/office/drawing/2014/main" id="{904071A3-DE82-D083-5903-6ABC64A85F04}"/>
              </a:ext>
            </a:extLst>
          </p:cNvPr>
          <p:cNvSpPr>
            <a:spLocks noGrp="1"/>
          </p:cNvSpPr>
          <p:nvPr>
            <p:ph type="body" sz="quarter" idx="13"/>
          </p:nvPr>
        </p:nvSpPr>
        <p:spPr>
          <a:xfrm>
            <a:off x="501650" y="3892550"/>
            <a:ext cx="3171825" cy="654050"/>
          </a:xfrm>
        </p:spPr>
        <p:txBody>
          <a:bodyPr/>
          <a:lstStyle/>
          <a:p>
            <a:r>
              <a:rPr lang="en-US" dirty="0"/>
              <a:t>WAC 458-14-056(3)</a:t>
            </a:r>
          </a:p>
        </p:txBody>
      </p:sp>
    </p:spTree>
    <p:extLst>
      <p:ext uri="{BB962C8B-B14F-4D97-AF65-F5344CB8AC3E}">
        <p14:creationId xmlns:p14="http://schemas.microsoft.com/office/powerpoint/2010/main" val="62270056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A6076-963B-8EFD-223C-A7E7D73FF974}"/>
              </a:ext>
            </a:extLst>
          </p:cNvPr>
          <p:cNvSpPr>
            <a:spLocks noGrp="1"/>
          </p:cNvSpPr>
          <p:nvPr>
            <p:ph type="title"/>
          </p:nvPr>
        </p:nvSpPr>
        <p:spPr/>
        <p:txBody>
          <a:bodyPr/>
          <a:lstStyle/>
          <a:p>
            <a:r>
              <a:rPr lang="en-US" dirty="0"/>
              <a:t>The Only Mandatory Waiver!</a:t>
            </a:r>
          </a:p>
        </p:txBody>
      </p:sp>
      <p:sp>
        <p:nvSpPr>
          <p:cNvPr id="4" name="Content Placeholder 3">
            <a:extLst>
              <a:ext uri="{FF2B5EF4-FFF2-40B4-BE49-F238E27FC236}">
                <a16:creationId xmlns:a16="http://schemas.microsoft.com/office/drawing/2014/main" id="{61440C4E-A6B9-C51D-6314-65BC96F3D16A}"/>
              </a:ext>
            </a:extLst>
          </p:cNvPr>
          <p:cNvSpPr>
            <a:spLocks noGrp="1"/>
          </p:cNvSpPr>
          <p:nvPr>
            <p:ph sz="half" idx="2"/>
          </p:nvPr>
        </p:nvSpPr>
        <p:spPr>
          <a:xfrm>
            <a:off x="839789" y="2180979"/>
            <a:ext cx="10515599" cy="3695863"/>
          </a:xfrm>
        </p:spPr>
        <p:txBody>
          <a:bodyPr/>
          <a:lstStyle/>
          <a:p>
            <a:pPr>
              <a:buNone/>
            </a:pPr>
            <a:r>
              <a:rPr lang="en-US" b="1" dirty="0"/>
              <a:t>No Change in Property Value</a:t>
            </a:r>
            <a:endParaRPr lang="en-US" dirty="0"/>
          </a:p>
          <a:p>
            <a:pPr>
              <a:buFont typeface="Arial" panose="020B0604020202020204" pitchFamily="34" charset="0"/>
              <a:buChar char="•"/>
            </a:pPr>
            <a:r>
              <a:rPr lang="en-US" dirty="0"/>
              <a:t>No change in property value from the previous year, and no change of value notice was sent.</a:t>
            </a:r>
          </a:p>
          <a:p>
            <a:pPr>
              <a:buFont typeface="Arial" panose="020B0604020202020204" pitchFamily="34" charset="0"/>
              <a:buChar char="•"/>
            </a:pPr>
            <a:r>
              <a:rPr lang="en-US" b="1" dirty="0"/>
              <a:t>Documentation</a:t>
            </a:r>
            <a:r>
              <a:rPr lang="en-US" dirty="0"/>
              <a:t>: Assessment records and notice history either from the Assessor or county records.</a:t>
            </a:r>
          </a:p>
          <a:p>
            <a:pPr>
              <a:buFont typeface="Arial" panose="020B0604020202020204" pitchFamily="34" charset="0"/>
              <a:buChar char="•"/>
            </a:pPr>
            <a:endParaRPr lang="en-US" dirty="0"/>
          </a:p>
          <a:p>
            <a:pPr>
              <a:buFont typeface="Arial" panose="020B0604020202020204" pitchFamily="34" charset="0"/>
              <a:buChar char="•"/>
            </a:pPr>
            <a:endParaRPr lang="en-US" dirty="0"/>
          </a:p>
          <a:p>
            <a:pPr marL="0" indent="0" algn="ctr">
              <a:buNone/>
            </a:pPr>
            <a:r>
              <a:rPr lang="en-US" sz="3200" dirty="0"/>
              <a:t>It is important to know this </a:t>
            </a:r>
            <a:r>
              <a:rPr lang="en-US" sz="3200" i="1" dirty="0"/>
              <a:t>does not apply </a:t>
            </a:r>
            <a:r>
              <a:rPr lang="en-US" sz="3200" dirty="0"/>
              <a:t>in counties that send a Notice of Value to all taxpayers regardless of value change.</a:t>
            </a:r>
          </a:p>
          <a:p>
            <a:endParaRPr lang="en-US" dirty="0"/>
          </a:p>
        </p:txBody>
      </p:sp>
    </p:spTree>
    <p:extLst>
      <p:ext uri="{BB962C8B-B14F-4D97-AF65-F5344CB8AC3E}">
        <p14:creationId xmlns:p14="http://schemas.microsoft.com/office/powerpoint/2010/main" val="5411044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A44D380A-D7CB-6063-A135-098E8B526CDB}"/>
              </a:ext>
            </a:extLst>
          </p:cNvPr>
          <p:cNvSpPr>
            <a:spLocks noGrp="1"/>
          </p:cNvSpPr>
          <p:nvPr>
            <p:ph type="title"/>
          </p:nvPr>
        </p:nvSpPr>
        <p:spPr/>
        <p:txBody>
          <a:bodyPr/>
          <a:lstStyle/>
          <a:p>
            <a:r>
              <a:rPr lang="en-US" dirty="0"/>
              <a:t>Equalization</a:t>
            </a:r>
          </a:p>
        </p:txBody>
      </p:sp>
      <p:sp>
        <p:nvSpPr>
          <p:cNvPr id="9" name="Text Placeholder 8">
            <a:extLst>
              <a:ext uri="{FF2B5EF4-FFF2-40B4-BE49-F238E27FC236}">
                <a16:creationId xmlns:a16="http://schemas.microsoft.com/office/drawing/2014/main" id="{779C59E8-420F-FAF6-4848-157A51ECA21C}"/>
              </a:ext>
            </a:extLst>
          </p:cNvPr>
          <p:cNvSpPr>
            <a:spLocks noGrp="1"/>
          </p:cNvSpPr>
          <p:nvPr>
            <p:ph type="body" sz="half" idx="2"/>
          </p:nvPr>
        </p:nvSpPr>
        <p:spPr/>
        <p:txBody>
          <a:bodyPr/>
          <a:lstStyle/>
          <a:p>
            <a:pPr marL="0" indent="0">
              <a:buNone/>
            </a:pPr>
            <a:r>
              <a:rPr lang="en-US" sz="2000" dirty="0">
                <a:latin typeface="Calibri" panose="020F0502020204030204"/>
              </a:rPr>
              <a:t>Boards examine and compare assessments to see if comparable properties are comparably valued without an appeal.</a:t>
            </a:r>
          </a:p>
          <a:p>
            <a:endParaRPr lang="en-US" dirty="0"/>
          </a:p>
        </p:txBody>
      </p:sp>
      <p:pic>
        <p:nvPicPr>
          <p:cNvPr id="11" name="Picture Placeholder 10">
            <a:extLst>
              <a:ext uri="{FF2B5EF4-FFF2-40B4-BE49-F238E27FC236}">
                <a16:creationId xmlns:a16="http://schemas.microsoft.com/office/drawing/2014/main" id="{872991EB-A20B-51B1-B8F1-E72886D83B0A}"/>
              </a:ext>
            </a:extLst>
          </p:cNvPr>
          <p:cNvPicPr>
            <a:picLocks noGrp="1" noChangeAspect="1"/>
          </p:cNvPicPr>
          <p:nvPr>
            <p:ph type="pic" idx="1"/>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12645" r="12645"/>
          <a:stretch/>
        </p:blipFill>
        <p:spPr>
          <a:xfrm>
            <a:off x="5893806" y="987425"/>
            <a:ext cx="5461582" cy="4873625"/>
          </a:xfrm>
        </p:spPr>
      </p:pic>
    </p:spTree>
    <p:extLst>
      <p:ext uri="{BB962C8B-B14F-4D97-AF65-F5344CB8AC3E}">
        <p14:creationId xmlns:p14="http://schemas.microsoft.com/office/powerpoint/2010/main" val="17058896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A702BC-6042-34BD-1F2C-C3974E41C9A3}"/>
              </a:ext>
            </a:extLst>
          </p:cNvPr>
          <p:cNvSpPr>
            <a:spLocks noGrp="1"/>
          </p:cNvSpPr>
          <p:nvPr>
            <p:ph type="title"/>
          </p:nvPr>
        </p:nvSpPr>
        <p:spPr>
          <a:xfrm>
            <a:off x="839788" y="324850"/>
            <a:ext cx="3932237" cy="1600200"/>
          </a:xfrm>
        </p:spPr>
        <p:txBody>
          <a:bodyPr/>
          <a:lstStyle/>
          <a:p>
            <a:r>
              <a:rPr lang="en-US" dirty="0"/>
              <a:t>Who and When</a:t>
            </a:r>
          </a:p>
        </p:txBody>
      </p:sp>
      <p:sp>
        <p:nvSpPr>
          <p:cNvPr id="7" name="Text Placeholder 6">
            <a:extLst>
              <a:ext uri="{FF2B5EF4-FFF2-40B4-BE49-F238E27FC236}">
                <a16:creationId xmlns:a16="http://schemas.microsoft.com/office/drawing/2014/main" id="{BAEA53B8-9258-C33E-6359-D00FD321A5EC}"/>
              </a:ext>
            </a:extLst>
          </p:cNvPr>
          <p:cNvSpPr>
            <a:spLocks noGrp="1"/>
          </p:cNvSpPr>
          <p:nvPr>
            <p:ph type="body" sz="half" idx="2"/>
          </p:nvPr>
        </p:nvSpPr>
        <p:spPr>
          <a:xfrm>
            <a:off x="457200" y="2290526"/>
            <a:ext cx="4314825" cy="3578461"/>
          </a:xfrm>
        </p:spPr>
        <p:txBody>
          <a:bodyPr>
            <a:noAutofit/>
          </a:bodyPr>
          <a:lstStyle/>
          <a:p>
            <a:pPr marL="0" indent="0">
              <a:lnSpc>
                <a:spcPct val="100000"/>
              </a:lnSpc>
              <a:spcBef>
                <a:spcPct val="0"/>
              </a:spcBef>
              <a:spcAft>
                <a:spcPct val="0"/>
              </a:spcAft>
              <a:buFont typeface="Arial" panose="020B0604020202020204" pitchFamily="34" charset="0"/>
              <a:buNone/>
            </a:pPr>
            <a:r>
              <a:rPr lang="en-US" sz="1800" dirty="0">
                <a:effectLst/>
                <a:latin typeface="Aptos" panose="020B0004020202020204" pitchFamily="34" charset="0"/>
                <a:cs typeface="Times New Roman" panose="02020603050405020304" pitchFamily="18" charset="0"/>
              </a:rPr>
              <a:t>Prior to July 15th, the CLA must form a board for the equalization of the assessment of the property of the county.</a:t>
            </a:r>
          </a:p>
          <a:p>
            <a:pPr marL="0" indent="0">
              <a:lnSpc>
                <a:spcPct val="100000"/>
              </a:lnSpc>
              <a:spcBef>
                <a:spcPct val="0"/>
              </a:spcBef>
              <a:spcAft>
                <a:spcPct val="0"/>
              </a:spcAft>
              <a:buFont typeface="Arial" panose="020B0604020202020204" pitchFamily="34" charset="0"/>
              <a:buNone/>
            </a:pPr>
            <a:endParaRPr lang="en-US" sz="1800" dirty="0">
              <a:latin typeface="Aptos" panose="020B0004020202020204" pitchFamily="34" charset="0"/>
              <a:cs typeface="Times New Roman" panose="02020603050405020304" pitchFamily="18" charset="0"/>
            </a:endParaRPr>
          </a:p>
          <a:p>
            <a:pPr marL="0" indent="0">
              <a:lnSpc>
                <a:spcPct val="100000"/>
              </a:lnSpc>
              <a:spcBef>
                <a:spcPct val="0"/>
              </a:spcBef>
              <a:spcAft>
                <a:spcPct val="0"/>
              </a:spcAft>
              <a:buNone/>
            </a:pPr>
            <a:r>
              <a:rPr lang="en-US" sz="1800" dirty="0">
                <a:latin typeface="Aptos" panose="020B0004020202020204" pitchFamily="34" charset="0"/>
                <a:cs typeface="Times New Roman" panose="02020603050405020304" pitchFamily="18" charset="0"/>
              </a:rPr>
              <a:t>Boards must meet in open session on July 15th or within 14 days of certification of the county assessment rolls; whichever is LATER. </a:t>
            </a:r>
          </a:p>
          <a:p>
            <a:pPr>
              <a:lnSpc>
                <a:spcPct val="100000"/>
              </a:lnSpc>
              <a:spcBef>
                <a:spcPct val="0"/>
              </a:spcBef>
              <a:spcAft>
                <a:spcPct val="0"/>
              </a:spcAft>
            </a:pPr>
            <a:r>
              <a:rPr lang="en-US" sz="1800" dirty="0">
                <a:latin typeface="Aptos" panose="020B0004020202020204" pitchFamily="34" charset="0"/>
                <a:cs typeface="Times New Roman" panose="02020603050405020304" pitchFamily="18" charset="0"/>
              </a:rPr>
              <a:t>Remain in session for 28 days</a:t>
            </a:r>
          </a:p>
          <a:p>
            <a:pPr marL="0" indent="0">
              <a:lnSpc>
                <a:spcPct val="100000"/>
              </a:lnSpc>
              <a:spcBef>
                <a:spcPct val="0"/>
              </a:spcBef>
              <a:spcAft>
                <a:spcPct val="0"/>
              </a:spcAft>
              <a:buFont typeface="Arial" panose="020B0604020202020204" pitchFamily="34" charset="0"/>
              <a:buNone/>
            </a:pPr>
            <a:endParaRPr lang="en-US" sz="1800" dirty="0">
              <a:latin typeface="Aptos" panose="020B0004020202020204" pitchFamily="34" charset="0"/>
              <a:cs typeface="Times New Roman" panose="02020603050405020304" pitchFamily="18" charset="0"/>
            </a:endParaRPr>
          </a:p>
          <a:p>
            <a:pPr marL="0" indent="0">
              <a:lnSpc>
                <a:spcPct val="100000"/>
              </a:lnSpc>
              <a:spcBef>
                <a:spcPct val="0"/>
              </a:spcBef>
              <a:spcAft>
                <a:spcPct val="0"/>
              </a:spcAft>
              <a:buNone/>
            </a:pPr>
            <a:r>
              <a:rPr lang="en-US" sz="1800" dirty="0">
                <a:latin typeface="Aptos" panose="020B0004020202020204" pitchFamily="34" charset="0"/>
                <a:cs typeface="Times New Roman" panose="02020603050405020304" pitchFamily="18" charset="0"/>
              </a:rPr>
              <a:t>The assessor must certify the assessment roll to the board before the board can issue any valuation determinations for that assessment year. </a:t>
            </a:r>
          </a:p>
          <a:p>
            <a:pPr marL="0" indent="0">
              <a:lnSpc>
                <a:spcPct val="100000"/>
              </a:lnSpc>
              <a:spcBef>
                <a:spcPct val="0"/>
              </a:spcBef>
              <a:spcAft>
                <a:spcPct val="0"/>
              </a:spcAft>
              <a:buFont typeface="Arial" panose="020B0604020202020204" pitchFamily="34" charset="0"/>
              <a:buNone/>
            </a:pPr>
            <a:endParaRPr lang="en-US" sz="1800" dirty="0">
              <a:effectLst/>
              <a:latin typeface="Aptos" panose="020B0004020202020204" pitchFamily="34" charset="0"/>
              <a:cs typeface="Times New Roman" panose="02020603050405020304" pitchFamily="18" charset="0"/>
            </a:endParaRPr>
          </a:p>
          <a:p>
            <a:pPr marL="614363" lvl="1" indent="-171450">
              <a:lnSpc>
                <a:spcPct val="100000"/>
              </a:lnSpc>
              <a:spcBef>
                <a:spcPct val="0"/>
              </a:spcBef>
              <a:spcAft>
                <a:spcPct val="0"/>
              </a:spcAft>
              <a:buFont typeface="Arial" panose="020B0604020202020204" pitchFamily="34" charset="0"/>
              <a:buChar char="•"/>
            </a:pPr>
            <a:endParaRPr lang="en-US" sz="1800" dirty="0">
              <a:latin typeface="Aptos" panose="020B0004020202020204" pitchFamily="34" charset="0"/>
            </a:endParaRPr>
          </a:p>
        </p:txBody>
      </p:sp>
      <p:pic>
        <p:nvPicPr>
          <p:cNvPr id="8" name="Picture Placeholder 7">
            <a:extLst>
              <a:ext uri="{FF2B5EF4-FFF2-40B4-BE49-F238E27FC236}">
                <a16:creationId xmlns:a16="http://schemas.microsoft.com/office/drawing/2014/main" id="{2E494474-BD35-53BE-4239-EE0B9595BAF3}"/>
              </a:ext>
            </a:extLst>
          </p:cNvPr>
          <p:cNvPicPr>
            <a:picLocks noGrp="1" noChangeAspect="1"/>
          </p:cNvPicPr>
          <p:nvPr>
            <p:ph type="pic" idx="1"/>
          </p:nvPr>
        </p:nvPicPr>
        <p:blipFill>
          <a:blip r:embed="rId3"/>
          <a:srcRect l="16758" r="16758"/>
          <a:stretch>
            <a:fillRect/>
          </a:stretch>
        </p:blipFill>
        <p:spPr>
          <a:prstGeom prst="rect">
            <a:avLst/>
          </a:prstGeom>
        </p:spPr>
      </p:pic>
    </p:spTree>
    <p:extLst>
      <p:ext uri="{BB962C8B-B14F-4D97-AF65-F5344CB8AC3E}">
        <p14:creationId xmlns:p14="http://schemas.microsoft.com/office/powerpoint/2010/main" val="288881345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6DE09C7-B5F3-8E04-D128-0A303079E4F6}"/>
              </a:ext>
            </a:extLst>
          </p:cNvPr>
          <p:cNvSpPr>
            <a:spLocks noGrp="1"/>
          </p:cNvSpPr>
          <p:nvPr>
            <p:ph type="body" sz="quarter" idx="14"/>
          </p:nvPr>
        </p:nvSpPr>
        <p:spPr/>
        <p:txBody>
          <a:bodyPr/>
          <a:lstStyle/>
          <a:p>
            <a:r>
              <a:rPr lang="en-US" dirty="0"/>
              <a:t>Comparing Assessed Values</a:t>
            </a:r>
          </a:p>
        </p:txBody>
      </p:sp>
      <p:sp>
        <p:nvSpPr>
          <p:cNvPr id="6" name="Text Placeholder 5">
            <a:extLst>
              <a:ext uri="{FF2B5EF4-FFF2-40B4-BE49-F238E27FC236}">
                <a16:creationId xmlns:a16="http://schemas.microsoft.com/office/drawing/2014/main" id="{A3CA24B3-D477-AA70-1A02-558BF55E6EDC}"/>
              </a:ext>
            </a:extLst>
          </p:cNvPr>
          <p:cNvSpPr>
            <a:spLocks noGrp="1"/>
          </p:cNvSpPr>
          <p:nvPr>
            <p:ph type="body" sz="quarter" idx="16"/>
          </p:nvPr>
        </p:nvSpPr>
        <p:spPr>
          <a:xfrm>
            <a:off x="4736300" y="657225"/>
            <a:ext cx="6426200" cy="369200"/>
          </a:xfrm>
        </p:spPr>
        <p:txBody>
          <a:bodyPr/>
          <a:lstStyle/>
          <a:p>
            <a:r>
              <a:rPr lang="en-US" b="1" dirty="0"/>
              <a:t>Equalization Duties</a:t>
            </a:r>
            <a:endParaRPr lang="en-US" dirty="0"/>
          </a:p>
          <a:p>
            <a:endParaRPr lang="en-US" dirty="0"/>
          </a:p>
        </p:txBody>
      </p:sp>
      <p:sp>
        <p:nvSpPr>
          <p:cNvPr id="5" name="Text Placeholder 4">
            <a:extLst>
              <a:ext uri="{FF2B5EF4-FFF2-40B4-BE49-F238E27FC236}">
                <a16:creationId xmlns:a16="http://schemas.microsoft.com/office/drawing/2014/main" id="{23B43BB0-F279-B76C-975F-4CF52916C3C5}"/>
              </a:ext>
            </a:extLst>
          </p:cNvPr>
          <p:cNvSpPr>
            <a:spLocks noGrp="1"/>
          </p:cNvSpPr>
          <p:nvPr>
            <p:ph type="body" sz="quarter" idx="15"/>
          </p:nvPr>
        </p:nvSpPr>
        <p:spPr>
          <a:xfrm>
            <a:off x="4736300" y="1423067"/>
            <a:ext cx="7159423" cy="4434606"/>
          </a:xfrm>
        </p:spPr>
        <p:txBody>
          <a:bodyPr>
            <a:normAutofit fontScale="85000" lnSpcReduction="20000"/>
          </a:bodyPr>
          <a:lstStyle/>
          <a:p>
            <a:pPr indent="0">
              <a:buNone/>
            </a:pPr>
            <a:r>
              <a:rPr lang="en-US" dirty="0"/>
              <a:t>The Board reviews and compares property assessments in the county to ensure all property is assessed at its </a:t>
            </a:r>
            <a:r>
              <a:rPr lang="en-US" b="1" dirty="0"/>
              <a:t>true and fair value</a:t>
            </a:r>
            <a:r>
              <a:rPr lang="en-US" dirty="0"/>
              <a:t>, based on the </a:t>
            </a:r>
            <a:r>
              <a:rPr lang="en-US" i="1" dirty="0"/>
              <a:t>valuation method </a:t>
            </a:r>
            <a:r>
              <a:rPr lang="en-US" dirty="0"/>
              <a:t>used by the county assessor that year (presumed correct under RCW 84.40.0301). The board must take the following actions:</a:t>
            </a:r>
          </a:p>
          <a:p>
            <a:pPr marL="457200" indent="-457200">
              <a:buFont typeface="+mj-lt"/>
              <a:buAutoNum type="arabicPeriod"/>
            </a:pPr>
            <a:r>
              <a:rPr lang="en-US" b="1" dirty="0"/>
              <a:t>Increase undervalued real property</a:t>
            </a:r>
            <a:r>
              <a:rPr lang="en-US" dirty="0"/>
              <a:t>:</a:t>
            </a:r>
          </a:p>
          <a:p>
            <a:pPr marL="742950" lvl="1" indent="-285750">
              <a:buFont typeface="Arial" panose="020B0604020202020204" pitchFamily="34" charset="0"/>
              <a:buChar char="•"/>
            </a:pPr>
            <a:r>
              <a:rPr lang="en-US" dirty="0"/>
              <a:t>Raise the value of any tract, lot, or item of real property assessed below its true and fair value.</a:t>
            </a:r>
          </a:p>
          <a:p>
            <a:pPr marL="742950" lvl="1" indent="-285750">
              <a:buFont typeface="Arial" panose="020B0604020202020204" pitchFamily="34" charset="0"/>
              <a:buChar char="•"/>
            </a:pPr>
            <a:r>
              <a:rPr lang="en-US" dirty="0"/>
              <a:t>Must give the owner or their agent at least </a:t>
            </a:r>
            <a:r>
              <a:rPr lang="en-US" b="1" dirty="0"/>
              <a:t>five days’ written notice</a:t>
            </a:r>
            <a:r>
              <a:rPr lang="en-US" dirty="0"/>
              <a:t> before making the change.</a:t>
            </a:r>
          </a:p>
          <a:p>
            <a:pPr marL="457200" indent="-457200">
              <a:buFont typeface="+mj-lt"/>
              <a:buAutoNum type="arabicPeriod"/>
            </a:pPr>
            <a:r>
              <a:rPr lang="en-US" b="1" dirty="0"/>
              <a:t>Decrease overvalued real property</a:t>
            </a:r>
            <a:r>
              <a:rPr lang="en-US" dirty="0"/>
              <a:t>:</a:t>
            </a:r>
          </a:p>
          <a:p>
            <a:pPr marL="742950" lvl="1" indent="-285750">
              <a:buFont typeface="Arial" panose="020B0604020202020204" pitchFamily="34" charset="0"/>
              <a:buChar char="•"/>
            </a:pPr>
            <a:r>
              <a:rPr lang="en-US" dirty="0"/>
              <a:t>Lower the value of any real property assessed above its true and fair value.</a:t>
            </a:r>
          </a:p>
          <a:p>
            <a:pPr marL="457200" indent="-457200">
              <a:buFont typeface="+mj-lt"/>
              <a:buAutoNum type="arabicPeriod"/>
            </a:pPr>
            <a:r>
              <a:rPr lang="en-US" b="1" dirty="0"/>
              <a:t>Increase undervalued personal property</a:t>
            </a:r>
            <a:r>
              <a:rPr lang="en-US" dirty="0"/>
              <a:t>:</a:t>
            </a:r>
          </a:p>
          <a:p>
            <a:pPr marL="742950" lvl="1" indent="-285750">
              <a:buFont typeface="Arial" panose="020B0604020202020204" pitchFamily="34" charset="0"/>
              <a:buChar char="•"/>
            </a:pPr>
            <a:r>
              <a:rPr lang="en-US" dirty="0"/>
              <a:t>Raise the value of any class of personal property or total personal property of an individual assessed below its true and fair value.</a:t>
            </a:r>
          </a:p>
          <a:p>
            <a:pPr marL="742950" lvl="1" indent="-285750">
              <a:buFont typeface="Arial" panose="020B0604020202020204" pitchFamily="34" charset="0"/>
              <a:buChar char="•"/>
            </a:pPr>
            <a:r>
              <a:rPr lang="en-US" dirty="0"/>
              <a:t>Requires at least </a:t>
            </a:r>
            <a:r>
              <a:rPr lang="en-US" b="1" dirty="0"/>
              <a:t>five days’ written notice</a:t>
            </a:r>
            <a:r>
              <a:rPr lang="en-US" dirty="0"/>
              <a:t> to the owner or agent.</a:t>
            </a:r>
          </a:p>
          <a:p>
            <a:pPr marL="457200" indent="-457200">
              <a:buFont typeface="+mj-lt"/>
              <a:buAutoNum type="arabicPeriod"/>
            </a:pPr>
            <a:r>
              <a:rPr lang="en-US" b="1" dirty="0"/>
              <a:t>Decrease overvalued personal property</a:t>
            </a:r>
            <a:r>
              <a:rPr lang="en-US" dirty="0"/>
              <a:t>:</a:t>
            </a:r>
          </a:p>
          <a:p>
            <a:pPr marL="742950" lvl="1" indent="-285750">
              <a:buFont typeface="Arial" panose="020B0604020202020204" pitchFamily="34" charset="0"/>
              <a:buChar char="•"/>
            </a:pPr>
            <a:r>
              <a:rPr lang="en-US" dirty="0"/>
              <a:t>Reduce the value of any class of personal property or an individual’s total personal property assessed above its true and fair value.</a:t>
            </a:r>
          </a:p>
          <a:p>
            <a:endParaRPr lang="en-US" dirty="0"/>
          </a:p>
        </p:txBody>
      </p:sp>
    </p:spTree>
    <p:extLst>
      <p:ext uri="{BB962C8B-B14F-4D97-AF65-F5344CB8AC3E}">
        <p14:creationId xmlns:p14="http://schemas.microsoft.com/office/powerpoint/2010/main" val="10174545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7D35C4F-49A1-2006-C91C-501537CC6601}"/>
              </a:ext>
            </a:extLst>
          </p:cNvPr>
          <p:cNvSpPr>
            <a:spLocks noGrp="1"/>
          </p:cNvSpPr>
          <p:nvPr>
            <p:ph type="title"/>
          </p:nvPr>
        </p:nvSpPr>
        <p:spPr/>
        <p:txBody>
          <a:bodyPr/>
          <a:lstStyle/>
          <a:p>
            <a:r>
              <a:rPr lang="en-US" dirty="0"/>
              <a:t>Board Orders</a:t>
            </a:r>
          </a:p>
        </p:txBody>
      </p:sp>
      <p:sp>
        <p:nvSpPr>
          <p:cNvPr id="8" name="Text Placeholder 7">
            <a:extLst>
              <a:ext uri="{FF2B5EF4-FFF2-40B4-BE49-F238E27FC236}">
                <a16:creationId xmlns:a16="http://schemas.microsoft.com/office/drawing/2014/main" id="{84AD1716-F75A-6D66-F89B-EAAF66D2458A}"/>
              </a:ext>
            </a:extLst>
          </p:cNvPr>
          <p:cNvSpPr>
            <a:spLocks noGrp="1"/>
          </p:cNvSpPr>
          <p:nvPr>
            <p:ph type="body" sz="quarter" idx="14"/>
          </p:nvPr>
        </p:nvSpPr>
        <p:spPr/>
        <p:txBody>
          <a:bodyPr>
            <a:normAutofit fontScale="92500" lnSpcReduction="10000"/>
          </a:bodyPr>
          <a:lstStyle/>
          <a:p>
            <a:r>
              <a:rPr lang="en-US" dirty="0"/>
              <a:t>Writing Clear and Effective Decisions</a:t>
            </a:r>
          </a:p>
        </p:txBody>
      </p:sp>
    </p:spTree>
    <p:extLst>
      <p:ext uri="{BB962C8B-B14F-4D97-AF65-F5344CB8AC3E}">
        <p14:creationId xmlns:p14="http://schemas.microsoft.com/office/powerpoint/2010/main" val="26845022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B26DC-A585-660B-9ECE-9DA785ABFD5D}"/>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87243BFE-AE05-A2EA-7F90-E192D50EDB71}"/>
              </a:ext>
            </a:extLst>
          </p:cNvPr>
          <p:cNvSpPr>
            <a:spLocks noGrp="1"/>
          </p:cNvSpPr>
          <p:nvPr>
            <p:ph type="body" sz="quarter" idx="14"/>
          </p:nvPr>
        </p:nvSpPr>
        <p:spPr>
          <a:xfrm>
            <a:off x="389807" y="1423067"/>
            <a:ext cx="3213202" cy="4011865"/>
          </a:xfrm>
        </p:spPr>
        <p:txBody>
          <a:bodyPr/>
          <a:lstStyle/>
          <a:p>
            <a:r>
              <a:rPr lang="en-US" dirty="0">
                <a:solidFill>
                  <a:srgbClr val="FFFF00"/>
                </a:solidFill>
              </a:rPr>
              <a:t>Revaluation Requirements</a:t>
            </a:r>
          </a:p>
        </p:txBody>
      </p:sp>
      <p:sp>
        <p:nvSpPr>
          <p:cNvPr id="6" name="Text Placeholder 5">
            <a:extLst>
              <a:ext uri="{FF2B5EF4-FFF2-40B4-BE49-F238E27FC236}">
                <a16:creationId xmlns:a16="http://schemas.microsoft.com/office/drawing/2014/main" id="{B1D8AC0A-7F18-1A67-37C1-F9DF03D65852}"/>
              </a:ext>
            </a:extLst>
          </p:cNvPr>
          <p:cNvSpPr>
            <a:spLocks noGrp="1"/>
          </p:cNvSpPr>
          <p:nvPr>
            <p:ph type="body" sz="quarter" idx="15"/>
          </p:nvPr>
        </p:nvSpPr>
        <p:spPr>
          <a:xfrm>
            <a:off x="4832450" y="469632"/>
            <a:ext cx="6426200" cy="3887711"/>
          </a:xfrm>
        </p:spPr>
        <p:txBody>
          <a:bodyPr>
            <a:normAutofit fontScale="92500"/>
          </a:bodyPr>
          <a:lstStyle/>
          <a:p>
            <a:pPr defTabSz="612648">
              <a:lnSpc>
                <a:spcPct val="150000"/>
              </a:lnSpc>
              <a:spcAft>
                <a:spcPts val="600"/>
              </a:spcAft>
            </a:pPr>
            <a:r>
              <a:rPr lang="en-US" sz="2400" b="1" kern="1200" dirty="0">
                <a:solidFill>
                  <a:schemeClr val="tx1"/>
                </a:solidFill>
                <a:latin typeface="+mn-lt"/>
                <a:ea typeface="+mn-ea"/>
                <a:cs typeface="+mn-cs"/>
              </a:rPr>
              <a:t>Each county assessor shall maintain an active and systematic program of revaluation of all taxable property on a continuous basis:</a:t>
            </a:r>
          </a:p>
          <a:p>
            <a:pPr marL="306324" lvl="1" algn="ctr" defTabSz="612648">
              <a:lnSpc>
                <a:spcPct val="150000"/>
              </a:lnSpc>
              <a:spcAft>
                <a:spcPts val="600"/>
              </a:spcAft>
            </a:pPr>
            <a:r>
              <a:rPr lang="en-US" sz="2400" b="1" kern="1200" dirty="0">
                <a:solidFill>
                  <a:schemeClr val="tx1"/>
                </a:solidFill>
                <a:latin typeface="+mn-lt"/>
                <a:ea typeface="+mn-ea"/>
                <a:cs typeface="+mn-cs"/>
              </a:rPr>
              <a:t>Revaluation</a:t>
            </a:r>
            <a:r>
              <a:rPr lang="en-US" sz="2400" kern="1200" dirty="0">
                <a:solidFill>
                  <a:schemeClr val="tx1"/>
                </a:solidFill>
                <a:latin typeface="+mn-lt"/>
                <a:ea typeface="+mn-ea"/>
                <a:cs typeface="+mn-cs"/>
              </a:rPr>
              <a:t> of all taxable real property </a:t>
            </a:r>
            <a:r>
              <a:rPr lang="en-US" sz="2400" u="sng" kern="1200" dirty="0">
                <a:solidFill>
                  <a:schemeClr val="tx1"/>
                </a:solidFill>
                <a:latin typeface="+mn-lt"/>
                <a:ea typeface="+mn-ea"/>
                <a:cs typeface="+mn-cs"/>
              </a:rPr>
              <a:t>each year</a:t>
            </a:r>
            <a:r>
              <a:rPr lang="en-US" sz="2400" kern="1200" dirty="0">
                <a:solidFill>
                  <a:schemeClr val="tx1"/>
                </a:solidFill>
                <a:latin typeface="+mn-lt"/>
                <a:ea typeface="+mn-ea"/>
                <a:cs typeface="+mn-cs"/>
              </a:rPr>
              <a:t>.</a:t>
            </a:r>
          </a:p>
          <a:p>
            <a:pPr marL="306324" lvl="1" algn="ctr" defTabSz="612648">
              <a:lnSpc>
                <a:spcPct val="150000"/>
              </a:lnSpc>
              <a:spcAft>
                <a:spcPts val="600"/>
              </a:spcAft>
            </a:pPr>
            <a:r>
              <a:rPr lang="en-US" sz="2400" b="1" kern="1200" dirty="0">
                <a:solidFill>
                  <a:schemeClr val="tx1"/>
                </a:solidFill>
                <a:latin typeface="+mn-lt"/>
                <a:ea typeface="+mn-ea"/>
                <a:cs typeface="+mn-cs"/>
              </a:rPr>
              <a:t>Physical inspection </a:t>
            </a:r>
            <a:r>
              <a:rPr lang="en-US" sz="2400" kern="1200" dirty="0">
                <a:solidFill>
                  <a:schemeClr val="tx1"/>
                </a:solidFill>
                <a:latin typeface="+mn-lt"/>
                <a:ea typeface="+mn-ea"/>
                <a:cs typeface="+mn-cs"/>
              </a:rPr>
              <a:t>at least </a:t>
            </a:r>
            <a:r>
              <a:rPr lang="en-US" sz="2400" u="sng" kern="1200" dirty="0">
                <a:solidFill>
                  <a:schemeClr val="tx1"/>
                </a:solidFill>
                <a:latin typeface="+mn-lt"/>
                <a:ea typeface="+mn-ea"/>
                <a:cs typeface="+mn-cs"/>
              </a:rPr>
              <a:t>once every six years</a:t>
            </a:r>
            <a:r>
              <a:rPr lang="en-US" sz="2400" kern="1200" dirty="0">
                <a:solidFill>
                  <a:schemeClr val="tx1"/>
                </a:solidFill>
                <a:latin typeface="+mn-lt"/>
                <a:ea typeface="+mn-ea"/>
                <a:cs typeface="+mn-cs"/>
              </a:rPr>
              <a:t>.</a:t>
            </a:r>
            <a:endParaRPr lang="en-US" sz="2400" dirty="0"/>
          </a:p>
          <a:p>
            <a:endParaRPr lang="en-US" dirty="0"/>
          </a:p>
        </p:txBody>
      </p:sp>
      <p:pic>
        <p:nvPicPr>
          <p:cNvPr id="3" name="Picture 2">
            <a:extLst>
              <a:ext uri="{FF2B5EF4-FFF2-40B4-BE49-F238E27FC236}">
                <a16:creationId xmlns:a16="http://schemas.microsoft.com/office/drawing/2014/main" id="{86A272C3-C487-E87A-1C1A-AE67A51D25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7824" y="4021794"/>
            <a:ext cx="3686809" cy="2823725"/>
          </a:xfrm>
          <a:prstGeom prst="rect">
            <a:avLst/>
          </a:prstGeom>
        </p:spPr>
      </p:pic>
      <p:sp>
        <p:nvSpPr>
          <p:cNvPr id="4" name="TextBox 3">
            <a:extLst>
              <a:ext uri="{FF2B5EF4-FFF2-40B4-BE49-F238E27FC236}">
                <a16:creationId xmlns:a16="http://schemas.microsoft.com/office/drawing/2014/main" id="{C7E34FCA-F86E-D460-57BD-4BF05EFCB003}"/>
              </a:ext>
            </a:extLst>
          </p:cNvPr>
          <p:cNvSpPr txBox="1"/>
          <p:nvPr/>
        </p:nvSpPr>
        <p:spPr>
          <a:xfrm>
            <a:off x="8666329" y="4724268"/>
            <a:ext cx="2772106" cy="58477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2D3338"/>
                </a:solidFill>
                <a:effectLst/>
                <a:uLnTx/>
                <a:uFillTx/>
                <a:latin typeface="Calibri"/>
                <a:ea typeface="+mn-ea"/>
                <a:cs typeface="+mn-cs"/>
              </a:rPr>
              <a:t>RCW 84.41.030</a:t>
            </a:r>
          </a:p>
        </p:txBody>
      </p:sp>
    </p:spTree>
    <p:extLst>
      <p:ext uri="{BB962C8B-B14F-4D97-AF65-F5344CB8AC3E}">
        <p14:creationId xmlns:p14="http://schemas.microsoft.com/office/powerpoint/2010/main" val="133856780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FF8CC964-88FB-58DD-5322-9757E49757FD}"/>
              </a:ext>
            </a:extLst>
          </p:cNvPr>
          <p:cNvSpPr>
            <a:spLocks noGrp="1"/>
          </p:cNvSpPr>
          <p:nvPr>
            <p:ph type="body" sz="quarter" idx="14"/>
          </p:nvPr>
        </p:nvSpPr>
        <p:spPr/>
        <p:txBody>
          <a:bodyPr/>
          <a:lstStyle/>
          <a:p>
            <a:r>
              <a:rPr lang="en-US" dirty="0"/>
              <a:t>Well-Reasoned Decisions</a:t>
            </a:r>
          </a:p>
        </p:txBody>
      </p:sp>
      <p:sp>
        <p:nvSpPr>
          <p:cNvPr id="6" name="Text Placeholder 5">
            <a:extLst>
              <a:ext uri="{FF2B5EF4-FFF2-40B4-BE49-F238E27FC236}">
                <a16:creationId xmlns:a16="http://schemas.microsoft.com/office/drawing/2014/main" id="{6D50ACEF-1D87-E9E6-A7E8-6C07A246A410}"/>
              </a:ext>
            </a:extLst>
          </p:cNvPr>
          <p:cNvSpPr>
            <a:spLocks noGrp="1"/>
          </p:cNvSpPr>
          <p:nvPr>
            <p:ph type="body" sz="quarter" idx="16"/>
          </p:nvPr>
        </p:nvSpPr>
        <p:spPr/>
        <p:txBody>
          <a:bodyPr/>
          <a:lstStyle/>
          <a:p>
            <a:r>
              <a:rPr lang="en-US" b="1" dirty="0"/>
              <a:t>Purpose:</a:t>
            </a:r>
          </a:p>
          <a:p>
            <a:endParaRPr lang="en-US" dirty="0"/>
          </a:p>
        </p:txBody>
      </p:sp>
      <p:sp>
        <p:nvSpPr>
          <p:cNvPr id="5" name="Text Placeholder 4">
            <a:extLst>
              <a:ext uri="{FF2B5EF4-FFF2-40B4-BE49-F238E27FC236}">
                <a16:creationId xmlns:a16="http://schemas.microsoft.com/office/drawing/2014/main" id="{818789DD-7332-0C07-30E2-F787F18CC6F7}"/>
              </a:ext>
            </a:extLst>
          </p:cNvPr>
          <p:cNvSpPr>
            <a:spLocks noGrp="1"/>
          </p:cNvSpPr>
          <p:nvPr>
            <p:ph type="body" sz="quarter" idx="15"/>
          </p:nvPr>
        </p:nvSpPr>
        <p:spPr>
          <a:xfrm>
            <a:off x="4689987" y="1721924"/>
            <a:ext cx="7112206" cy="3887711"/>
          </a:xfrm>
        </p:spPr>
        <p:txBody>
          <a:bodyPr/>
          <a:lstStyle/>
          <a:p>
            <a:pPr>
              <a:buFont typeface="Arial" panose="020B0604020202020204" pitchFamily="34" charset="0"/>
              <a:buChar char="•"/>
            </a:pPr>
            <a:r>
              <a:rPr lang="en-US" dirty="0"/>
              <a:t>To </a:t>
            </a:r>
            <a:r>
              <a:rPr lang="en-US" b="1" dirty="0"/>
              <a:t>explain the outcome</a:t>
            </a:r>
            <a:r>
              <a:rPr lang="en-US" dirty="0"/>
              <a:t> in a way that is understandable to both parties.</a:t>
            </a:r>
          </a:p>
          <a:p>
            <a:pPr>
              <a:buFont typeface="Arial" panose="020B0604020202020204" pitchFamily="34" charset="0"/>
              <a:buChar char="•"/>
            </a:pPr>
            <a:r>
              <a:rPr lang="en-US" dirty="0"/>
              <a:t>To provide a </a:t>
            </a:r>
            <a:r>
              <a:rPr lang="en-US" b="1" dirty="0"/>
              <a:t>transparent and reasoned basis</a:t>
            </a:r>
            <a:r>
              <a:rPr lang="en-US" dirty="0"/>
              <a:t> for the decision.</a:t>
            </a:r>
          </a:p>
          <a:p>
            <a:pPr>
              <a:buFont typeface="Arial" panose="020B0604020202020204" pitchFamily="34" charset="0"/>
              <a:buChar char="•"/>
            </a:pPr>
            <a:r>
              <a:rPr lang="en-US" dirty="0"/>
              <a:t>To ensure decisions are </a:t>
            </a:r>
            <a:r>
              <a:rPr lang="en-US" b="1" dirty="0"/>
              <a:t>legally sound</a:t>
            </a:r>
            <a:r>
              <a:rPr lang="en-US" dirty="0"/>
              <a:t>, </a:t>
            </a:r>
            <a:r>
              <a:rPr lang="en-US" b="1" dirty="0"/>
              <a:t>factually supported</a:t>
            </a:r>
            <a:r>
              <a:rPr lang="en-US" dirty="0"/>
              <a:t>, and </a:t>
            </a:r>
            <a:r>
              <a:rPr lang="en-US" b="1" dirty="0"/>
              <a:t>administratively defensible</a:t>
            </a:r>
            <a:r>
              <a:rPr lang="en-US" dirty="0"/>
              <a:t>.</a:t>
            </a:r>
          </a:p>
          <a:p>
            <a:pPr>
              <a:buFont typeface="Arial" panose="020B0604020202020204" pitchFamily="34" charset="0"/>
              <a:buChar char="•"/>
            </a:pPr>
            <a:r>
              <a:rPr lang="en-US" dirty="0"/>
              <a:t>To reinforce the </a:t>
            </a:r>
            <a:r>
              <a:rPr lang="en-US" b="1" dirty="0"/>
              <a:t>neutrality and professionalism</a:t>
            </a:r>
            <a:r>
              <a:rPr lang="en-US" dirty="0"/>
              <a:t> of the Board.</a:t>
            </a:r>
          </a:p>
          <a:p>
            <a:pPr>
              <a:buFont typeface="Arial" panose="020B0604020202020204" pitchFamily="34" charset="0"/>
              <a:buChar char="•"/>
            </a:pPr>
            <a:endParaRPr lang="en-US" dirty="0"/>
          </a:p>
          <a:p>
            <a:pPr marL="0" indent="0" algn="ctr">
              <a:buNone/>
            </a:pPr>
            <a:r>
              <a:rPr lang="en-US" dirty="0"/>
              <a:t>Ask Yourselves: </a:t>
            </a:r>
          </a:p>
          <a:p>
            <a:pPr marL="0" indent="0" algn="ctr">
              <a:buNone/>
            </a:pPr>
            <a:r>
              <a:rPr lang="en-US" dirty="0"/>
              <a:t>“Would someone unfamiliar with the case understand this?”</a:t>
            </a:r>
          </a:p>
          <a:p>
            <a:endParaRPr lang="en-US" dirty="0"/>
          </a:p>
        </p:txBody>
      </p:sp>
    </p:spTree>
    <p:extLst>
      <p:ext uri="{BB962C8B-B14F-4D97-AF65-F5344CB8AC3E}">
        <p14:creationId xmlns:p14="http://schemas.microsoft.com/office/powerpoint/2010/main" val="243046758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732F376-C7CC-1C94-F00D-B9BBB6DFA32F}"/>
              </a:ext>
            </a:extLst>
          </p:cNvPr>
          <p:cNvSpPr>
            <a:spLocks noGrp="1"/>
          </p:cNvSpPr>
          <p:nvPr>
            <p:ph type="body" sz="quarter" idx="14"/>
          </p:nvPr>
        </p:nvSpPr>
        <p:spPr/>
        <p:txBody>
          <a:bodyPr/>
          <a:lstStyle/>
          <a:p>
            <a:r>
              <a:rPr lang="en-US" dirty="0"/>
              <a:t>What Does It Look Like?</a:t>
            </a:r>
          </a:p>
        </p:txBody>
      </p:sp>
      <p:sp>
        <p:nvSpPr>
          <p:cNvPr id="3" name="Text Placeholder 2">
            <a:extLst>
              <a:ext uri="{FF2B5EF4-FFF2-40B4-BE49-F238E27FC236}">
                <a16:creationId xmlns:a16="http://schemas.microsoft.com/office/drawing/2014/main" id="{1C3614E1-FE13-0CD1-6B1C-DDA9DFD6720C}"/>
              </a:ext>
            </a:extLst>
          </p:cNvPr>
          <p:cNvSpPr>
            <a:spLocks noGrp="1"/>
          </p:cNvSpPr>
          <p:nvPr>
            <p:ph type="body" sz="quarter" idx="16"/>
          </p:nvPr>
        </p:nvSpPr>
        <p:spPr/>
        <p:txBody>
          <a:bodyPr/>
          <a:lstStyle/>
          <a:p>
            <a:r>
              <a:rPr lang="en-US" dirty="0"/>
              <a:t>Structure and Organization</a:t>
            </a:r>
          </a:p>
        </p:txBody>
      </p:sp>
      <p:sp>
        <p:nvSpPr>
          <p:cNvPr id="4" name="Text Placeholder 3">
            <a:extLst>
              <a:ext uri="{FF2B5EF4-FFF2-40B4-BE49-F238E27FC236}">
                <a16:creationId xmlns:a16="http://schemas.microsoft.com/office/drawing/2014/main" id="{447624D4-2A53-4878-B528-2CFEB9CDA718}"/>
              </a:ext>
            </a:extLst>
          </p:cNvPr>
          <p:cNvSpPr>
            <a:spLocks noGrp="1"/>
          </p:cNvSpPr>
          <p:nvPr>
            <p:ph type="body" sz="quarter" idx="15"/>
          </p:nvPr>
        </p:nvSpPr>
        <p:spPr>
          <a:xfrm>
            <a:off x="4832551" y="1592827"/>
            <a:ext cx="6969641" cy="4575218"/>
          </a:xfrm>
        </p:spPr>
        <p:txBody>
          <a:bodyPr>
            <a:normAutofit fontScale="92500" lnSpcReduction="20000"/>
          </a:bodyPr>
          <a:lstStyle/>
          <a:p>
            <a:pPr>
              <a:buFont typeface="+mj-lt"/>
              <a:buAutoNum type="arabicPeriod"/>
            </a:pPr>
            <a:r>
              <a:rPr lang="en-US" b="1" dirty="0"/>
              <a:t>Introduction</a:t>
            </a:r>
            <a:endParaRPr lang="en-US" dirty="0"/>
          </a:p>
          <a:p>
            <a:pPr lvl="1"/>
            <a:r>
              <a:rPr lang="en-US" dirty="0"/>
              <a:t>Identify the case type, parties, and issue(s).</a:t>
            </a:r>
          </a:p>
          <a:p>
            <a:pPr lvl="1"/>
            <a:r>
              <a:rPr lang="en-US" dirty="0"/>
              <a:t>Brief procedural history (hearing date, representation, etc.).</a:t>
            </a:r>
          </a:p>
          <a:p>
            <a:pPr>
              <a:buFont typeface="+mj-lt"/>
              <a:buAutoNum type="arabicPeriod"/>
            </a:pPr>
            <a:r>
              <a:rPr lang="en-US" b="1" dirty="0"/>
              <a:t>Findings of Fact</a:t>
            </a:r>
            <a:endParaRPr lang="en-US" dirty="0"/>
          </a:p>
          <a:p>
            <a:pPr lvl="1"/>
            <a:r>
              <a:rPr lang="en-US" dirty="0"/>
              <a:t>Clearly state the facts found credible.</a:t>
            </a:r>
          </a:p>
          <a:p>
            <a:pPr lvl="1"/>
            <a:r>
              <a:rPr lang="en-US" dirty="0"/>
              <a:t>Use </a:t>
            </a:r>
            <a:r>
              <a:rPr lang="en-US" b="1" dirty="0"/>
              <a:t>numbered paragraphs</a:t>
            </a:r>
            <a:r>
              <a:rPr lang="en-US" dirty="0"/>
              <a:t> for clarity.</a:t>
            </a:r>
          </a:p>
          <a:p>
            <a:pPr lvl="1"/>
            <a:r>
              <a:rPr lang="en-US" dirty="0"/>
              <a:t>Base facts on the </a:t>
            </a:r>
            <a:r>
              <a:rPr lang="en-US" b="1" dirty="0"/>
              <a:t>record</a:t>
            </a:r>
            <a:r>
              <a:rPr lang="en-US" dirty="0"/>
              <a:t>, citing evidence (e.g., exhibits, testimony).</a:t>
            </a:r>
          </a:p>
          <a:p>
            <a:pPr>
              <a:buFont typeface="+mj-lt"/>
              <a:buAutoNum type="arabicPeriod"/>
            </a:pPr>
            <a:r>
              <a:rPr lang="en-US" b="1" dirty="0"/>
              <a:t>Discussion/Analysis</a:t>
            </a:r>
            <a:endParaRPr lang="en-US" dirty="0"/>
          </a:p>
          <a:p>
            <a:pPr lvl="1"/>
            <a:r>
              <a:rPr lang="en-US" dirty="0"/>
              <a:t>Apply the </a:t>
            </a:r>
            <a:r>
              <a:rPr lang="en-US" b="1" dirty="0"/>
              <a:t>relevant law </a:t>
            </a:r>
            <a:r>
              <a:rPr lang="en-US" dirty="0"/>
              <a:t>to the facts.</a:t>
            </a:r>
          </a:p>
          <a:p>
            <a:pPr lvl="1"/>
            <a:r>
              <a:rPr lang="en-US" dirty="0"/>
              <a:t>Discuss conflicting evidence or interpretations.</a:t>
            </a:r>
          </a:p>
          <a:p>
            <a:pPr lvl="1"/>
            <a:r>
              <a:rPr lang="en-US" dirty="0"/>
              <a:t>Address any credibility decisions.</a:t>
            </a:r>
          </a:p>
          <a:p>
            <a:pPr>
              <a:buFont typeface="+mj-lt"/>
              <a:buAutoNum type="arabicPeriod"/>
            </a:pPr>
            <a:r>
              <a:rPr lang="en-US" b="1" dirty="0"/>
              <a:t>Conclusions of Law</a:t>
            </a:r>
            <a:endParaRPr lang="en-US" dirty="0"/>
          </a:p>
          <a:p>
            <a:pPr lvl="1"/>
            <a:r>
              <a:rPr lang="en-US" dirty="0"/>
              <a:t>Concisely state the legal conclusions drawn from the analysis.</a:t>
            </a:r>
          </a:p>
          <a:p>
            <a:pPr>
              <a:buFont typeface="+mj-lt"/>
              <a:buAutoNum type="arabicPeriod"/>
            </a:pPr>
            <a:r>
              <a:rPr lang="en-US" b="1" dirty="0"/>
              <a:t>Order</a:t>
            </a:r>
            <a:endParaRPr lang="en-US" dirty="0"/>
          </a:p>
          <a:p>
            <a:pPr lvl="1"/>
            <a:r>
              <a:rPr lang="en-US" dirty="0"/>
              <a:t>Clearly state the result and any action ordered.</a:t>
            </a:r>
          </a:p>
          <a:p>
            <a:pPr lvl="1"/>
            <a:r>
              <a:rPr lang="en-US" dirty="0"/>
              <a:t>Include effective date and appeal rights, if applicable.</a:t>
            </a:r>
          </a:p>
          <a:p>
            <a:endParaRPr lang="en-US" dirty="0"/>
          </a:p>
        </p:txBody>
      </p:sp>
    </p:spTree>
    <p:extLst>
      <p:ext uri="{BB962C8B-B14F-4D97-AF65-F5344CB8AC3E}">
        <p14:creationId xmlns:p14="http://schemas.microsoft.com/office/powerpoint/2010/main" val="307372355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C82DB1C-756E-FC20-A975-BD12FBF5C606}"/>
              </a:ext>
            </a:extLst>
          </p:cNvPr>
          <p:cNvSpPr>
            <a:spLocks noGrp="1"/>
          </p:cNvSpPr>
          <p:nvPr>
            <p:ph type="body" sz="quarter" idx="14"/>
          </p:nvPr>
        </p:nvSpPr>
        <p:spPr/>
        <p:txBody>
          <a:bodyPr/>
          <a:lstStyle/>
          <a:p>
            <a:r>
              <a:rPr lang="en-US" dirty="0"/>
              <a:t>Doing the Right Thing</a:t>
            </a:r>
          </a:p>
        </p:txBody>
      </p:sp>
      <p:sp>
        <p:nvSpPr>
          <p:cNvPr id="3" name="Text Placeholder 2">
            <a:extLst>
              <a:ext uri="{FF2B5EF4-FFF2-40B4-BE49-F238E27FC236}">
                <a16:creationId xmlns:a16="http://schemas.microsoft.com/office/drawing/2014/main" id="{1F4B1FB3-6F9C-59CC-C23E-96618A7D0498}"/>
              </a:ext>
            </a:extLst>
          </p:cNvPr>
          <p:cNvSpPr>
            <a:spLocks noGrp="1"/>
          </p:cNvSpPr>
          <p:nvPr>
            <p:ph type="body" sz="quarter" idx="16"/>
          </p:nvPr>
        </p:nvSpPr>
        <p:spPr>
          <a:xfrm>
            <a:off x="4498259" y="191730"/>
            <a:ext cx="7303934" cy="1231338"/>
          </a:xfrm>
        </p:spPr>
        <p:txBody>
          <a:bodyPr>
            <a:normAutofit/>
          </a:bodyPr>
          <a:lstStyle/>
          <a:p>
            <a:pPr algn="ctr"/>
            <a:r>
              <a:rPr lang="en-US" dirty="0"/>
              <a:t>“Justice must not only be done, but must also be seen to be done.” – Lord Hewart</a:t>
            </a:r>
          </a:p>
        </p:txBody>
      </p:sp>
      <p:sp>
        <p:nvSpPr>
          <p:cNvPr id="4" name="Text Placeholder 3">
            <a:extLst>
              <a:ext uri="{FF2B5EF4-FFF2-40B4-BE49-F238E27FC236}">
                <a16:creationId xmlns:a16="http://schemas.microsoft.com/office/drawing/2014/main" id="{5388ED30-F925-C51B-12AE-480F6CD5C38C}"/>
              </a:ext>
            </a:extLst>
          </p:cNvPr>
          <p:cNvSpPr>
            <a:spLocks noGrp="1"/>
          </p:cNvSpPr>
          <p:nvPr>
            <p:ph type="body" sz="quarter" idx="15"/>
          </p:nvPr>
        </p:nvSpPr>
        <p:spPr/>
        <p:txBody>
          <a:bodyPr>
            <a:normAutofit/>
          </a:bodyPr>
          <a:lstStyle/>
          <a:p>
            <a:pPr>
              <a:buNone/>
            </a:pPr>
            <a:r>
              <a:rPr lang="en-US" b="1" dirty="0"/>
              <a:t>Neutral Tone and Impartiality</a:t>
            </a:r>
          </a:p>
          <a:p>
            <a:pPr>
              <a:buFont typeface="Arial" panose="020B0604020202020204" pitchFamily="34" charset="0"/>
              <a:buChar char="•"/>
            </a:pPr>
            <a:r>
              <a:rPr lang="en-US" dirty="0"/>
              <a:t>Write in </a:t>
            </a:r>
            <a:r>
              <a:rPr lang="en-US" b="1" dirty="0"/>
              <a:t>an objective tone</a:t>
            </a:r>
            <a:r>
              <a:rPr lang="en-US" dirty="0"/>
              <a:t>.</a:t>
            </a:r>
          </a:p>
          <a:p>
            <a:pPr>
              <a:buFont typeface="Arial" panose="020B0604020202020204" pitchFamily="34" charset="0"/>
              <a:buChar char="•"/>
            </a:pPr>
            <a:r>
              <a:rPr lang="en-US" dirty="0"/>
              <a:t>Avoid emotionally charged or judgmental language.</a:t>
            </a:r>
          </a:p>
          <a:p>
            <a:pPr>
              <a:buFont typeface="Arial" panose="020B0604020202020204" pitchFamily="34" charset="0"/>
              <a:buChar char="•"/>
            </a:pPr>
            <a:r>
              <a:rPr lang="en-US" dirty="0"/>
              <a:t>Acknowledge arguments fairly, even when rejecting them.</a:t>
            </a:r>
          </a:p>
          <a:p>
            <a:pPr>
              <a:buNone/>
            </a:pPr>
            <a:r>
              <a:rPr lang="en-US" b="1" dirty="0"/>
              <a:t>Credibility and Evidence</a:t>
            </a:r>
          </a:p>
          <a:p>
            <a:pPr>
              <a:buFont typeface="Arial" panose="020B0604020202020204" pitchFamily="34" charset="0"/>
              <a:buChar char="•"/>
            </a:pPr>
            <a:r>
              <a:rPr lang="en-US" dirty="0"/>
              <a:t>Explain how credibility determinations were made (consistency, tied to evidence, etc.).</a:t>
            </a:r>
          </a:p>
          <a:p>
            <a:pPr>
              <a:buFont typeface="Arial" panose="020B0604020202020204" pitchFamily="34" charset="0"/>
              <a:buChar char="•"/>
            </a:pPr>
            <a:r>
              <a:rPr lang="en-US" dirty="0"/>
              <a:t>Cite specific evidence to support findings.</a:t>
            </a:r>
          </a:p>
          <a:p>
            <a:pPr>
              <a:buFont typeface="Arial" panose="020B0604020202020204" pitchFamily="34" charset="0"/>
              <a:buChar char="•"/>
            </a:pPr>
            <a:r>
              <a:rPr lang="en-US" dirty="0"/>
              <a:t>Distinguish between</a:t>
            </a:r>
            <a:r>
              <a:rPr lang="en-US" b="1" dirty="0"/>
              <a:t> findings</a:t>
            </a:r>
            <a:r>
              <a:rPr lang="en-US" dirty="0"/>
              <a:t> and </a:t>
            </a:r>
            <a:r>
              <a:rPr lang="en-US" b="1" dirty="0"/>
              <a:t>conclusions</a:t>
            </a:r>
            <a:r>
              <a:rPr lang="en-US" dirty="0"/>
              <a:t>.</a:t>
            </a:r>
          </a:p>
          <a:p>
            <a:endParaRPr lang="en-US" dirty="0"/>
          </a:p>
        </p:txBody>
      </p:sp>
    </p:spTree>
    <p:extLst>
      <p:ext uri="{BB962C8B-B14F-4D97-AF65-F5344CB8AC3E}">
        <p14:creationId xmlns:p14="http://schemas.microsoft.com/office/powerpoint/2010/main" val="6499341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nSpc>
                <a:spcPct val="90000"/>
              </a:lnSpc>
            </a:pPr>
            <a:r>
              <a:rPr lang="en-US" sz="3600" dirty="0">
                <a:latin typeface="+mn-lt"/>
              </a:rPr>
              <a:t>Sales Comparison</a:t>
            </a:r>
          </a:p>
        </p:txBody>
      </p:sp>
      <p:sp>
        <p:nvSpPr>
          <p:cNvPr id="4" name="Text Placeholder 3">
            <a:extLst>
              <a:ext uri="{FF2B5EF4-FFF2-40B4-BE49-F238E27FC236}">
                <a16:creationId xmlns:a16="http://schemas.microsoft.com/office/drawing/2014/main" id="{D40FD280-BC78-17C0-CD8E-DF2C17B33385}"/>
              </a:ext>
            </a:extLst>
          </p:cNvPr>
          <p:cNvSpPr>
            <a:spLocks noGrp="1"/>
          </p:cNvSpPr>
          <p:nvPr>
            <p:ph type="body" idx="1"/>
          </p:nvPr>
        </p:nvSpPr>
        <p:spPr>
          <a:xfrm>
            <a:off x="836612" y="1955549"/>
            <a:ext cx="5070892" cy="1233688"/>
          </a:xfrm>
        </p:spPr>
        <p:txBody>
          <a:bodyPr>
            <a:normAutofit/>
          </a:bodyPr>
          <a:lstStyle/>
          <a:p>
            <a:r>
              <a:rPr lang="en-US" sz="2400" b="0" dirty="0">
                <a:cs typeface="Times New Roman" panose="02020603050405020304" pitchFamily="18" charset="0"/>
              </a:rPr>
              <a:t>Value tends to be set by the cost of acquiring a substitute property </a:t>
            </a:r>
          </a:p>
          <a:p>
            <a:endParaRPr lang="en-US" sz="2400" dirty="0"/>
          </a:p>
        </p:txBody>
      </p:sp>
      <p:sp>
        <p:nvSpPr>
          <p:cNvPr id="5" name="Content Placeholder 4"/>
          <p:cNvSpPr>
            <a:spLocks noGrp="1"/>
          </p:cNvSpPr>
          <p:nvPr>
            <p:ph sz="half" idx="2"/>
          </p:nvPr>
        </p:nvSpPr>
        <p:spPr/>
        <p:txBody>
          <a:bodyPr>
            <a:normAutofit/>
          </a:bodyPr>
          <a:lstStyle/>
          <a:p>
            <a:pPr>
              <a:buNone/>
            </a:pPr>
            <a:r>
              <a:rPr lang="en-US"/>
              <a:t>    </a:t>
            </a:r>
          </a:p>
          <a:p>
            <a:pPr>
              <a:buFont typeface="Monotype Sorts" pitchFamily="2" charset="2"/>
              <a:buNone/>
            </a:pPr>
            <a:r>
              <a:rPr lang="en-US"/>
              <a:t>    </a:t>
            </a:r>
          </a:p>
        </p:txBody>
      </p:sp>
      <p:pic>
        <p:nvPicPr>
          <p:cNvPr id="10" name="Content Placeholder 9">
            <a:extLst>
              <a:ext uri="{FF2B5EF4-FFF2-40B4-BE49-F238E27FC236}">
                <a16:creationId xmlns:a16="http://schemas.microsoft.com/office/drawing/2014/main" id="{1711C56F-80D4-D0A6-BEDE-8B78C504EF4D}"/>
              </a:ext>
            </a:extLst>
          </p:cNvPr>
          <p:cNvPicPr>
            <a:picLocks noGrp="1" noChangeAspect="1"/>
          </p:cNvPicPr>
          <p:nvPr>
            <p:ph sz="quarter" idx="14"/>
          </p:nvPr>
        </p:nvPicPr>
        <p:blipFill>
          <a:blip r:embed="rId3"/>
          <a:stretch>
            <a:fillRect/>
          </a:stretch>
        </p:blipFill>
        <p:spPr>
          <a:xfrm>
            <a:off x="5907504" y="1960865"/>
            <a:ext cx="6043491" cy="4228798"/>
          </a:xfrm>
          <a:prstGeom prst="rect">
            <a:avLst/>
          </a:prstGeom>
        </p:spPr>
      </p:pic>
      <p:sp>
        <p:nvSpPr>
          <p:cNvPr id="3" name="Slide Number Placeholder 2"/>
          <p:cNvSpPr>
            <a:spLocks noGrp="1"/>
          </p:cNvSpPr>
          <p:nvPr>
            <p:ph type="sldNum" sz="quarter" idx="4294967295"/>
          </p:nvPr>
        </p:nvSpPr>
        <p:spPr>
          <a:xfrm>
            <a:off x="9448800" y="6356350"/>
            <a:ext cx="2743200" cy="365125"/>
          </a:xfrm>
        </p:spPr>
        <p:txBody>
          <a:bodyPr>
            <a:normAutofit/>
          </a:bodyPr>
          <a:lstStyle/>
          <a:p>
            <a:pPr eaLnBrk="1" fontAlgn="auto" hangingPunct="1">
              <a:spcBef>
                <a:spcPct val="0"/>
              </a:spcBef>
              <a:spcAft>
                <a:spcPts val="600"/>
              </a:spcAft>
            </a:pPr>
            <a:fld id="{D8B49B10-30FE-4CD7-B3C9-D3F12C369B17}" type="slidenum">
              <a:rPr lang="en-US" smtClean="0">
                <a:latin typeface="Calibri" panose="020F0502020204030204"/>
              </a:rPr>
              <a:pPr eaLnBrk="1" fontAlgn="auto" hangingPunct="1">
                <a:spcBef>
                  <a:spcPct val="0"/>
                </a:spcBef>
                <a:spcAft>
                  <a:spcPts val="600"/>
                </a:spcAft>
              </a:pPr>
              <a:t>83</a:t>
            </a:fld>
            <a:endParaRPr lang="en-US">
              <a:latin typeface="Calibri" panose="020F0502020204030204"/>
            </a:endParaRPr>
          </a:p>
        </p:txBody>
      </p:sp>
      <p:sp>
        <p:nvSpPr>
          <p:cNvPr id="12" name="TextBox 11">
            <a:extLst>
              <a:ext uri="{FF2B5EF4-FFF2-40B4-BE49-F238E27FC236}">
                <a16:creationId xmlns:a16="http://schemas.microsoft.com/office/drawing/2014/main" id="{433F9304-05CC-506E-6291-C635E2645453}"/>
              </a:ext>
            </a:extLst>
          </p:cNvPr>
          <p:cNvSpPr txBox="1"/>
          <p:nvPr/>
        </p:nvSpPr>
        <p:spPr>
          <a:xfrm>
            <a:off x="595422" y="2983935"/>
            <a:ext cx="5070893" cy="31085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Sales Price </a:t>
            </a:r>
          </a:p>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Adjustments </a:t>
            </a:r>
          </a:p>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Adjustments </a:t>
            </a:r>
          </a:p>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0" marR="0" lvl="0" indent="0" algn="ctr" defTabSz="914400" rtl="0" eaLnBrk="1" fontAlgn="auto" latinLnBrk="0" hangingPunct="1">
              <a:lnSpc>
                <a:spcPct val="100000"/>
              </a:lnSpc>
              <a:spcBef>
                <a:spcPts val="0"/>
              </a:spcBef>
              <a:spcAft>
                <a:spcPts val="0"/>
              </a:spcAft>
              <a:buClrTx/>
              <a:buSzTx/>
              <a:buFont typeface="Wingdings" pitchFamily="2" charset="2"/>
              <a:buNone/>
              <a:tabLst/>
              <a:defRPr/>
            </a:pPr>
            <a:r>
              <a:rPr kumimoji="0" lang="en-US" sz="2800" b="1" i="0" u="none" strike="noStrike" kern="1200" cap="none" spc="0" normalizeH="0" baseline="0" noProof="0" dirty="0">
                <a:ln>
                  <a:noFill/>
                </a:ln>
                <a:solidFill>
                  <a:prstClr val="black"/>
                </a:solidFill>
                <a:effectLst/>
                <a:uLnTx/>
                <a:uFillTx/>
                <a:latin typeface="Aptos" panose="02110004020202020204"/>
                <a:ea typeface="+mn-ea"/>
                <a:cs typeface="+mn-cs"/>
              </a:rPr>
              <a:t>Property Value</a:t>
            </a:r>
            <a:endParaRPr lang="en-US" sz="2800" dirty="0"/>
          </a:p>
        </p:txBody>
      </p:sp>
    </p:spTree>
    <p:extLst>
      <p:ext uri="{BB962C8B-B14F-4D97-AF65-F5344CB8AC3E}">
        <p14:creationId xmlns:p14="http://schemas.microsoft.com/office/powerpoint/2010/main" val="381023283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8AA12CCC-9D2E-1DD0-3343-8843C7B466CB}"/>
              </a:ext>
            </a:extLst>
          </p:cNvPr>
          <p:cNvSpPr>
            <a:spLocks noGrp="1"/>
          </p:cNvSpPr>
          <p:nvPr>
            <p:ph type="body" sz="quarter" idx="14"/>
          </p:nvPr>
        </p:nvSpPr>
        <p:spPr>
          <a:xfrm>
            <a:off x="4959180" y="679450"/>
            <a:ext cx="6928019" cy="1468326"/>
          </a:xfrm>
        </p:spPr>
        <p:txBody>
          <a:bodyPr>
            <a:normAutofit fontScale="70000" lnSpcReduction="20000"/>
          </a:bodyPr>
          <a:lstStyle/>
          <a:p>
            <a:pPr algn="ctr"/>
            <a:r>
              <a:rPr lang="en-US" dirty="0"/>
              <a:t>Comparability is greatest when both sales and subject are influenced by the same physical, economic, legal and social factors</a:t>
            </a:r>
          </a:p>
        </p:txBody>
      </p:sp>
      <p:sp>
        <p:nvSpPr>
          <p:cNvPr id="5" name="Text Placeholder 4">
            <a:extLst>
              <a:ext uri="{FF2B5EF4-FFF2-40B4-BE49-F238E27FC236}">
                <a16:creationId xmlns:a16="http://schemas.microsoft.com/office/drawing/2014/main" id="{1D7C0770-E0C7-B425-C276-0545F4FD1CC0}"/>
              </a:ext>
            </a:extLst>
          </p:cNvPr>
          <p:cNvSpPr>
            <a:spLocks noGrp="1"/>
          </p:cNvSpPr>
          <p:nvPr>
            <p:ph type="body" sz="quarter" idx="15"/>
          </p:nvPr>
        </p:nvSpPr>
        <p:spPr>
          <a:xfrm>
            <a:off x="5458641" y="2147776"/>
            <a:ext cx="6128521" cy="4030773"/>
          </a:xfrm>
        </p:spPr>
        <p:txBody>
          <a:bodyPr/>
          <a:lstStyle/>
          <a:p>
            <a:pPr marL="0" indent="0">
              <a:buNone/>
            </a:pPr>
            <a:r>
              <a:rPr lang="en-US" sz="2400" dirty="0"/>
              <a:t>Data Needed:</a:t>
            </a:r>
          </a:p>
          <a:p>
            <a:r>
              <a:rPr lang="en-US" sz="2400" dirty="0"/>
              <a:t>Subject characteristics</a:t>
            </a:r>
          </a:p>
          <a:p>
            <a:r>
              <a:rPr lang="en-US" sz="2400" dirty="0"/>
              <a:t>Design</a:t>
            </a:r>
          </a:p>
          <a:p>
            <a:r>
              <a:rPr lang="en-US" sz="2400" dirty="0"/>
              <a:t>Construction Type</a:t>
            </a:r>
          </a:p>
          <a:p>
            <a:r>
              <a:rPr lang="en-US" sz="2400" dirty="0"/>
              <a:t>Quality</a:t>
            </a:r>
          </a:p>
          <a:p>
            <a:r>
              <a:rPr lang="en-US" sz="2400" dirty="0"/>
              <a:t>Square Footage</a:t>
            </a:r>
          </a:p>
          <a:p>
            <a:r>
              <a:rPr lang="en-US" sz="2400" dirty="0"/>
              <a:t>Age</a:t>
            </a:r>
          </a:p>
          <a:p>
            <a:r>
              <a:rPr lang="en-US" sz="2400" dirty="0"/>
              <a:t>Characteristics and sales data for similar properties</a:t>
            </a:r>
          </a:p>
          <a:p>
            <a:endParaRPr lang="en-US" dirty="0"/>
          </a:p>
        </p:txBody>
      </p:sp>
      <p:sp>
        <p:nvSpPr>
          <p:cNvPr id="6" name="Text Placeholder 5">
            <a:extLst>
              <a:ext uri="{FF2B5EF4-FFF2-40B4-BE49-F238E27FC236}">
                <a16:creationId xmlns:a16="http://schemas.microsoft.com/office/drawing/2014/main" id="{8B6D4701-D547-8052-77B6-7DE842E688DB}"/>
              </a:ext>
            </a:extLst>
          </p:cNvPr>
          <p:cNvSpPr>
            <a:spLocks noGrp="1"/>
          </p:cNvSpPr>
          <p:nvPr>
            <p:ph type="body" sz="quarter" idx="16"/>
          </p:nvPr>
        </p:nvSpPr>
        <p:spPr/>
        <p:txBody>
          <a:bodyPr/>
          <a:lstStyle/>
          <a:p>
            <a:r>
              <a:rPr lang="en-US" dirty="0"/>
              <a:t>Comparable Sales</a:t>
            </a:r>
          </a:p>
        </p:txBody>
      </p:sp>
      <p:pic>
        <p:nvPicPr>
          <p:cNvPr id="7" name="Picture Placeholder 6">
            <a:extLst>
              <a:ext uri="{FF2B5EF4-FFF2-40B4-BE49-F238E27FC236}">
                <a16:creationId xmlns:a16="http://schemas.microsoft.com/office/drawing/2014/main" id="{94033521-4E4C-2DDA-ED3D-DE9651B0C75F}"/>
              </a:ext>
            </a:extLst>
          </p:cNvPr>
          <p:cNvPicPr>
            <a:picLocks noGrp="1" noChangeAspect="1"/>
          </p:cNvPicPr>
          <p:nvPr>
            <p:ph type="pic" sz="quarter" idx="13"/>
          </p:nvPr>
        </p:nvPicPr>
        <p:blipFill>
          <a:blip r:embed="rId3"/>
          <a:srcRect l="27371" r="27371"/>
          <a:stretch>
            <a:fillRect/>
          </a:stretch>
        </p:blipFill>
        <p:spPr>
          <a:prstGeom prst="rect">
            <a:avLst/>
          </a:prstGeom>
        </p:spPr>
      </p:pic>
    </p:spTree>
    <p:extLst>
      <p:ext uri="{BB962C8B-B14F-4D97-AF65-F5344CB8AC3E}">
        <p14:creationId xmlns:p14="http://schemas.microsoft.com/office/powerpoint/2010/main" val="391083350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910782"/>
          </a:xfrm>
          <a:prstGeom prst="rect">
            <a:avLst/>
          </a:prstGeom>
          <a:noFill/>
          <a:ln>
            <a:noFill/>
          </a:ln>
          <a:effectLst/>
        </p:spPr>
        <p:txBody>
          <a:bodyPr rot="0" spcFirstLastPara="0" vertOverflow="overflow" horzOverflow="overflow" vert="horz" wrap="square" lIns="91440" tIns="45720" rIns="91440" bIns="45720" numCol="1" spcCol="0" rtlCol="0" fromWordArt="0" anchor="b" anchorCtr="0" forceAA="0" compatLnSpc="1">
            <a:prstTxWarp prst="textNoShape">
              <a:avLst/>
            </a:prstTxWarp>
            <a:normAutofit/>
          </a:bodyPr>
          <a:lstStyle/>
          <a:p>
            <a:pPr marL="0" marR="0" lvl="0" indent="0" algn="l" defTabSz="457200" rtl="0" eaLnBrk="1" fontAlgn="auto" latinLnBrk="0" hangingPunct="1">
              <a:lnSpc>
                <a:spcPct val="100000"/>
              </a:lnSpc>
              <a:spcBef>
                <a:spcPct val="0"/>
              </a:spcBef>
              <a:spcAft>
                <a:spcPts val="600"/>
              </a:spcAft>
              <a:buClrTx/>
              <a:buSzTx/>
              <a:buFontTx/>
              <a:buNone/>
              <a:defRPr/>
            </a:pPr>
            <a:r>
              <a:rPr kumimoji="0" lang="en-US" sz="4800" b="0" i="0" u="none" strike="noStrike" kern="1200" cap="none" spc="0" normalizeH="0" baseline="0" noProof="0" dirty="0">
                <a:ln>
                  <a:noFill/>
                </a:ln>
                <a:solidFill>
                  <a:schemeClr val="accent1"/>
                </a:solidFill>
                <a:effectLst/>
                <a:uLnTx/>
                <a:uFillTx/>
                <a:latin typeface="+mj-lt"/>
                <a:ea typeface="+mj-ea"/>
                <a:cs typeface="+mj-cs"/>
              </a:rPr>
              <a:t>Adjustments</a:t>
            </a:r>
          </a:p>
        </p:txBody>
      </p:sp>
      <p:sp>
        <p:nvSpPr>
          <p:cNvPr id="3" name="Text Placeholder 2">
            <a:extLst>
              <a:ext uri="{FF2B5EF4-FFF2-40B4-BE49-F238E27FC236}">
                <a16:creationId xmlns:a16="http://schemas.microsoft.com/office/drawing/2014/main" id="{1E6D8C73-C74F-0140-2656-388C0083E14B}"/>
              </a:ext>
            </a:extLst>
          </p:cNvPr>
          <p:cNvSpPr>
            <a:spLocks noGrp="1"/>
          </p:cNvSpPr>
          <p:nvPr>
            <p:ph type="body" idx="1"/>
          </p:nvPr>
        </p:nvSpPr>
        <p:spPr/>
        <p:txBody>
          <a:bodyPr/>
          <a:lstStyle/>
          <a:p>
            <a:endParaRPr lang="en-US"/>
          </a:p>
        </p:txBody>
      </p:sp>
      <p:sp>
        <p:nvSpPr>
          <p:cNvPr id="5" name="Content Placeholder 4">
            <a:extLst>
              <a:ext uri="{FF2B5EF4-FFF2-40B4-BE49-F238E27FC236}">
                <a16:creationId xmlns:a16="http://schemas.microsoft.com/office/drawing/2014/main" id="{EE93CF07-0371-9E88-639B-4E8275B6701A}"/>
              </a:ext>
            </a:extLst>
          </p:cNvPr>
          <p:cNvSpPr>
            <a:spLocks noGrp="1"/>
          </p:cNvSpPr>
          <p:nvPr>
            <p:ph sz="half" idx="2"/>
          </p:nvPr>
        </p:nvSpPr>
        <p:spPr/>
        <p:txBody>
          <a:bodyPr/>
          <a:lstStyle/>
          <a:p>
            <a:endParaRPr lang="en-US"/>
          </a:p>
        </p:txBody>
      </p:sp>
      <p:sp>
        <p:nvSpPr>
          <p:cNvPr id="7" name="Text Placeholder 6">
            <a:extLst>
              <a:ext uri="{FF2B5EF4-FFF2-40B4-BE49-F238E27FC236}">
                <a16:creationId xmlns:a16="http://schemas.microsoft.com/office/drawing/2014/main" id="{013E45FD-43BA-1C00-27EE-D96A1D65BD7E}"/>
              </a:ext>
            </a:extLst>
          </p:cNvPr>
          <p:cNvSpPr>
            <a:spLocks noGrp="1"/>
          </p:cNvSpPr>
          <p:nvPr>
            <p:ph type="body" sz="quarter" idx="13"/>
          </p:nvPr>
        </p:nvSpPr>
        <p:spPr/>
        <p:txBody>
          <a:bodyPr>
            <a:noAutofit/>
          </a:bodyPr>
          <a:lstStyle/>
          <a:p>
            <a:r>
              <a:rPr lang="en-US" sz="2800" dirty="0"/>
              <a:t>Major Types:</a:t>
            </a:r>
          </a:p>
        </p:txBody>
      </p:sp>
      <p:sp>
        <p:nvSpPr>
          <p:cNvPr id="8" name="Content Placeholder 7">
            <a:extLst>
              <a:ext uri="{FF2B5EF4-FFF2-40B4-BE49-F238E27FC236}">
                <a16:creationId xmlns:a16="http://schemas.microsoft.com/office/drawing/2014/main" id="{BE8681C0-2CD2-69B1-03DE-74BCB833ABBC}"/>
              </a:ext>
            </a:extLst>
          </p:cNvPr>
          <p:cNvSpPr>
            <a:spLocks noGrp="1"/>
          </p:cNvSpPr>
          <p:nvPr>
            <p:ph sz="quarter" idx="14"/>
          </p:nvPr>
        </p:nvSpPr>
        <p:spPr>
          <a:xfrm>
            <a:off x="6284496" y="2456277"/>
            <a:ext cx="5533687" cy="3733385"/>
          </a:xfrm>
        </p:spPr>
        <p:txBody>
          <a:bodyPr>
            <a:noAutofit/>
          </a:bodyPr>
          <a:lstStyle/>
          <a:p>
            <a:pPr marL="0" indent="0">
              <a:buNone/>
            </a:pPr>
            <a:r>
              <a:rPr lang="en-US" sz="2400" dirty="0"/>
              <a:t>Amount is allocated by the contributory value not individual cost. </a:t>
            </a:r>
          </a:p>
          <a:p>
            <a:pPr marL="0" indent="0">
              <a:buNone/>
            </a:pPr>
            <a:r>
              <a:rPr lang="en-US" sz="2400" dirty="0"/>
              <a:t>Adjustments should be </a:t>
            </a:r>
            <a:r>
              <a:rPr lang="en-US" sz="2400" i="1" dirty="0"/>
              <a:t>isolated</a:t>
            </a:r>
            <a:r>
              <a:rPr lang="en-US" sz="2400" dirty="0"/>
              <a:t> and are </a:t>
            </a:r>
            <a:r>
              <a:rPr lang="en-US" sz="2400" u="sng" dirty="0"/>
              <a:t>always</a:t>
            </a:r>
            <a:r>
              <a:rPr lang="en-US" sz="2400" dirty="0"/>
              <a:t> made to comparable properties, </a:t>
            </a:r>
            <a:r>
              <a:rPr lang="en-US" sz="2400" u="sng" dirty="0"/>
              <a:t>never</a:t>
            </a:r>
            <a:r>
              <a:rPr lang="en-US" sz="2400" dirty="0"/>
              <a:t> to the subject</a:t>
            </a:r>
          </a:p>
          <a:p>
            <a:pPr lvl="1"/>
            <a:r>
              <a:rPr lang="en-US" sz="2400" dirty="0"/>
              <a:t>Time of sale</a:t>
            </a:r>
          </a:p>
          <a:p>
            <a:pPr lvl="1"/>
            <a:r>
              <a:rPr lang="en-US" sz="2400" dirty="0"/>
              <a:t>Location</a:t>
            </a:r>
          </a:p>
          <a:p>
            <a:pPr lvl="1"/>
            <a:r>
              <a:rPr lang="en-US" sz="2400" dirty="0"/>
              <a:t>Physical condition</a:t>
            </a:r>
          </a:p>
          <a:p>
            <a:pPr lvl="1"/>
            <a:r>
              <a:rPr lang="en-US" sz="2400" dirty="0"/>
              <a:t>Contributory value of components</a:t>
            </a:r>
          </a:p>
          <a:p>
            <a:endParaRPr lang="en-US" sz="2400" dirty="0"/>
          </a:p>
        </p:txBody>
      </p:sp>
      <p:sp>
        <p:nvSpPr>
          <p:cNvPr id="4" name="Slide Number Placeholder 3"/>
          <p:cNvSpPr>
            <a:spLocks noGrp="1"/>
          </p:cNvSpPr>
          <p:nvPr>
            <p:ph type="sldNum" sz="quarter" idx="4294967295"/>
          </p:nvPr>
        </p:nvSpPr>
        <p:spPr>
          <a:xfrm>
            <a:off x="11353800" y="295275"/>
            <a:ext cx="838200" cy="768350"/>
          </a:xfrm>
        </p:spPr>
        <p:txBody>
          <a:bodyPr vert="horz" lIns="91440" tIns="45720" rIns="91440" bIns="45720" rtlCol="0" anchor="b">
            <a:normAutofit/>
          </a:bodyPr>
          <a:lstStyle/>
          <a:p>
            <a:pPr defTabSz="914400">
              <a:spcAft>
                <a:spcPts val="600"/>
              </a:spcAft>
              <a:defRPr/>
            </a:pPr>
            <a:fld id="{46FE4EF8-147C-426B-ABE0-F7DC1B9D92C8}" type="slidenum">
              <a:rPr lang="en-US" smtClean="0"/>
              <a:pPr defTabSz="914400">
                <a:spcAft>
                  <a:spcPts val="600"/>
                </a:spcAft>
                <a:defRPr/>
              </a:pPr>
              <a:t>85</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rcRect r="1" b="1337"/>
          <a:stretch>
            <a:fillRect/>
          </a:stretch>
        </p:blipFill>
        <p:spPr>
          <a:xfrm>
            <a:off x="373816" y="1955549"/>
            <a:ext cx="5533688" cy="4537326"/>
          </a:xfrm>
          <a:prstGeom prst="rect">
            <a:avLst/>
          </a:prstGeom>
          <a:effectLst>
            <a:outerShdw blurRad="50800" dist="38100" dir="5400000" algn="t" rotWithShape="0">
              <a:prstClr val="black">
                <a:alpha val="43000"/>
              </a:prstClr>
            </a:outerShdw>
          </a:effectLst>
        </p:spPr>
      </p:pic>
    </p:spTree>
    <p:extLst>
      <p:ext uri="{BB962C8B-B14F-4D97-AF65-F5344CB8AC3E}">
        <p14:creationId xmlns:p14="http://schemas.microsoft.com/office/powerpoint/2010/main" val="19007469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a:t>
            </a:r>
          </a:p>
        </p:txBody>
      </p:sp>
      <p:sp>
        <p:nvSpPr>
          <p:cNvPr id="4" name="Content Placeholder 3"/>
          <p:cNvSpPr>
            <a:spLocks noGrp="1"/>
          </p:cNvSpPr>
          <p:nvPr>
            <p:ph sz="half" idx="2"/>
          </p:nvPr>
        </p:nvSpPr>
        <p:spPr/>
        <p:txBody>
          <a:bodyPr>
            <a:normAutofit/>
          </a:bodyPr>
          <a:lstStyle/>
          <a:p>
            <a:pPr marL="109728" indent="0">
              <a:buNone/>
            </a:pPr>
            <a:endParaRPr lang="en-US"/>
          </a:p>
          <a:p>
            <a:endParaRPr lang="en-US"/>
          </a:p>
        </p:txBody>
      </p:sp>
      <p:sp>
        <p:nvSpPr>
          <p:cNvPr id="9" name="Text Placeholder 8">
            <a:extLst>
              <a:ext uri="{FF2B5EF4-FFF2-40B4-BE49-F238E27FC236}">
                <a16:creationId xmlns:a16="http://schemas.microsoft.com/office/drawing/2014/main" id="{A1FF9E5F-93B1-42F9-98AF-EF3CC158EE2A}"/>
              </a:ext>
            </a:extLst>
          </p:cNvPr>
          <p:cNvSpPr>
            <a:spLocks noGrp="1"/>
          </p:cNvSpPr>
          <p:nvPr>
            <p:ph type="body" sz="quarter" idx="13"/>
          </p:nvPr>
        </p:nvSpPr>
        <p:spPr>
          <a:xfrm>
            <a:off x="5733859" y="1977392"/>
            <a:ext cx="6302197" cy="957772"/>
          </a:xfrm>
        </p:spPr>
        <p:txBody>
          <a:bodyPr>
            <a:noAutofit/>
          </a:bodyPr>
          <a:lstStyle/>
          <a:p>
            <a:pPr algn="ctr"/>
            <a:r>
              <a:rPr lang="en-US" sz="2800" dirty="0"/>
              <a:t>Cost doesn’t always equal value, but is a valid determinant of value</a:t>
            </a:r>
          </a:p>
        </p:txBody>
      </p:sp>
      <p:sp>
        <p:nvSpPr>
          <p:cNvPr id="10" name="Content Placeholder 9">
            <a:extLst>
              <a:ext uri="{FF2B5EF4-FFF2-40B4-BE49-F238E27FC236}">
                <a16:creationId xmlns:a16="http://schemas.microsoft.com/office/drawing/2014/main" id="{3CF173E2-6F88-7F45-CA32-6A6C6558A59B}"/>
              </a:ext>
            </a:extLst>
          </p:cNvPr>
          <p:cNvSpPr>
            <a:spLocks noGrp="1"/>
          </p:cNvSpPr>
          <p:nvPr>
            <p:ph sz="quarter" idx="14"/>
          </p:nvPr>
        </p:nvSpPr>
        <p:spPr>
          <a:xfrm>
            <a:off x="6284497" y="3424239"/>
            <a:ext cx="5074068" cy="2765423"/>
          </a:xfrm>
        </p:spPr>
        <p:txBody>
          <a:bodyPr/>
          <a:lstStyle/>
          <a:p>
            <a:pPr marL="0" indent="0" algn="ctr">
              <a:buNone/>
            </a:pPr>
            <a:r>
              <a:rPr lang="en-US" dirty="0"/>
              <a:t>Improvement Cost New – </a:t>
            </a:r>
          </a:p>
          <a:p>
            <a:pPr marL="0" indent="0" algn="ctr">
              <a:buNone/>
            </a:pPr>
            <a:r>
              <a:rPr lang="en-US" dirty="0"/>
              <a:t>Depreciation</a:t>
            </a:r>
          </a:p>
          <a:p>
            <a:pPr marL="0" indent="0" algn="ctr">
              <a:buNone/>
            </a:pPr>
            <a:r>
              <a:rPr lang="en-US" dirty="0"/>
              <a:t>+ </a:t>
            </a:r>
          </a:p>
          <a:p>
            <a:pPr marL="0" indent="0" algn="ctr">
              <a:buNone/>
            </a:pPr>
            <a:r>
              <a:rPr lang="en-US" dirty="0"/>
              <a:t>Land Value </a:t>
            </a:r>
          </a:p>
          <a:p>
            <a:pPr marL="0" indent="0" algn="ctr">
              <a:buNone/>
            </a:pPr>
            <a:r>
              <a:rPr lang="en-US" dirty="0"/>
              <a:t>= </a:t>
            </a:r>
          </a:p>
          <a:p>
            <a:pPr marL="0" indent="0" algn="ctr">
              <a:buNone/>
            </a:pPr>
            <a:r>
              <a:rPr lang="en-US" dirty="0"/>
              <a:t>Property Value </a:t>
            </a:r>
          </a:p>
        </p:txBody>
      </p:sp>
      <p:sp>
        <p:nvSpPr>
          <p:cNvPr id="3" name="Slide Number Placeholder 2"/>
          <p:cNvSpPr>
            <a:spLocks noGrp="1"/>
          </p:cNvSpPr>
          <p:nvPr>
            <p:ph type="sldNum" sz="quarter" idx="4294967295"/>
          </p:nvPr>
        </p:nvSpPr>
        <p:spPr>
          <a:xfrm>
            <a:off x="9448800" y="6356350"/>
            <a:ext cx="2743200" cy="365125"/>
          </a:xfrm>
        </p:spPr>
        <p:txBody>
          <a:bodyPr>
            <a:normAutofit/>
          </a:bodyPr>
          <a:lstStyle/>
          <a:p>
            <a:pPr eaLnBrk="1" fontAlgn="auto" hangingPunct="1">
              <a:spcBef>
                <a:spcPct val="0"/>
              </a:spcBef>
              <a:spcAft>
                <a:spcPts val="600"/>
              </a:spcAft>
            </a:pPr>
            <a:fld id="{D8B49B10-30FE-4CD7-B3C9-D3F12C369B17}" type="slidenum">
              <a:rPr lang="en-US">
                <a:latin typeface="Calibri" panose="020F0502020204030204"/>
              </a:rPr>
              <a:pPr eaLnBrk="1" fontAlgn="auto" hangingPunct="1">
                <a:spcBef>
                  <a:spcPct val="0"/>
                </a:spcBef>
                <a:spcAft>
                  <a:spcPts val="600"/>
                </a:spcAft>
              </a:pPr>
              <a:t>86</a:t>
            </a:fld>
            <a:endParaRPr lang="en-US">
              <a:latin typeface="Calibri" panose="020F0502020204030204"/>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rcRect t="15637"/>
          <a:stretch>
            <a:fillRect/>
          </a:stretch>
        </p:blipFill>
        <p:spPr>
          <a:xfrm>
            <a:off x="366340" y="2087192"/>
            <a:ext cx="5074068" cy="4602819"/>
          </a:xfrm>
          <a:prstGeom prst="rect">
            <a:avLst/>
          </a:prstGeom>
        </p:spPr>
      </p:pic>
      <p:sp>
        <p:nvSpPr>
          <p:cNvPr id="5" name="Rectangle 4"/>
          <p:cNvSpPr/>
          <p:nvPr/>
        </p:nvSpPr>
        <p:spPr>
          <a:xfrm>
            <a:off x="1219200" y="2578621"/>
            <a:ext cx="8251032" cy="723275"/>
          </a:xfrm>
          <a:prstGeom prst="rect">
            <a:avLst/>
          </a:prstGeom>
        </p:spPr>
        <p:txBody>
          <a:bodyPr wrap="square">
            <a:spAutoFit/>
          </a:bodyPr>
          <a:lstStyle/>
          <a:p>
            <a:pPr eaLnBrk="1" fontAlgn="auto" hangingPunct="1">
              <a:spcBef>
                <a:spcPct val="0"/>
              </a:spcBef>
              <a:spcAft>
                <a:spcPts val="600"/>
              </a:spcAft>
            </a:pPr>
            <a:endParaRPr lang="en-US" u="sng">
              <a:solidFill>
                <a:prstClr val="black"/>
              </a:solidFill>
              <a:latin typeface="Calibri" panose="020F0502020204030204"/>
            </a:endParaRPr>
          </a:p>
          <a:p>
            <a:pPr eaLnBrk="1" fontAlgn="auto" hangingPunct="1">
              <a:spcBef>
                <a:spcPct val="0"/>
              </a:spcBef>
              <a:spcAft>
                <a:spcPts val="600"/>
              </a:spcAft>
            </a:pPr>
            <a:r>
              <a:rPr lang="en-US">
                <a:solidFill>
                  <a:prstClr val="black"/>
                </a:solidFill>
                <a:latin typeface="Calibri" panose="020F0502020204030204"/>
              </a:rPr>
              <a:t>    </a:t>
            </a:r>
          </a:p>
        </p:txBody>
      </p:sp>
    </p:spTree>
    <p:extLst>
      <p:ext uri="{BB962C8B-B14F-4D97-AF65-F5344CB8AC3E}">
        <p14:creationId xmlns:p14="http://schemas.microsoft.com/office/powerpoint/2010/main" val="413526346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07C28B50-9990-FF13-B2C7-9D339DCA5560}"/>
              </a:ext>
            </a:extLst>
          </p:cNvPr>
          <p:cNvSpPr>
            <a:spLocks noGrp="1"/>
          </p:cNvSpPr>
          <p:nvPr>
            <p:ph type="body" sz="quarter" idx="14"/>
          </p:nvPr>
        </p:nvSpPr>
        <p:spPr>
          <a:xfrm>
            <a:off x="5044241" y="418720"/>
            <a:ext cx="6627982" cy="911225"/>
          </a:xfrm>
        </p:spPr>
        <p:txBody>
          <a:bodyPr/>
          <a:lstStyle/>
          <a:p>
            <a:r>
              <a:rPr lang="en-US" dirty="0"/>
              <a:t>WAC 458-14-116</a:t>
            </a:r>
          </a:p>
        </p:txBody>
      </p:sp>
      <p:sp>
        <p:nvSpPr>
          <p:cNvPr id="15" name="Text Placeholder 14">
            <a:extLst>
              <a:ext uri="{FF2B5EF4-FFF2-40B4-BE49-F238E27FC236}">
                <a16:creationId xmlns:a16="http://schemas.microsoft.com/office/drawing/2014/main" id="{7CBAA0B5-043C-9B99-253A-9DABD9E103D1}"/>
              </a:ext>
            </a:extLst>
          </p:cNvPr>
          <p:cNvSpPr>
            <a:spLocks noGrp="1"/>
          </p:cNvSpPr>
          <p:nvPr>
            <p:ph type="body" sz="quarter" idx="15"/>
          </p:nvPr>
        </p:nvSpPr>
        <p:spPr>
          <a:xfrm>
            <a:off x="4959180" y="1297171"/>
            <a:ext cx="7087507" cy="5424303"/>
          </a:xfrm>
        </p:spPr>
        <p:txBody>
          <a:bodyPr>
            <a:normAutofit fontScale="55000" lnSpcReduction="20000"/>
          </a:bodyPr>
          <a:lstStyle/>
          <a:p>
            <a:pPr marL="0" indent="0">
              <a:buNone/>
            </a:pPr>
            <a:r>
              <a:rPr lang="en-US" sz="3300" dirty="0"/>
              <a:t>Orders: </a:t>
            </a:r>
          </a:p>
          <a:p>
            <a:r>
              <a:rPr lang="en-US" sz="3300" dirty="0"/>
              <a:t>State the </a:t>
            </a:r>
            <a:r>
              <a:rPr lang="en-US" sz="3300" i="1" dirty="0"/>
              <a:t>facts and evidence </a:t>
            </a:r>
            <a:r>
              <a:rPr lang="en-US" sz="3300" dirty="0"/>
              <a:t>upon which the decision is based and the </a:t>
            </a:r>
            <a:r>
              <a:rPr lang="en-US" sz="3300" i="1" dirty="0"/>
              <a:t>reasons for the decision</a:t>
            </a:r>
            <a:r>
              <a:rPr lang="en-US" sz="3300" dirty="0"/>
              <a:t>.</a:t>
            </a:r>
          </a:p>
          <a:p>
            <a:r>
              <a:rPr lang="en-US" sz="3300" dirty="0"/>
              <a:t>Must be issued within 45 days of the hearing. </a:t>
            </a:r>
          </a:p>
          <a:p>
            <a:r>
              <a:rPr lang="en-US" sz="3300" dirty="0"/>
              <a:t>Both parties may appeal to the BTA within 30 days of the mailing date.</a:t>
            </a:r>
          </a:p>
          <a:p>
            <a:pPr marL="0" indent="0">
              <a:buNone/>
            </a:pPr>
            <a:endParaRPr lang="en-US" sz="3300" dirty="0"/>
          </a:p>
          <a:p>
            <a:pPr marL="0" indent="0">
              <a:buNone/>
            </a:pPr>
            <a:r>
              <a:rPr lang="en-US" sz="3300" dirty="0"/>
              <a:t>If the property value decreases:</a:t>
            </a:r>
          </a:p>
          <a:p>
            <a:r>
              <a:rPr lang="en-US" sz="3300" dirty="0"/>
              <a:t>The value becomes effective on the mailing date, even if appealed.</a:t>
            </a:r>
          </a:p>
          <a:p>
            <a:pPr marL="0" indent="0">
              <a:buNone/>
            </a:pPr>
            <a:r>
              <a:rPr lang="en-US" sz="3300" dirty="0"/>
              <a:t>If the property value increases:</a:t>
            </a:r>
          </a:p>
          <a:p>
            <a:r>
              <a:rPr lang="en-US" sz="3300" dirty="0"/>
              <a:t>The value becomes effective 30 days after the mailing date, unless appealed.</a:t>
            </a:r>
          </a:p>
          <a:p>
            <a:pPr marL="0" indent="0">
              <a:buNone/>
            </a:pPr>
            <a:endParaRPr lang="en-US" sz="3300" dirty="0"/>
          </a:p>
          <a:p>
            <a:pPr marL="0" indent="0">
              <a:buNone/>
            </a:pPr>
            <a:r>
              <a:rPr lang="en-US" sz="3300" dirty="0"/>
              <a:t>Reconsiderations:</a:t>
            </a:r>
          </a:p>
          <a:p>
            <a:r>
              <a:rPr lang="en-US" sz="3300" dirty="0"/>
              <a:t>Should only be used to correct an egregious error. </a:t>
            </a:r>
          </a:p>
          <a:p>
            <a:r>
              <a:rPr lang="en-US" sz="3300" dirty="0"/>
              <a:t>The standard recourse is for the aggrieved party to appeal to the BTA. </a:t>
            </a:r>
          </a:p>
          <a:p>
            <a:endParaRPr lang="en-US" dirty="0"/>
          </a:p>
        </p:txBody>
      </p:sp>
      <p:sp>
        <p:nvSpPr>
          <p:cNvPr id="16" name="Text Placeholder 15">
            <a:extLst>
              <a:ext uri="{FF2B5EF4-FFF2-40B4-BE49-F238E27FC236}">
                <a16:creationId xmlns:a16="http://schemas.microsoft.com/office/drawing/2014/main" id="{414000C5-F239-E8C2-46A7-A92DA52EB273}"/>
              </a:ext>
            </a:extLst>
          </p:cNvPr>
          <p:cNvSpPr>
            <a:spLocks noGrp="1"/>
          </p:cNvSpPr>
          <p:nvPr>
            <p:ph type="body" sz="quarter" idx="16"/>
          </p:nvPr>
        </p:nvSpPr>
        <p:spPr/>
        <p:txBody>
          <a:bodyPr/>
          <a:lstStyle/>
          <a:p>
            <a:r>
              <a:rPr lang="en-US" dirty="0"/>
              <a:t>Decisions</a:t>
            </a:r>
          </a:p>
        </p:txBody>
      </p:sp>
      <p:pic>
        <p:nvPicPr>
          <p:cNvPr id="17" name="Picture Placeholder 16">
            <a:extLst>
              <a:ext uri="{FF2B5EF4-FFF2-40B4-BE49-F238E27FC236}">
                <a16:creationId xmlns:a16="http://schemas.microsoft.com/office/drawing/2014/main" id="{7947CF97-FCFB-DEE3-1FAA-4D677C5880E8}"/>
              </a:ext>
            </a:extLst>
          </p:cNvPr>
          <p:cNvPicPr>
            <a:picLocks noGrp="1" noChangeAspect="1"/>
          </p:cNvPicPr>
          <p:nvPr>
            <p:ph type="pic" sz="quarter" idx="13"/>
          </p:nvPr>
        </p:nvPicPr>
        <p:blipFill>
          <a:blip r:embed="rId3"/>
          <a:srcRect l="23702" r="23702"/>
          <a:stretch>
            <a:fillRect/>
          </a:stretch>
        </p:blipFill>
        <p:spPr>
          <a:prstGeom prst="rect">
            <a:avLst/>
          </a:prstGeom>
        </p:spPr>
      </p:pic>
      <p:sp>
        <p:nvSpPr>
          <p:cNvPr id="4" name="Slide Number Placeholder 3"/>
          <p:cNvSpPr>
            <a:spLocks noGrp="1"/>
          </p:cNvSpPr>
          <p:nvPr>
            <p:ph type="sldNum" sz="quarter" idx="4294967295"/>
          </p:nvPr>
        </p:nvSpPr>
        <p:spPr>
          <a:xfrm>
            <a:off x="10134600" y="6356350"/>
            <a:ext cx="2057400" cy="365125"/>
          </a:xfrm>
        </p:spPr>
        <p:txBody>
          <a:bodyPr vert="horz" lIns="91440" tIns="45720" rIns="91440" bIns="45720" rtlCol="0" anchor="ctr">
            <a:normAutofit/>
          </a:bodyPr>
          <a:lstStyle>
            <a:defPPr/>
          </a:lstStyle>
          <a:p>
            <a:pPr>
              <a:spcBef>
                <a:spcPct val="0"/>
              </a:spcBef>
              <a:spcAft>
                <a:spcPts val="600"/>
              </a:spcAft>
              <a:defRPr/>
            </a:pPr>
            <a:fld id="{460E5574-F515-4AF3-92D4-E2F605E3D309}" type="slidenum">
              <a:rPr lang="en-US" altLang="en-US">
                <a:solidFill>
                  <a:schemeClr val="tx1"/>
                </a:solidFill>
                <a:latin typeface="Calibri" panose="020F0502020204030204"/>
              </a:rPr>
              <a:pPr>
                <a:spcBef>
                  <a:spcPct val="0"/>
                </a:spcBef>
                <a:spcAft>
                  <a:spcPts val="600"/>
                </a:spcAft>
                <a:defRPr/>
              </a:pPr>
              <a:t>87</a:t>
            </a:fld>
            <a:endParaRPr lang="en-US" altLang="en-US">
              <a:solidFill>
                <a:schemeClr val="tx1"/>
              </a:solidFill>
              <a:latin typeface="Calibri" panose="020F0502020204030204"/>
            </a:endParaRPr>
          </a:p>
        </p:txBody>
      </p:sp>
    </p:spTree>
    <p:extLst>
      <p:ext uri="{BB962C8B-B14F-4D97-AF65-F5344CB8AC3E}">
        <p14:creationId xmlns:p14="http://schemas.microsoft.com/office/powerpoint/2010/main" val="89785028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DD3DF0F-B54D-9E91-4062-BD0E2DAFC1A8}"/>
              </a:ext>
            </a:extLst>
          </p:cNvPr>
          <p:cNvSpPr>
            <a:spLocks noGrp="1"/>
          </p:cNvSpPr>
          <p:nvPr>
            <p:ph type="title"/>
          </p:nvPr>
        </p:nvSpPr>
        <p:spPr/>
        <p:txBody>
          <a:bodyPr/>
          <a:lstStyle/>
          <a:p>
            <a:r>
              <a:rPr lang="en-US" dirty="0"/>
              <a:t>Forms &amp; Publications:</a:t>
            </a:r>
          </a:p>
        </p:txBody>
      </p:sp>
      <p:pic>
        <p:nvPicPr>
          <p:cNvPr id="7" name="Picture Placeholder 6">
            <a:extLst>
              <a:ext uri="{FF2B5EF4-FFF2-40B4-BE49-F238E27FC236}">
                <a16:creationId xmlns:a16="http://schemas.microsoft.com/office/drawing/2014/main" id="{60CD5324-A478-0D8A-0F25-36990E9A7117}"/>
              </a:ext>
            </a:extLst>
          </p:cNvPr>
          <p:cNvPicPr>
            <a:picLocks noGrp="1" noChangeAspect="1"/>
          </p:cNvPicPr>
          <p:nvPr>
            <p:ph type="pic" sz="quarter" idx="13"/>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6471" r="26471"/>
          <a:stretch/>
        </p:blipFill>
        <p:spPr>
          <a:xfrm>
            <a:off x="4343400" y="216568"/>
            <a:ext cx="2338389" cy="3418411"/>
          </a:xfrm>
        </p:spPr>
      </p:pic>
      <p:sp>
        <p:nvSpPr>
          <p:cNvPr id="6" name="Content Placeholder 5">
            <a:extLst>
              <a:ext uri="{FF2B5EF4-FFF2-40B4-BE49-F238E27FC236}">
                <a16:creationId xmlns:a16="http://schemas.microsoft.com/office/drawing/2014/main" id="{0AC52B01-E538-005C-E3F5-F96F90282F47}"/>
              </a:ext>
            </a:extLst>
          </p:cNvPr>
          <p:cNvSpPr>
            <a:spLocks noGrp="1"/>
          </p:cNvSpPr>
          <p:nvPr>
            <p:ph sz="half" idx="1"/>
          </p:nvPr>
        </p:nvSpPr>
        <p:spPr>
          <a:xfrm>
            <a:off x="4343400" y="3733800"/>
            <a:ext cx="2338389" cy="578532"/>
          </a:xfrm>
        </p:spPr>
        <p:txBody>
          <a:bodyPr>
            <a:noAutofit/>
          </a:bodyPr>
          <a:lstStyle/>
          <a:p>
            <a:r>
              <a:rPr lang="en-US" sz="1400" dirty="0"/>
              <a:t>Public Access Forms:</a:t>
            </a:r>
          </a:p>
          <a:p>
            <a:r>
              <a:rPr lang="en-US" sz="1400" dirty="0">
                <a:hlinkClick r:id="rId5"/>
              </a:rPr>
              <a:t>Forms (Public Access)</a:t>
            </a:r>
            <a:endParaRPr lang="en-US" sz="1400" dirty="0"/>
          </a:p>
        </p:txBody>
      </p:sp>
      <p:sp>
        <p:nvSpPr>
          <p:cNvPr id="9" name="Text Placeholder 8">
            <a:extLst>
              <a:ext uri="{FF2B5EF4-FFF2-40B4-BE49-F238E27FC236}">
                <a16:creationId xmlns:a16="http://schemas.microsoft.com/office/drawing/2014/main" id="{B831286A-F87E-7B7E-AA77-28913BE8852D}"/>
              </a:ext>
            </a:extLst>
          </p:cNvPr>
          <p:cNvSpPr>
            <a:spLocks noGrp="1"/>
          </p:cNvSpPr>
          <p:nvPr>
            <p:ph type="body" sz="quarter" idx="16"/>
          </p:nvPr>
        </p:nvSpPr>
        <p:spPr>
          <a:xfrm>
            <a:off x="4343400" y="4311991"/>
            <a:ext cx="2338389" cy="1515537"/>
          </a:xfrm>
        </p:spPr>
        <p:txBody>
          <a:bodyPr>
            <a:noAutofit/>
          </a:bodyPr>
          <a:lstStyle/>
          <a:p>
            <a:pPr>
              <a:lnSpc>
                <a:spcPct val="120000"/>
              </a:lnSpc>
              <a:spcBef>
                <a:spcPts val="0"/>
              </a:spcBef>
            </a:pPr>
            <a:r>
              <a:rPr lang="en-US" sz="1400" dirty="0">
                <a:solidFill>
                  <a:srgbClr val="0067C4"/>
                </a:solidFill>
                <a:latin typeface="+mj-lt"/>
                <a:hlinkClick r:id="rId6"/>
              </a:rPr>
              <a:t>Appeals</a:t>
            </a:r>
            <a:endParaRPr lang="en-US" sz="1400" dirty="0">
              <a:solidFill>
                <a:srgbClr val="333333"/>
              </a:solidFill>
              <a:latin typeface="+mj-lt"/>
            </a:endParaRPr>
          </a:p>
          <a:p>
            <a:pPr>
              <a:lnSpc>
                <a:spcPct val="120000"/>
              </a:lnSpc>
              <a:spcBef>
                <a:spcPts val="0"/>
              </a:spcBef>
            </a:pPr>
            <a:r>
              <a:rPr lang="en-US" sz="1400" dirty="0">
                <a:solidFill>
                  <a:srgbClr val="0067C4"/>
                </a:solidFill>
                <a:latin typeface="+mj-lt"/>
                <a:hlinkClick r:id="rId7"/>
              </a:rPr>
              <a:t>Current Use</a:t>
            </a:r>
            <a:endParaRPr lang="en-US" sz="1400" dirty="0">
              <a:solidFill>
                <a:srgbClr val="333333"/>
              </a:solidFill>
              <a:latin typeface="+mj-lt"/>
            </a:endParaRPr>
          </a:p>
          <a:p>
            <a:pPr>
              <a:lnSpc>
                <a:spcPct val="120000"/>
              </a:lnSpc>
              <a:spcBef>
                <a:spcPts val="0"/>
              </a:spcBef>
            </a:pPr>
            <a:r>
              <a:rPr lang="en-US" sz="1400" dirty="0">
                <a:solidFill>
                  <a:srgbClr val="0067C4"/>
                </a:solidFill>
                <a:latin typeface="+mj-lt"/>
                <a:hlinkClick r:id="rId8"/>
              </a:rPr>
              <a:t>Senior Exemption &amp; Deferral Forms</a:t>
            </a:r>
            <a:endParaRPr lang="en-US" sz="1400" dirty="0">
              <a:solidFill>
                <a:srgbClr val="333333"/>
              </a:solidFill>
              <a:latin typeface="+mj-lt"/>
            </a:endParaRPr>
          </a:p>
          <a:p>
            <a:pPr>
              <a:lnSpc>
                <a:spcPct val="120000"/>
              </a:lnSpc>
              <a:spcBef>
                <a:spcPts val="0"/>
              </a:spcBef>
            </a:pPr>
            <a:r>
              <a:rPr lang="en-US" sz="1400" dirty="0">
                <a:solidFill>
                  <a:srgbClr val="0067C4"/>
                </a:solidFill>
                <a:latin typeface="+mj-lt"/>
                <a:hlinkClick r:id="rId9"/>
              </a:rPr>
              <a:t>Forest Land</a:t>
            </a:r>
            <a:endParaRPr lang="en-US" sz="1400" dirty="0">
              <a:solidFill>
                <a:srgbClr val="0067C4"/>
              </a:solidFill>
              <a:latin typeface="+mj-lt"/>
            </a:endParaRPr>
          </a:p>
          <a:p>
            <a:pPr>
              <a:lnSpc>
                <a:spcPct val="120000"/>
              </a:lnSpc>
              <a:spcBef>
                <a:spcPts val="0"/>
              </a:spcBef>
            </a:pPr>
            <a:r>
              <a:rPr lang="en-US" sz="1400" dirty="0">
                <a:solidFill>
                  <a:srgbClr val="0067C4"/>
                </a:solidFill>
                <a:latin typeface="+mj-lt"/>
                <a:hlinkClick r:id="rId10"/>
              </a:rPr>
              <a:t>Refunds and Waivers</a:t>
            </a:r>
            <a:endParaRPr lang="en-US" sz="1400" dirty="0">
              <a:solidFill>
                <a:srgbClr val="333333"/>
              </a:solidFill>
              <a:latin typeface="+mj-lt"/>
            </a:endParaRPr>
          </a:p>
          <a:p>
            <a:pPr>
              <a:spcAft>
                <a:spcPts val="750"/>
              </a:spcAft>
            </a:pPr>
            <a:endParaRPr lang="en-US" sz="1800" dirty="0">
              <a:solidFill>
                <a:srgbClr val="333333"/>
              </a:solidFill>
              <a:latin typeface="+mj-lt"/>
            </a:endParaRPr>
          </a:p>
          <a:p>
            <a:endParaRPr lang="en-US" sz="1800" dirty="0">
              <a:latin typeface="+mj-lt"/>
            </a:endParaRPr>
          </a:p>
        </p:txBody>
      </p:sp>
      <p:pic>
        <p:nvPicPr>
          <p:cNvPr id="16" name="Picture Placeholder 15">
            <a:extLst>
              <a:ext uri="{FF2B5EF4-FFF2-40B4-BE49-F238E27FC236}">
                <a16:creationId xmlns:a16="http://schemas.microsoft.com/office/drawing/2014/main" id="{63EABFEE-0387-B964-ACFB-3D9748811E4A}"/>
              </a:ext>
            </a:extLst>
          </p:cNvPr>
          <p:cNvPicPr>
            <a:picLocks noGrp="1" noChangeAspect="1"/>
          </p:cNvPicPr>
          <p:nvPr>
            <p:ph type="pic" sz="quarter" idx="14"/>
          </p:nvPr>
        </p:nvPicPr>
        <p:blipFill>
          <a:blip r:embed="rId11">
            <a:extLst>
              <a:ext uri="{96DAC541-7B7A-43D3-8B79-37D633B846F1}">
                <asvg:svgBlip xmlns:asvg="http://schemas.microsoft.com/office/drawing/2016/SVG/main" r:embed="rId12"/>
              </a:ext>
              <a:ext uri="{837473B0-CC2E-450A-ABE3-18F120FF3D39}">
                <a1611:picAttrSrcUrl xmlns:a1611="http://schemas.microsoft.com/office/drawing/2016/11/main" r:id="rId13"/>
              </a:ext>
            </a:extLst>
          </a:blip>
          <a:srcRect l="14706" r="14706"/>
          <a:stretch/>
        </p:blipFill>
        <p:spPr>
          <a:xfrm>
            <a:off x="6931133" y="216568"/>
            <a:ext cx="2286689" cy="3490498"/>
          </a:xfrm>
        </p:spPr>
      </p:pic>
      <p:sp>
        <p:nvSpPr>
          <p:cNvPr id="8" name="Content Placeholder 7">
            <a:extLst>
              <a:ext uri="{FF2B5EF4-FFF2-40B4-BE49-F238E27FC236}">
                <a16:creationId xmlns:a16="http://schemas.microsoft.com/office/drawing/2014/main" id="{EF87D788-8217-7DA7-7B36-5BDF12CED172}"/>
              </a:ext>
            </a:extLst>
          </p:cNvPr>
          <p:cNvSpPr>
            <a:spLocks noGrp="1"/>
          </p:cNvSpPr>
          <p:nvPr>
            <p:ph sz="half" idx="2"/>
          </p:nvPr>
        </p:nvSpPr>
        <p:spPr>
          <a:xfrm>
            <a:off x="6931132" y="3733801"/>
            <a:ext cx="2489594" cy="693820"/>
          </a:xfrm>
        </p:spPr>
        <p:txBody>
          <a:bodyPr>
            <a:noAutofit/>
          </a:bodyPr>
          <a:lstStyle/>
          <a:p>
            <a:r>
              <a:rPr lang="en-US" sz="1400" dirty="0"/>
              <a:t>Public Access Publications:</a:t>
            </a:r>
          </a:p>
          <a:p>
            <a:r>
              <a:rPr lang="en-US" sz="1400" dirty="0">
                <a:hlinkClick r:id="rId14"/>
              </a:rPr>
              <a:t>Publications (Public Access)</a:t>
            </a:r>
            <a:endParaRPr lang="en-US" sz="1400" dirty="0"/>
          </a:p>
          <a:p>
            <a:endParaRPr lang="en-US" sz="1400" dirty="0"/>
          </a:p>
        </p:txBody>
      </p:sp>
      <p:sp>
        <p:nvSpPr>
          <p:cNvPr id="10" name="Text Placeholder 9">
            <a:extLst>
              <a:ext uri="{FF2B5EF4-FFF2-40B4-BE49-F238E27FC236}">
                <a16:creationId xmlns:a16="http://schemas.microsoft.com/office/drawing/2014/main" id="{0338A0B8-1C61-A835-9FDB-7FF3F61A6373}"/>
              </a:ext>
            </a:extLst>
          </p:cNvPr>
          <p:cNvSpPr>
            <a:spLocks noGrp="1"/>
          </p:cNvSpPr>
          <p:nvPr>
            <p:ph type="body" sz="quarter" idx="17"/>
          </p:nvPr>
        </p:nvSpPr>
        <p:spPr>
          <a:xfrm>
            <a:off x="6931132" y="4311991"/>
            <a:ext cx="2402867" cy="1515537"/>
          </a:xfrm>
        </p:spPr>
        <p:txBody>
          <a:bodyPr>
            <a:noAutofit/>
          </a:bodyPr>
          <a:lstStyle/>
          <a:p>
            <a:r>
              <a:rPr lang="en-US" sz="1200" dirty="0">
                <a:hlinkClick r:id="rId15"/>
              </a:rPr>
              <a:t>Appealing to the BOE</a:t>
            </a:r>
            <a:endParaRPr lang="en-US" sz="1200" dirty="0"/>
          </a:p>
          <a:p>
            <a:r>
              <a:rPr lang="en-US" sz="1200" dirty="0">
                <a:hlinkClick r:id="rId16"/>
              </a:rPr>
              <a:t>Designated Forestland</a:t>
            </a:r>
            <a:endParaRPr lang="en-US" sz="1200" dirty="0"/>
          </a:p>
          <a:p>
            <a:r>
              <a:rPr lang="en-US" sz="1200" dirty="0">
                <a:hlinkClick r:id="rId17"/>
              </a:rPr>
              <a:t>Guide to Mass Appraisal</a:t>
            </a:r>
            <a:endParaRPr lang="en-US" sz="1200" dirty="0"/>
          </a:p>
          <a:p>
            <a:r>
              <a:rPr lang="en-US" sz="1200" dirty="0">
                <a:hlinkClick r:id="rId18"/>
              </a:rPr>
              <a:t>Guide to Property Tax</a:t>
            </a:r>
            <a:endParaRPr lang="en-US" sz="1200" dirty="0"/>
          </a:p>
          <a:p>
            <a:r>
              <a:rPr lang="en-US" sz="1200" dirty="0">
                <a:hlinkClick r:id="rId19"/>
              </a:rPr>
              <a:t>1% Property Tax Limit</a:t>
            </a:r>
            <a:endParaRPr lang="en-US" sz="1200" dirty="0"/>
          </a:p>
          <a:p>
            <a:r>
              <a:rPr lang="en-US" sz="1200" dirty="0">
                <a:hlinkClick r:id="rId20"/>
              </a:rPr>
              <a:t>Paying Taxes Under Protest</a:t>
            </a:r>
            <a:endParaRPr lang="en-US" sz="1200" dirty="0"/>
          </a:p>
        </p:txBody>
      </p:sp>
      <p:pic>
        <p:nvPicPr>
          <p:cNvPr id="18" name="Picture Placeholder 17">
            <a:extLst>
              <a:ext uri="{FF2B5EF4-FFF2-40B4-BE49-F238E27FC236}">
                <a16:creationId xmlns:a16="http://schemas.microsoft.com/office/drawing/2014/main" id="{FFF90CD2-5D58-A295-2ACF-1C270F63BF3C}"/>
              </a:ext>
            </a:extLst>
          </p:cNvPr>
          <p:cNvPicPr>
            <a:picLocks noGrp="1" noChangeAspect="1"/>
          </p:cNvPicPr>
          <p:nvPr>
            <p:ph type="pic" sz="quarter" idx="15"/>
          </p:nvPr>
        </p:nvPicPr>
        <p:blipFill>
          <a:blip r:embed="rId21" cstate="print">
            <a:extLst>
              <a:ext uri="{28A0092B-C50C-407E-A947-70E740481C1C}">
                <a14:useLocalDpi xmlns:a14="http://schemas.microsoft.com/office/drawing/2010/main" val="0"/>
              </a:ext>
              <a:ext uri="{837473B0-CC2E-450A-ABE3-18F120FF3D39}">
                <a1611:picAttrSrcUrl xmlns:a1611="http://schemas.microsoft.com/office/drawing/2016/11/main" r:id="rId22"/>
              </a:ext>
            </a:extLst>
          </a:blip>
          <a:srcRect l="27240" r="27240"/>
          <a:stretch/>
        </p:blipFill>
        <p:spPr>
          <a:xfrm>
            <a:off x="9637296" y="216568"/>
            <a:ext cx="2286690" cy="3418411"/>
          </a:xfrm>
        </p:spPr>
      </p:pic>
      <p:sp>
        <p:nvSpPr>
          <p:cNvPr id="11" name="Text Placeholder 10">
            <a:extLst>
              <a:ext uri="{FF2B5EF4-FFF2-40B4-BE49-F238E27FC236}">
                <a16:creationId xmlns:a16="http://schemas.microsoft.com/office/drawing/2014/main" id="{3EFC39C9-1A35-A97A-A02E-E23502E08D4D}"/>
              </a:ext>
            </a:extLst>
          </p:cNvPr>
          <p:cNvSpPr>
            <a:spLocks noGrp="1"/>
          </p:cNvSpPr>
          <p:nvPr>
            <p:ph type="body" sz="quarter" idx="18"/>
          </p:nvPr>
        </p:nvSpPr>
        <p:spPr>
          <a:xfrm>
            <a:off x="9637296" y="3734141"/>
            <a:ext cx="2286690" cy="577850"/>
          </a:xfrm>
        </p:spPr>
        <p:txBody>
          <a:bodyPr>
            <a:noAutofit/>
          </a:bodyPr>
          <a:lstStyle/>
          <a:p>
            <a:r>
              <a:rPr lang="en-US" sz="1400" dirty="0"/>
              <a:t>Member Resources:</a:t>
            </a:r>
          </a:p>
          <a:p>
            <a:r>
              <a:rPr lang="en-US" sz="1400" dirty="0">
                <a:hlinkClick r:id="rId23"/>
              </a:rPr>
              <a:t>Property Tax Resource Center (PTRC)</a:t>
            </a:r>
            <a:endParaRPr lang="en-US" sz="1400" dirty="0"/>
          </a:p>
        </p:txBody>
      </p:sp>
      <p:sp>
        <p:nvSpPr>
          <p:cNvPr id="14" name="Text Placeholder 13">
            <a:extLst>
              <a:ext uri="{FF2B5EF4-FFF2-40B4-BE49-F238E27FC236}">
                <a16:creationId xmlns:a16="http://schemas.microsoft.com/office/drawing/2014/main" id="{B1D10846-9839-97A3-FA1C-18D45D86FF4B}"/>
              </a:ext>
            </a:extLst>
          </p:cNvPr>
          <p:cNvSpPr>
            <a:spLocks noGrp="1"/>
          </p:cNvSpPr>
          <p:nvPr>
            <p:ph type="body" sz="quarter" idx="19"/>
          </p:nvPr>
        </p:nvSpPr>
        <p:spPr>
          <a:xfrm>
            <a:off x="9637296" y="4559968"/>
            <a:ext cx="2286690" cy="1308680"/>
          </a:xfrm>
        </p:spPr>
        <p:txBody>
          <a:bodyPr>
            <a:normAutofit/>
          </a:bodyPr>
          <a:lstStyle/>
          <a:p>
            <a:r>
              <a:rPr lang="en-US" sz="1400" dirty="0">
                <a:hlinkClick r:id="rId24"/>
              </a:rPr>
              <a:t>Special Notices</a:t>
            </a:r>
            <a:endParaRPr lang="en-US" sz="1400" dirty="0"/>
          </a:p>
          <a:p>
            <a:r>
              <a:rPr lang="en-US" sz="1400" dirty="0">
                <a:hlinkClick r:id="rId25"/>
              </a:rPr>
              <a:t>State School Levy</a:t>
            </a:r>
            <a:endParaRPr lang="en-US" sz="1400" dirty="0"/>
          </a:p>
          <a:p>
            <a:r>
              <a:rPr lang="en-US" sz="1400" dirty="0">
                <a:hlinkClick r:id="rId26"/>
              </a:rPr>
              <a:t>Finding Training</a:t>
            </a:r>
            <a:endParaRPr lang="en-US" sz="1400" dirty="0"/>
          </a:p>
          <a:p>
            <a:r>
              <a:rPr lang="en-US" sz="1400" dirty="0">
                <a:hlinkClick r:id="rId27"/>
              </a:rPr>
              <a:t>County Reports &amp; Audits</a:t>
            </a:r>
            <a:endParaRPr lang="en-US" sz="1400" dirty="0"/>
          </a:p>
        </p:txBody>
      </p:sp>
    </p:spTree>
    <p:extLst>
      <p:ext uri="{BB962C8B-B14F-4D97-AF65-F5344CB8AC3E}">
        <p14:creationId xmlns:p14="http://schemas.microsoft.com/office/powerpoint/2010/main" val="170399643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51A49-B938-9C34-1714-686A59F3E93C}"/>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BD6E0ECF-E95B-3485-839D-64321E6A27AF}"/>
              </a:ext>
            </a:extLst>
          </p:cNvPr>
          <p:cNvSpPr>
            <a:spLocks noGrp="1"/>
          </p:cNvSpPr>
          <p:nvPr>
            <p:ph type="title"/>
          </p:nvPr>
        </p:nvSpPr>
        <p:spPr/>
        <p:txBody>
          <a:bodyPr/>
          <a:lstStyle/>
          <a:p>
            <a:r>
              <a:rPr lang="en-US" dirty="0"/>
              <a:t>Wall of Fame:</a:t>
            </a:r>
          </a:p>
        </p:txBody>
      </p:sp>
      <p:pic>
        <p:nvPicPr>
          <p:cNvPr id="7" name="Picture Placeholder 6" descr="People connection web">
            <a:extLst>
              <a:ext uri="{FF2B5EF4-FFF2-40B4-BE49-F238E27FC236}">
                <a16:creationId xmlns:a16="http://schemas.microsoft.com/office/drawing/2014/main" id="{B16E9134-EFC2-5D7F-D14B-38F4AF7EEEB7}"/>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8505" r="18505"/>
          <a:stretch/>
        </p:blipFill>
        <p:spPr>
          <a:xfrm>
            <a:off x="4343400" y="216568"/>
            <a:ext cx="2338389" cy="3418411"/>
          </a:xfrm>
        </p:spPr>
      </p:pic>
      <p:sp>
        <p:nvSpPr>
          <p:cNvPr id="6" name="Content Placeholder 5">
            <a:extLst>
              <a:ext uri="{FF2B5EF4-FFF2-40B4-BE49-F238E27FC236}">
                <a16:creationId xmlns:a16="http://schemas.microsoft.com/office/drawing/2014/main" id="{AA2D52B3-A27F-0678-A9BE-06E1601B6255}"/>
              </a:ext>
            </a:extLst>
          </p:cNvPr>
          <p:cNvSpPr>
            <a:spLocks noGrp="1"/>
          </p:cNvSpPr>
          <p:nvPr>
            <p:ph sz="half" idx="1"/>
          </p:nvPr>
        </p:nvSpPr>
        <p:spPr>
          <a:xfrm>
            <a:off x="4343400" y="3733800"/>
            <a:ext cx="2338389" cy="578532"/>
          </a:xfrm>
        </p:spPr>
        <p:txBody>
          <a:bodyPr>
            <a:noAutofit/>
          </a:bodyPr>
          <a:lstStyle/>
          <a:p>
            <a:r>
              <a:rPr lang="en-US" sz="1400" dirty="0"/>
              <a:t>Board Website Examples:</a:t>
            </a:r>
          </a:p>
        </p:txBody>
      </p:sp>
      <p:sp>
        <p:nvSpPr>
          <p:cNvPr id="9" name="Text Placeholder 8">
            <a:extLst>
              <a:ext uri="{FF2B5EF4-FFF2-40B4-BE49-F238E27FC236}">
                <a16:creationId xmlns:a16="http://schemas.microsoft.com/office/drawing/2014/main" id="{40D968A1-4AEA-81F0-FB62-427A1C2ADA5C}"/>
              </a:ext>
            </a:extLst>
          </p:cNvPr>
          <p:cNvSpPr>
            <a:spLocks noGrp="1"/>
          </p:cNvSpPr>
          <p:nvPr>
            <p:ph type="body" sz="quarter" idx="16"/>
          </p:nvPr>
        </p:nvSpPr>
        <p:spPr>
          <a:xfrm>
            <a:off x="4343400" y="4001171"/>
            <a:ext cx="2338389" cy="1515537"/>
          </a:xfrm>
        </p:spPr>
        <p:txBody>
          <a:bodyPr>
            <a:noAutofit/>
          </a:bodyPr>
          <a:lstStyle/>
          <a:p>
            <a:pPr>
              <a:lnSpc>
                <a:spcPct val="150000"/>
              </a:lnSpc>
              <a:spcBef>
                <a:spcPts val="0"/>
              </a:spcBef>
            </a:pPr>
            <a:r>
              <a:rPr lang="en-US" sz="1800" dirty="0">
                <a:solidFill>
                  <a:srgbClr val="333333"/>
                </a:solidFill>
                <a:latin typeface="+mj-lt"/>
                <a:hlinkClick r:id="rId4"/>
              </a:rPr>
              <a:t>Kitsap</a:t>
            </a:r>
            <a:endParaRPr lang="en-US" sz="1800" dirty="0">
              <a:solidFill>
                <a:srgbClr val="333333"/>
              </a:solidFill>
              <a:latin typeface="+mj-lt"/>
            </a:endParaRPr>
          </a:p>
          <a:p>
            <a:pPr>
              <a:lnSpc>
                <a:spcPct val="150000"/>
              </a:lnSpc>
              <a:spcBef>
                <a:spcPts val="0"/>
              </a:spcBef>
            </a:pPr>
            <a:r>
              <a:rPr lang="en-US" sz="1800" dirty="0">
                <a:solidFill>
                  <a:srgbClr val="333333"/>
                </a:solidFill>
                <a:latin typeface="+mj-lt"/>
                <a:hlinkClick r:id="rId5"/>
              </a:rPr>
              <a:t>Lincoln</a:t>
            </a:r>
            <a:endParaRPr lang="en-US" sz="1800" dirty="0">
              <a:solidFill>
                <a:srgbClr val="333333"/>
              </a:solidFill>
              <a:latin typeface="+mj-lt"/>
            </a:endParaRPr>
          </a:p>
          <a:p>
            <a:pPr>
              <a:lnSpc>
                <a:spcPct val="150000"/>
              </a:lnSpc>
              <a:spcBef>
                <a:spcPts val="0"/>
              </a:spcBef>
            </a:pPr>
            <a:r>
              <a:rPr lang="en-US" sz="1800" dirty="0">
                <a:solidFill>
                  <a:srgbClr val="333333"/>
                </a:solidFill>
                <a:latin typeface="+mj-lt"/>
                <a:hlinkClick r:id="rId6"/>
              </a:rPr>
              <a:t>Spokane</a:t>
            </a:r>
            <a:endParaRPr lang="en-US" sz="1800" dirty="0">
              <a:solidFill>
                <a:srgbClr val="333333"/>
              </a:solidFill>
              <a:latin typeface="+mj-lt"/>
            </a:endParaRPr>
          </a:p>
          <a:p>
            <a:pPr>
              <a:lnSpc>
                <a:spcPct val="150000"/>
              </a:lnSpc>
              <a:spcBef>
                <a:spcPts val="0"/>
              </a:spcBef>
            </a:pPr>
            <a:endParaRPr lang="en-US" sz="1800" dirty="0">
              <a:solidFill>
                <a:srgbClr val="333333"/>
              </a:solidFill>
              <a:latin typeface="+mj-lt"/>
            </a:endParaRPr>
          </a:p>
          <a:p>
            <a:pPr>
              <a:lnSpc>
                <a:spcPct val="150000"/>
              </a:lnSpc>
              <a:spcBef>
                <a:spcPts val="0"/>
              </a:spcBef>
            </a:pPr>
            <a:endParaRPr lang="en-US" sz="1800" dirty="0">
              <a:latin typeface="+mj-lt"/>
            </a:endParaRPr>
          </a:p>
        </p:txBody>
      </p:sp>
      <p:pic>
        <p:nvPicPr>
          <p:cNvPr id="16" name="Picture Placeholder 15">
            <a:extLst>
              <a:ext uri="{FF2B5EF4-FFF2-40B4-BE49-F238E27FC236}">
                <a16:creationId xmlns:a16="http://schemas.microsoft.com/office/drawing/2014/main" id="{1A518ABD-23DC-DA04-689A-36FE553494C0}"/>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5600" r="35600"/>
          <a:stretch/>
        </p:blipFill>
        <p:spPr>
          <a:xfrm>
            <a:off x="6931133" y="216568"/>
            <a:ext cx="2286689" cy="3490498"/>
          </a:xfrm>
        </p:spPr>
      </p:pic>
      <p:sp>
        <p:nvSpPr>
          <p:cNvPr id="8" name="Content Placeholder 7">
            <a:extLst>
              <a:ext uri="{FF2B5EF4-FFF2-40B4-BE49-F238E27FC236}">
                <a16:creationId xmlns:a16="http://schemas.microsoft.com/office/drawing/2014/main" id="{5327D7DF-A7C5-3E7C-6274-EC66AE877D72}"/>
              </a:ext>
            </a:extLst>
          </p:cNvPr>
          <p:cNvSpPr>
            <a:spLocks noGrp="1"/>
          </p:cNvSpPr>
          <p:nvPr>
            <p:ph sz="half" idx="2"/>
          </p:nvPr>
        </p:nvSpPr>
        <p:spPr>
          <a:xfrm>
            <a:off x="6931132" y="3733801"/>
            <a:ext cx="2489594" cy="693820"/>
          </a:xfrm>
        </p:spPr>
        <p:txBody>
          <a:bodyPr>
            <a:noAutofit/>
          </a:bodyPr>
          <a:lstStyle/>
          <a:p>
            <a:r>
              <a:rPr lang="en-US" sz="1400" dirty="0"/>
              <a:t>Online Filing Examples:</a:t>
            </a:r>
          </a:p>
        </p:txBody>
      </p:sp>
      <p:sp>
        <p:nvSpPr>
          <p:cNvPr id="10" name="Text Placeholder 9">
            <a:extLst>
              <a:ext uri="{FF2B5EF4-FFF2-40B4-BE49-F238E27FC236}">
                <a16:creationId xmlns:a16="http://schemas.microsoft.com/office/drawing/2014/main" id="{9115678D-E0DF-036B-1B2B-470019082AE6}"/>
              </a:ext>
            </a:extLst>
          </p:cNvPr>
          <p:cNvSpPr>
            <a:spLocks noGrp="1"/>
          </p:cNvSpPr>
          <p:nvPr>
            <p:ph type="body" sz="quarter" idx="17"/>
          </p:nvPr>
        </p:nvSpPr>
        <p:spPr>
          <a:xfrm>
            <a:off x="6873043" y="4080711"/>
            <a:ext cx="2402867" cy="1515537"/>
          </a:xfrm>
        </p:spPr>
        <p:txBody>
          <a:bodyPr>
            <a:noAutofit/>
          </a:bodyPr>
          <a:lstStyle/>
          <a:p>
            <a:r>
              <a:rPr lang="en-US" sz="1800" dirty="0">
                <a:hlinkClick r:id="rId9"/>
              </a:rPr>
              <a:t>King County </a:t>
            </a:r>
            <a:r>
              <a:rPr lang="en-US" sz="1800" dirty="0" err="1">
                <a:hlinkClick r:id="rId9"/>
              </a:rPr>
              <a:t>eAppeals</a:t>
            </a:r>
            <a:endParaRPr lang="en-US" sz="1800" dirty="0"/>
          </a:p>
          <a:p>
            <a:r>
              <a:rPr lang="en-US" sz="1800" dirty="0">
                <a:hlinkClick r:id="rId10"/>
              </a:rPr>
              <a:t>Cowlitz Appeal &amp; Dashboard</a:t>
            </a:r>
            <a:endParaRPr lang="en-US" sz="1800" dirty="0"/>
          </a:p>
          <a:p>
            <a:r>
              <a:rPr lang="en-US" sz="1800" dirty="0">
                <a:hlinkClick r:id="rId11"/>
              </a:rPr>
              <a:t>Lewis County Online Filing</a:t>
            </a:r>
            <a:endParaRPr lang="en-US" sz="1800" dirty="0"/>
          </a:p>
        </p:txBody>
      </p:sp>
      <p:pic>
        <p:nvPicPr>
          <p:cNvPr id="18" name="Picture Placeholder 17">
            <a:extLst>
              <a:ext uri="{FF2B5EF4-FFF2-40B4-BE49-F238E27FC236}">
                <a16:creationId xmlns:a16="http://schemas.microsoft.com/office/drawing/2014/main" id="{BC062C2F-F08F-291F-7483-BA6DF3B89C2A}"/>
              </a:ext>
            </a:extLst>
          </p:cNvPr>
          <p:cNvPicPr>
            <a:picLocks noGrp="1" noChangeAspect="1"/>
          </p:cNvPicPr>
          <p:nvPr>
            <p:ph type="pic" sz="quarter" idx="15"/>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rcRect l="29326" r="29326"/>
          <a:stretch/>
        </p:blipFill>
        <p:spPr>
          <a:xfrm>
            <a:off x="9637296" y="216568"/>
            <a:ext cx="2286690" cy="3418411"/>
          </a:xfrm>
        </p:spPr>
      </p:pic>
      <p:sp>
        <p:nvSpPr>
          <p:cNvPr id="11" name="Text Placeholder 10">
            <a:extLst>
              <a:ext uri="{FF2B5EF4-FFF2-40B4-BE49-F238E27FC236}">
                <a16:creationId xmlns:a16="http://schemas.microsoft.com/office/drawing/2014/main" id="{FC7A0F95-7603-0DB7-86D5-1F295EA62124}"/>
              </a:ext>
            </a:extLst>
          </p:cNvPr>
          <p:cNvSpPr>
            <a:spLocks noGrp="1"/>
          </p:cNvSpPr>
          <p:nvPr>
            <p:ph type="body" sz="quarter" idx="18"/>
          </p:nvPr>
        </p:nvSpPr>
        <p:spPr>
          <a:xfrm>
            <a:off x="9637296" y="3734141"/>
            <a:ext cx="2286690" cy="577850"/>
          </a:xfrm>
        </p:spPr>
        <p:txBody>
          <a:bodyPr>
            <a:noAutofit/>
          </a:bodyPr>
          <a:lstStyle/>
          <a:p>
            <a:r>
              <a:rPr lang="en-US" sz="1400" dirty="0"/>
              <a:t>Member Resources:</a:t>
            </a:r>
          </a:p>
        </p:txBody>
      </p:sp>
      <p:sp>
        <p:nvSpPr>
          <p:cNvPr id="14" name="Text Placeholder 13">
            <a:extLst>
              <a:ext uri="{FF2B5EF4-FFF2-40B4-BE49-F238E27FC236}">
                <a16:creationId xmlns:a16="http://schemas.microsoft.com/office/drawing/2014/main" id="{835ABE2A-FA1B-05AE-9469-CA7EDAF9CDB7}"/>
              </a:ext>
            </a:extLst>
          </p:cNvPr>
          <p:cNvSpPr>
            <a:spLocks noGrp="1"/>
          </p:cNvSpPr>
          <p:nvPr>
            <p:ph type="body" sz="quarter" idx="19"/>
          </p:nvPr>
        </p:nvSpPr>
        <p:spPr>
          <a:xfrm>
            <a:off x="9637295" y="4080711"/>
            <a:ext cx="2779293" cy="1308680"/>
          </a:xfrm>
        </p:spPr>
        <p:txBody>
          <a:bodyPr>
            <a:noAutofit/>
          </a:bodyPr>
          <a:lstStyle/>
          <a:p>
            <a:r>
              <a:rPr lang="en-US" sz="1800" dirty="0">
                <a:hlinkClick r:id="rId14"/>
              </a:rPr>
              <a:t>Snohomish Practice &amp; Procedure Document</a:t>
            </a:r>
            <a:endParaRPr lang="en-US" sz="1800" dirty="0"/>
          </a:p>
          <a:p>
            <a:r>
              <a:rPr lang="en-US" sz="1800" dirty="0">
                <a:hlinkClick r:id="rId15"/>
              </a:rPr>
              <a:t>Snohomish Appellant Checklist &amp; Tips</a:t>
            </a:r>
            <a:endParaRPr lang="en-US" sz="1800" dirty="0"/>
          </a:p>
          <a:p>
            <a:r>
              <a:rPr lang="en-US" sz="1800" dirty="0">
                <a:hlinkClick r:id="rId16"/>
              </a:rPr>
              <a:t>Whitman Letter to Taxpayers</a:t>
            </a:r>
            <a:endParaRPr lang="en-US" sz="1800" dirty="0"/>
          </a:p>
        </p:txBody>
      </p:sp>
    </p:spTree>
    <p:extLst>
      <p:ext uri="{BB962C8B-B14F-4D97-AF65-F5344CB8AC3E}">
        <p14:creationId xmlns:p14="http://schemas.microsoft.com/office/powerpoint/2010/main" val="26760766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A4B4AF-AE50-5D74-1572-59657FC192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55023DF-A059-0794-EDF0-B30710678356}"/>
              </a:ext>
            </a:extLst>
          </p:cNvPr>
          <p:cNvSpPr>
            <a:spLocks noGrp="1"/>
          </p:cNvSpPr>
          <p:nvPr>
            <p:ph type="title"/>
          </p:nvPr>
        </p:nvSpPr>
        <p:spPr/>
        <p:txBody>
          <a:bodyPr/>
          <a:lstStyle/>
          <a:p>
            <a:r>
              <a:rPr lang="en-US" dirty="0"/>
              <a:t>Revaluation Plans </a:t>
            </a:r>
          </a:p>
        </p:txBody>
      </p:sp>
      <p:sp>
        <p:nvSpPr>
          <p:cNvPr id="4" name="Content Placeholder 3">
            <a:extLst>
              <a:ext uri="{FF2B5EF4-FFF2-40B4-BE49-F238E27FC236}">
                <a16:creationId xmlns:a16="http://schemas.microsoft.com/office/drawing/2014/main" id="{506F338D-1AE4-F463-816F-5D411AF14E81}"/>
              </a:ext>
            </a:extLst>
          </p:cNvPr>
          <p:cNvSpPr>
            <a:spLocks noGrp="1"/>
          </p:cNvSpPr>
          <p:nvPr>
            <p:ph sz="half" idx="2"/>
          </p:nvPr>
        </p:nvSpPr>
        <p:spPr/>
        <p:txBody>
          <a:bodyPr>
            <a:normAutofit fontScale="92500"/>
          </a:bodyPr>
          <a:lstStyle/>
          <a:p>
            <a:pPr>
              <a:buFont typeface="Wingdings" panose="05000000000000000000" pitchFamily="2" charset="2"/>
              <a:buChar char="v"/>
            </a:pPr>
            <a:r>
              <a:rPr lang="en-US" sz="3200" dirty="0"/>
              <a:t>Department of Revenue must approve prior to the first year of any revaluation and physical inspection cycle. (WAC 458-07-025)  </a:t>
            </a:r>
          </a:p>
          <a:p>
            <a:pPr>
              <a:buFont typeface="Wingdings" panose="05000000000000000000" pitchFamily="2" charset="2"/>
              <a:buChar char="v"/>
            </a:pPr>
            <a:endParaRPr lang="en-US" sz="3200" dirty="0"/>
          </a:p>
          <a:p>
            <a:pPr>
              <a:buFont typeface="Wingdings" panose="05000000000000000000" pitchFamily="2" charset="2"/>
              <a:buChar char="v"/>
            </a:pPr>
            <a:r>
              <a:rPr lang="en-US" sz="3200" dirty="0"/>
              <a:t>Plan &amp; Assessment Objectives:</a:t>
            </a:r>
          </a:p>
          <a:p>
            <a:pPr lvl="1">
              <a:buFont typeface="Wingdings" panose="05000000000000000000" pitchFamily="2" charset="2"/>
              <a:buChar char="Ø"/>
            </a:pPr>
            <a:r>
              <a:rPr lang="en-US" sz="2800" dirty="0"/>
              <a:t>Uniformity in taxation</a:t>
            </a:r>
          </a:p>
          <a:p>
            <a:pPr lvl="1">
              <a:buFont typeface="Wingdings" panose="05000000000000000000" pitchFamily="2" charset="2"/>
              <a:buChar char="Ø"/>
            </a:pPr>
            <a:r>
              <a:rPr lang="en-US" sz="2800" dirty="0"/>
              <a:t>Standard of market value</a:t>
            </a:r>
          </a:p>
          <a:p>
            <a:pPr lvl="1">
              <a:buFont typeface="Wingdings" panose="05000000000000000000" pitchFamily="2" charset="2"/>
              <a:buChar char="Ø"/>
            </a:pPr>
            <a:r>
              <a:rPr lang="en-US" sz="2800" dirty="0"/>
              <a:t>Active and systematic program of revaluation on a continuous basis.</a:t>
            </a:r>
          </a:p>
          <a:p>
            <a:pPr lvl="1">
              <a:buFont typeface="Wingdings" panose="05000000000000000000" pitchFamily="2" charset="2"/>
              <a:buChar char="Ø"/>
            </a:pPr>
            <a:r>
              <a:rPr lang="en-US" sz="2800" dirty="0"/>
              <a:t>Efficient use of limited resources</a:t>
            </a:r>
          </a:p>
          <a:p>
            <a:endParaRPr lang="en-US" dirty="0"/>
          </a:p>
        </p:txBody>
      </p:sp>
    </p:spTree>
    <p:extLst>
      <p:ext uri="{BB962C8B-B14F-4D97-AF65-F5344CB8AC3E}">
        <p14:creationId xmlns:p14="http://schemas.microsoft.com/office/powerpoint/2010/main" val="2327745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00DCA917-1D04-7575-1AB8-C72934FB07AC}"/>
              </a:ext>
            </a:extLst>
          </p:cNvPr>
          <p:cNvSpPr>
            <a:spLocks noGrp="1"/>
          </p:cNvSpPr>
          <p:nvPr>
            <p:ph type="body" sz="quarter" idx="14"/>
          </p:nvPr>
        </p:nvSpPr>
        <p:spPr/>
        <p:txBody>
          <a:bodyPr/>
          <a:lstStyle/>
          <a:p>
            <a:r>
              <a:rPr lang="en-US" dirty="0"/>
              <a:t>Wrap-up &amp; Evaluations</a:t>
            </a:r>
          </a:p>
          <a:p>
            <a:endParaRPr lang="en-US" dirty="0"/>
          </a:p>
        </p:txBody>
      </p:sp>
      <p:sp>
        <p:nvSpPr>
          <p:cNvPr id="9" name="Text Placeholder 8">
            <a:extLst>
              <a:ext uri="{FF2B5EF4-FFF2-40B4-BE49-F238E27FC236}">
                <a16:creationId xmlns:a16="http://schemas.microsoft.com/office/drawing/2014/main" id="{69CCC7F7-4CB2-8C63-9B29-D0FCDB0CD88F}"/>
              </a:ext>
            </a:extLst>
          </p:cNvPr>
          <p:cNvSpPr>
            <a:spLocks noGrp="1"/>
          </p:cNvSpPr>
          <p:nvPr>
            <p:ph type="body" sz="quarter" idx="15"/>
          </p:nvPr>
        </p:nvSpPr>
        <p:spPr/>
        <p:txBody>
          <a:bodyPr/>
          <a:lstStyle/>
          <a:p>
            <a:r>
              <a:rPr lang="en-US" sz="1600" dirty="0"/>
              <a:t>Thank you for your participation today. Let us know how we did by completing this </a:t>
            </a:r>
            <a:r>
              <a:rPr lang="en-US" sz="1600" dirty="0">
                <a:hlinkClick r:id="rId3" tooltip="https://www.surveymonkey.com/r/qhmbvhg"/>
              </a:rPr>
              <a:t>survey</a:t>
            </a:r>
            <a:r>
              <a:rPr lang="en-US" sz="1600" b="1" dirty="0"/>
              <a:t> </a:t>
            </a:r>
            <a:r>
              <a:rPr lang="en-US" sz="1600" dirty="0"/>
              <a:t>by June 11.</a:t>
            </a:r>
          </a:p>
          <a:p>
            <a:r>
              <a:rPr lang="en-US" sz="1600" dirty="0"/>
              <a:t>Please let me know if you have suggestions OR complaints.</a:t>
            </a:r>
          </a:p>
          <a:p>
            <a:r>
              <a:rPr lang="en-US" sz="1600" dirty="0"/>
              <a:t>If you indicated you wanted a certificate of attendance during registration, we will send yours within a few days. Or you may email </a:t>
            </a:r>
            <a:r>
              <a:rPr lang="en-US" sz="1600" dirty="0">
                <a:hlinkClick r:id="rId4" tooltip="mailto:dorpropertytaxeducation@dor.wa.gov"/>
              </a:rPr>
              <a:t>dorpropertytaxeducation@dor.wa.gov</a:t>
            </a:r>
            <a:r>
              <a:rPr lang="en-US" sz="1600" dirty="0"/>
              <a:t> to make a request.</a:t>
            </a:r>
          </a:p>
          <a:p>
            <a:r>
              <a:rPr lang="en-US" sz="1600" dirty="0"/>
              <a:t>Training Season:</a:t>
            </a:r>
          </a:p>
          <a:p>
            <a:pPr lvl="1"/>
            <a:r>
              <a:rPr lang="en-US" sz="1600" dirty="0"/>
              <a:t>Basic BOE: Online in future since, only 1 registrant for the in-person class</a:t>
            </a:r>
          </a:p>
          <a:p>
            <a:pPr lvl="1"/>
            <a:r>
              <a:rPr lang="en-US" sz="1600" dirty="0"/>
              <a:t>Senior BOE: Online, topics and questions were due with registrations. Did not get much.</a:t>
            </a:r>
          </a:p>
          <a:p>
            <a:pPr lvl="2"/>
            <a:r>
              <a:rPr lang="en-US" sz="1600" dirty="0"/>
              <a:t>June 5: Full</a:t>
            </a:r>
          </a:p>
          <a:p>
            <a:pPr lvl="2"/>
            <a:r>
              <a:rPr lang="en-US" sz="1600" dirty="0"/>
              <a:t>June 24: Full</a:t>
            </a:r>
          </a:p>
          <a:p>
            <a:pPr lvl="2"/>
            <a:r>
              <a:rPr lang="en-US" sz="1600" dirty="0"/>
              <a:t>June 26: Open</a:t>
            </a:r>
          </a:p>
          <a:p>
            <a:endParaRPr lang="en-US" dirty="0"/>
          </a:p>
        </p:txBody>
      </p:sp>
      <p:sp>
        <p:nvSpPr>
          <p:cNvPr id="10" name="Text Placeholder 9">
            <a:extLst>
              <a:ext uri="{FF2B5EF4-FFF2-40B4-BE49-F238E27FC236}">
                <a16:creationId xmlns:a16="http://schemas.microsoft.com/office/drawing/2014/main" id="{7BFD58F5-7D60-0578-F646-A99E2774FC2D}"/>
              </a:ext>
            </a:extLst>
          </p:cNvPr>
          <p:cNvSpPr>
            <a:spLocks noGrp="1"/>
          </p:cNvSpPr>
          <p:nvPr>
            <p:ph type="body" sz="quarter" idx="16"/>
          </p:nvPr>
        </p:nvSpPr>
        <p:spPr>
          <a:xfrm rot="16200000">
            <a:off x="-1572833" y="3181092"/>
            <a:ext cx="5109334" cy="495815"/>
          </a:xfrm>
        </p:spPr>
        <p:txBody>
          <a:bodyPr>
            <a:normAutofit lnSpcReduction="10000"/>
          </a:bodyPr>
          <a:lstStyle/>
          <a:p>
            <a:r>
              <a:rPr lang="en-US" dirty="0"/>
              <a:t>Board of Equalization Training – New Members &amp; Clerks</a:t>
            </a:r>
          </a:p>
        </p:txBody>
      </p:sp>
      <p:pic>
        <p:nvPicPr>
          <p:cNvPr id="7" name="Picture Placeholder 6">
            <a:extLst>
              <a:ext uri="{FF2B5EF4-FFF2-40B4-BE49-F238E27FC236}">
                <a16:creationId xmlns:a16="http://schemas.microsoft.com/office/drawing/2014/main" id="{60CD5324-A478-0D8A-0F25-36990E9A7117}"/>
              </a:ext>
              <a:ext uri="{C183D7F6-B498-43B3-948B-1728B52AA6E4}">
                <adec:decorative xmlns:adec="http://schemas.microsoft.com/office/drawing/2017/decorative" val="1"/>
              </a:ext>
            </a:extLst>
          </p:cNvPr>
          <p:cNvPicPr>
            <a:picLocks noGrp="1" noChangeAspect="1"/>
          </p:cNvPicPr>
          <p:nvPr>
            <p:ph type="pic" sz="quarter" idx="13"/>
          </p:nvPr>
        </p:nvPicPr>
        <p:blipFill rotWithShape="1">
          <a:blip r:embed="rId5">
            <a:extLst>
              <a:ext uri="{28A0092B-C50C-407E-A947-70E740481C1C}">
                <a14:useLocalDpi xmlns:a14="http://schemas.microsoft.com/office/drawing/2010/main" val="0"/>
              </a:ext>
            </a:extLst>
          </a:blip>
          <a:srcRect l="33412" r="33412"/>
          <a:stretch/>
        </p:blipFill>
        <p:spPr>
          <a:xfrm>
            <a:off x="1972592" y="679450"/>
            <a:ext cx="2743200" cy="5499100"/>
          </a:xfrm>
        </p:spPr>
      </p:pic>
    </p:spTree>
    <p:extLst>
      <p:ext uri="{BB962C8B-B14F-4D97-AF65-F5344CB8AC3E}">
        <p14:creationId xmlns:p14="http://schemas.microsoft.com/office/powerpoint/2010/main" val="88870554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FF976CC4-84FE-A3AA-BE92-DA06F1679FB2}"/>
              </a:ext>
            </a:extLst>
          </p:cNvPr>
          <p:cNvSpPr>
            <a:spLocks noGrp="1"/>
          </p:cNvSpPr>
          <p:nvPr>
            <p:ph type="title" idx="4294967295"/>
          </p:nvPr>
        </p:nvSpPr>
        <p:spPr>
          <a:xfrm>
            <a:off x="2152650" y="3663555"/>
            <a:ext cx="3086100" cy="581025"/>
          </a:xfrm>
          <a:prstGeom prst="rect">
            <a:avLst/>
          </a:prstGeom>
          <a:noFill/>
          <a:ln>
            <a:noFill/>
            <a:prstDash/>
          </a:ln>
          <a:effectLst/>
        </p:spPr>
        <p:txBody>
          <a:bodyPr rot="0" spcFirstLastPara="0" vertOverflow="overflow" horzOverflow="overflow" vert="horz" wrap="square" lIns="68580" tIns="34290" rIns="68580" bIns="34290" numCol="1" spcCol="0" rtlCol="0" fromWordArt="0" anchor="t" anchorCtr="0" forceAA="0" compatLnSpc="1">
            <a:prstTxWarp prst="textNoShape">
              <a:avLst/>
            </a:prstTxWarp>
            <a:noAutofit/>
          </a:bodyPr>
          <a:lstStyle/>
          <a:p>
            <a:pPr>
              <a:spcBef>
                <a:spcPts val="750"/>
              </a:spcBef>
              <a:buClr>
                <a:srgbClr val="174A7C"/>
              </a:buClr>
              <a:defRPr/>
            </a:pPr>
            <a:r>
              <a:rPr lang="en-US" dirty="0">
                <a:solidFill>
                  <a:schemeClr val="bg1"/>
                </a:solidFill>
                <a:ea typeface="+mn-ea"/>
                <a:cs typeface="+mn-cs"/>
              </a:rPr>
              <a:t>Contact Us</a:t>
            </a:r>
          </a:p>
        </p:txBody>
      </p:sp>
      <p:sp>
        <p:nvSpPr>
          <p:cNvPr id="5" name="Text Placeholder 4">
            <a:extLst>
              <a:ext uri="{FF2B5EF4-FFF2-40B4-BE49-F238E27FC236}">
                <a16:creationId xmlns:a16="http://schemas.microsoft.com/office/drawing/2014/main" id="{3091F404-B027-09C8-D42D-097A983C11D7}"/>
              </a:ext>
            </a:extLst>
          </p:cNvPr>
          <p:cNvSpPr>
            <a:spLocks noGrp="1"/>
          </p:cNvSpPr>
          <p:nvPr>
            <p:ph type="body" sz="quarter" idx="13"/>
          </p:nvPr>
        </p:nvSpPr>
        <p:spPr>
          <a:xfrm>
            <a:off x="2152651" y="4394597"/>
            <a:ext cx="3007895" cy="757238"/>
          </a:xfrm>
        </p:spPr>
        <p:txBody>
          <a:bodyPr/>
          <a:lstStyle/>
          <a:p>
            <a:r>
              <a:rPr lang="en-US" dirty="0"/>
              <a:t>For any questions or to get help from our experts </a:t>
            </a:r>
          </a:p>
        </p:txBody>
      </p:sp>
      <p:sp>
        <p:nvSpPr>
          <p:cNvPr id="6" name="Text Placeholder 5">
            <a:extLst>
              <a:ext uri="{FF2B5EF4-FFF2-40B4-BE49-F238E27FC236}">
                <a16:creationId xmlns:a16="http://schemas.microsoft.com/office/drawing/2014/main" id="{BCADCCCE-4F48-90F2-CDBF-B968CA3CEC7E}"/>
              </a:ext>
            </a:extLst>
          </p:cNvPr>
          <p:cNvSpPr>
            <a:spLocks noGrp="1"/>
          </p:cNvSpPr>
          <p:nvPr>
            <p:ph type="body" sz="quarter" idx="14"/>
          </p:nvPr>
        </p:nvSpPr>
        <p:spPr>
          <a:xfrm>
            <a:off x="9107092" y="2404658"/>
            <a:ext cx="2133750" cy="270272"/>
          </a:xfrm>
        </p:spPr>
        <p:txBody>
          <a:bodyPr>
            <a:normAutofit fontScale="92500" lnSpcReduction="10000"/>
          </a:bodyPr>
          <a:lstStyle/>
          <a:p>
            <a:r>
              <a:rPr lang="en-US" dirty="0"/>
              <a:t>Website</a:t>
            </a:r>
          </a:p>
        </p:txBody>
      </p:sp>
      <p:sp>
        <p:nvSpPr>
          <p:cNvPr id="9" name="Text Placeholder 8">
            <a:extLst>
              <a:ext uri="{FF2B5EF4-FFF2-40B4-BE49-F238E27FC236}">
                <a16:creationId xmlns:a16="http://schemas.microsoft.com/office/drawing/2014/main" id="{81D83968-CDC4-41CE-03DF-6E1626E22EFF}"/>
              </a:ext>
            </a:extLst>
          </p:cNvPr>
          <p:cNvSpPr>
            <a:spLocks noGrp="1"/>
          </p:cNvSpPr>
          <p:nvPr>
            <p:ph type="body" sz="quarter" idx="17"/>
          </p:nvPr>
        </p:nvSpPr>
        <p:spPr>
          <a:xfrm>
            <a:off x="8430630" y="2891528"/>
            <a:ext cx="3131717" cy="135136"/>
          </a:xfrm>
        </p:spPr>
        <p:txBody>
          <a:bodyPr>
            <a:noAutofit/>
          </a:bodyPr>
          <a:lstStyle/>
          <a:p>
            <a:r>
              <a:rPr lang="en-US" sz="1600" dirty="0"/>
              <a:t>https://propertytax.dor.wa.gov/</a:t>
            </a:r>
          </a:p>
        </p:txBody>
      </p:sp>
      <p:sp>
        <p:nvSpPr>
          <p:cNvPr id="7" name="Text Placeholder 6">
            <a:extLst>
              <a:ext uri="{FF2B5EF4-FFF2-40B4-BE49-F238E27FC236}">
                <a16:creationId xmlns:a16="http://schemas.microsoft.com/office/drawing/2014/main" id="{5A776D72-F433-50A8-4E5B-0070F7BF44B4}"/>
              </a:ext>
            </a:extLst>
          </p:cNvPr>
          <p:cNvSpPr>
            <a:spLocks noGrp="1"/>
          </p:cNvSpPr>
          <p:nvPr>
            <p:ph type="body" sz="quarter" idx="15"/>
          </p:nvPr>
        </p:nvSpPr>
        <p:spPr>
          <a:xfrm>
            <a:off x="9094247" y="3591835"/>
            <a:ext cx="2133750" cy="270272"/>
          </a:xfrm>
        </p:spPr>
        <p:txBody>
          <a:bodyPr>
            <a:normAutofit fontScale="92500" lnSpcReduction="10000"/>
          </a:bodyPr>
          <a:lstStyle/>
          <a:p>
            <a:r>
              <a:rPr lang="en-US" dirty="0"/>
              <a:t>Phone Number</a:t>
            </a:r>
          </a:p>
        </p:txBody>
      </p:sp>
      <p:sp>
        <p:nvSpPr>
          <p:cNvPr id="10" name="Text Placeholder 9">
            <a:extLst>
              <a:ext uri="{FF2B5EF4-FFF2-40B4-BE49-F238E27FC236}">
                <a16:creationId xmlns:a16="http://schemas.microsoft.com/office/drawing/2014/main" id="{F95E1A6C-B12D-7698-5C4A-394FEF59B6BA}"/>
              </a:ext>
            </a:extLst>
          </p:cNvPr>
          <p:cNvSpPr>
            <a:spLocks noGrp="1"/>
          </p:cNvSpPr>
          <p:nvPr>
            <p:ph type="body" sz="quarter" idx="18"/>
          </p:nvPr>
        </p:nvSpPr>
        <p:spPr>
          <a:xfrm>
            <a:off x="8430630" y="3937773"/>
            <a:ext cx="2459831" cy="270272"/>
          </a:xfrm>
        </p:spPr>
        <p:txBody>
          <a:bodyPr>
            <a:noAutofit/>
          </a:bodyPr>
          <a:lstStyle/>
          <a:p>
            <a:r>
              <a:rPr lang="en-US" sz="1600" dirty="0"/>
              <a:t>360-534-1400</a:t>
            </a:r>
          </a:p>
        </p:txBody>
      </p:sp>
      <p:sp>
        <p:nvSpPr>
          <p:cNvPr id="8" name="Text Placeholder 7">
            <a:extLst>
              <a:ext uri="{FF2B5EF4-FFF2-40B4-BE49-F238E27FC236}">
                <a16:creationId xmlns:a16="http://schemas.microsoft.com/office/drawing/2014/main" id="{E0FDC52E-BC36-0B08-35E2-BE469605607D}"/>
              </a:ext>
            </a:extLst>
          </p:cNvPr>
          <p:cNvSpPr>
            <a:spLocks noGrp="1"/>
          </p:cNvSpPr>
          <p:nvPr>
            <p:ph type="body" sz="quarter" idx="16"/>
          </p:nvPr>
        </p:nvSpPr>
        <p:spPr>
          <a:xfrm>
            <a:off x="9141560" y="4773216"/>
            <a:ext cx="2133750" cy="270272"/>
          </a:xfrm>
        </p:spPr>
        <p:txBody>
          <a:bodyPr>
            <a:normAutofit fontScale="92500" lnSpcReduction="10000"/>
          </a:bodyPr>
          <a:lstStyle/>
          <a:p>
            <a:r>
              <a:rPr lang="en-US" dirty="0"/>
              <a:t>Email</a:t>
            </a:r>
          </a:p>
        </p:txBody>
      </p:sp>
      <p:sp>
        <p:nvSpPr>
          <p:cNvPr id="11" name="Text Placeholder 10">
            <a:extLst>
              <a:ext uri="{FF2B5EF4-FFF2-40B4-BE49-F238E27FC236}">
                <a16:creationId xmlns:a16="http://schemas.microsoft.com/office/drawing/2014/main" id="{FC6D1D99-2EFF-2EB0-AA4F-321098F0EE6B}"/>
              </a:ext>
            </a:extLst>
          </p:cNvPr>
          <p:cNvSpPr>
            <a:spLocks noGrp="1"/>
          </p:cNvSpPr>
          <p:nvPr>
            <p:ph type="body" sz="quarter" idx="19"/>
          </p:nvPr>
        </p:nvSpPr>
        <p:spPr>
          <a:xfrm>
            <a:off x="8507832" y="5295524"/>
            <a:ext cx="2459831" cy="757238"/>
          </a:xfrm>
        </p:spPr>
        <p:txBody>
          <a:bodyPr>
            <a:normAutofit/>
          </a:bodyPr>
          <a:lstStyle/>
          <a:p>
            <a:r>
              <a:rPr lang="en-US" sz="1600" dirty="0">
                <a:hlinkClick r:id="rId3"/>
              </a:rPr>
              <a:t>rikkib@dor.wa.gov</a:t>
            </a:r>
            <a:endParaRPr lang="en-US" sz="1600" dirty="0"/>
          </a:p>
          <a:p>
            <a:r>
              <a:rPr lang="en-US" sz="1600" dirty="0">
                <a:hlinkClick r:id="rId4"/>
              </a:rPr>
              <a:t>dianabu@dor.wa.gov</a:t>
            </a:r>
            <a:endParaRPr lang="en-US" sz="1600" dirty="0"/>
          </a:p>
          <a:p>
            <a:endParaRPr lang="en-US" sz="1600" dirty="0"/>
          </a:p>
        </p:txBody>
      </p:sp>
    </p:spTree>
    <p:extLst>
      <p:ext uri="{BB962C8B-B14F-4D97-AF65-F5344CB8AC3E}">
        <p14:creationId xmlns:p14="http://schemas.microsoft.com/office/powerpoint/2010/main" val="26561818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5_Office Theme">
  <a:themeElements>
    <a:clrScheme name="Washington State Department of Revenue">
      <a:dk1>
        <a:srgbClr val="2D3338"/>
      </a:dk1>
      <a:lt1>
        <a:sysClr val="window" lastClr="FFFFFF"/>
      </a:lt1>
      <a:dk2>
        <a:srgbClr val="174A7C"/>
      </a:dk2>
      <a:lt2>
        <a:srgbClr val="FFFFFF"/>
      </a:lt2>
      <a:accent1>
        <a:srgbClr val="2C86D9"/>
      </a:accent1>
      <a:accent2>
        <a:srgbClr val="DC6132"/>
      </a:accent2>
      <a:accent3>
        <a:srgbClr val="FAB932"/>
      </a:accent3>
      <a:accent4>
        <a:srgbClr val="168B4D"/>
      </a:accent4>
      <a:accent5>
        <a:srgbClr val="C9DFF6"/>
      </a:accent5>
      <a:accent6>
        <a:srgbClr val="5B6670"/>
      </a:accent6>
      <a:hlink>
        <a:srgbClr val="2C86D9"/>
      </a:hlink>
      <a:folHlink>
        <a:srgbClr val="C9DFF6"/>
      </a:folHlink>
    </a:clrScheme>
    <a:fontScheme name="Custom 1">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8D76745C251054ABD8A5E8C9BB235BD" ma:contentTypeVersion="18" ma:contentTypeDescription="Create a new document." ma:contentTypeScope="" ma:versionID="a7b458d9c02c2361afe4f51ccf38f1e0">
  <xsd:schema xmlns:xsd="http://www.w3.org/2001/XMLSchema" xmlns:xs="http://www.w3.org/2001/XMLSchema" xmlns:p="http://schemas.microsoft.com/office/2006/metadata/properties" xmlns:ns1="http://schemas.microsoft.com/sharepoint/v3" xmlns:ns2="60f912e7-dccb-44bd-8e6d-f814aa99b7ea" xmlns:ns3="70d3efe9-84ce-4bc0-b5e6-bfce77b991b4" targetNamespace="http://schemas.microsoft.com/office/2006/metadata/properties" ma:root="true" ma:fieldsID="8ad1318a37805546f68edc288c39188b" ns1:_="" ns2:_="" ns3:_="">
    <xsd:import namespace="http://schemas.microsoft.com/sharepoint/v3"/>
    <xsd:import namespace="60f912e7-dccb-44bd-8e6d-f814aa99b7ea"/>
    <xsd:import namespace="70d3efe9-84ce-4bc0-b5e6-bfce77b991b4"/>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3:SharedWithUsers" minOccurs="0"/>
                <xsd:element ref="ns3:SharedWithDetails" minOccurs="0"/>
                <xsd:element ref="ns1:_ip_UnifiedCompliancePolicyProperties" minOccurs="0"/>
                <xsd:element ref="ns1:_ip_UnifiedCompliancePolicyUIAction"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2:MediaServiceOCR" minOccurs="0"/>
                <xsd:element ref="ns2:MediaServiceLocation" minOccurs="0"/>
                <xsd:element ref="ns2: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0f912e7-dccb-44bd-8e6d-f814aa99b7e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360a6a1c-50a4-4ec0-87e3-f00760ffe76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element name="MediaServiceLocation" ma:index="23" nillable="true" ma:displayName="Location" ma:description="" ma:indexed="true" ma:internalName="MediaServiceLocation" ma:readOnly="true">
      <xsd:simpleType>
        <xsd:restriction base="dms:Text"/>
      </xsd:simpleType>
    </xsd:element>
    <xsd:element name="Date" ma:index="24" nillable="true" ma:displayName="Date" ma:format="DateOnly" ma:internalName="Dat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70d3efe9-84ce-4bc0-b5e6-bfce77b991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Date xmlns="60f912e7-dccb-44bd-8e6d-f814aa99b7ea" xsi:nil="true"/>
    <_ip_UnifiedCompliancePolicyProperties xmlns="http://schemas.microsoft.com/sharepoint/v3" xsi:nil="true"/>
    <lcf76f155ced4ddcb4097134ff3c332f xmlns="60f912e7-dccb-44bd-8e6d-f814aa99b7e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0625B973-A7D3-4511-99E9-D2B906A6686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60f912e7-dccb-44bd-8e6d-f814aa99b7ea"/>
    <ds:schemaRef ds:uri="70d3efe9-84ce-4bc0-b5e6-bfce77b991b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DE48C39-C61A-4E88-8D61-07F75E2C2F64}">
  <ds:schemaRefs>
    <ds:schemaRef ds:uri="http://schemas.microsoft.com/sharepoint/v3/contenttype/forms"/>
  </ds:schemaRefs>
</ds:datastoreItem>
</file>

<file path=customXml/itemProps3.xml><?xml version="1.0" encoding="utf-8"?>
<ds:datastoreItem xmlns:ds="http://schemas.openxmlformats.org/officeDocument/2006/customXml" ds:itemID="{A5ABAD6B-FD46-41F8-9DB4-F3EE5C53FCD2}">
  <ds:schemaRefs>
    <ds:schemaRef ds:uri="http://schemas.microsoft.com/sharepoint/v3"/>
    <ds:schemaRef ds:uri="http://schemas.microsoft.com/office/infopath/2007/PartnerControls"/>
    <ds:schemaRef ds:uri="http://purl.org/dc/dcmitype/"/>
    <ds:schemaRef ds:uri="60f912e7-dccb-44bd-8e6d-f814aa99b7ea"/>
    <ds:schemaRef ds:uri="70d3efe9-84ce-4bc0-b5e6-bfce77b991b4"/>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 ds:uri="http://purl.org/dc/terms/"/>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2157</TotalTime>
  <Words>7761</Words>
  <Application>Microsoft Office PowerPoint</Application>
  <PresentationFormat>Widescreen</PresentationFormat>
  <Paragraphs>982</Paragraphs>
  <Slides>91</Slides>
  <Notes>91</Notes>
  <HiddenSlides>0</HiddenSlides>
  <MMClips>0</MMClips>
  <ScaleCrop>false</ScaleCrop>
  <HeadingPairs>
    <vt:vector size="10" baseType="variant">
      <vt:variant>
        <vt:lpstr>Fonts Used</vt:lpstr>
      </vt:variant>
      <vt:variant>
        <vt:i4>10</vt:i4>
      </vt:variant>
      <vt:variant>
        <vt:lpstr>Theme</vt:lpstr>
      </vt:variant>
      <vt:variant>
        <vt:i4>3</vt:i4>
      </vt:variant>
      <vt:variant>
        <vt:lpstr>Links</vt:lpstr>
      </vt:variant>
      <vt:variant>
        <vt:i4>1</vt:i4>
      </vt:variant>
      <vt:variant>
        <vt:lpstr>Embedded OLE Servers</vt:lpstr>
      </vt:variant>
      <vt:variant>
        <vt:i4>1</vt:i4>
      </vt:variant>
      <vt:variant>
        <vt:lpstr>Slide Titles</vt:lpstr>
      </vt:variant>
      <vt:variant>
        <vt:i4>91</vt:i4>
      </vt:variant>
    </vt:vector>
  </HeadingPairs>
  <TitlesOfParts>
    <vt:vector size="106" baseType="lpstr">
      <vt:lpstr>Aptos</vt:lpstr>
      <vt:lpstr>Aptos Display</vt:lpstr>
      <vt:lpstr>Arial</vt:lpstr>
      <vt:lpstr>Calibri</vt:lpstr>
      <vt:lpstr>Calibri Light</vt:lpstr>
      <vt:lpstr>Courier New</vt:lpstr>
      <vt:lpstr>Gill Sans MT</vt:lpstr>
      <vt:lpstr>Monotype Sorts</vt:lpstr>
      <vt:lpstr>Times New Roman</vt:lpstr>
      <vt:lpstr>Wingdings</vt:lpstr>
      <vt:lpstr>Office Theme</vt:lpstr>
      <vt:lpstr>1_Office Theme</vt:lpstr>
      <vt:lpstr>5_Office Theme</vt:lpstr>
      <vt:lpstr>file:///\\doracpidrives\DivPT$\Education\Courses%20&amp;%20Presentations\Fundamentals\2016\Chapter%206%20-%20Revaluation\doracpidrives\DivPT$\Education\Courses%20&amp;%20Presentations\Fundamentals\2014%20Fundamentals\Chapter%205%20-%20Revaluation\Training%20Material\BOE%20Training\Sno%20PI%20Area%20Map.pdf</vt:lpstr>
      <vt:lpstr>Slide</vt:lpstr>
      <vt:lpstr>Board of Equalization Training</vt:lpstr>
      <vt:lpstr>Agenda &amp; Attendance</vt:lpstr>
      <vt:lpstr>2025 Board of Equalization Training</vt:lpstr>
      <vt:lpstr>Property tax is an “ad valorum” tax meaning it is based on the value of the property. It is mostly administered by local government.  </vt:lpstr>
      <vt:lpstr>Basis of Valuation </vt:lpstr>
      <vt:lpstr>  Real Proper is defined in: RCW 84.04.090 WAC 458-12-010  </vt:lpstr>
      <vt:lpstr>Valuation vs. Property Tax</vt:lpstr>
      <vt:lpstr>PowerPoint Presentation</vt:lpstr>
      <vt:lpstr>Revaluation Plans </vt:lpstr>
      <vt:lpstr>Transition to Annual Revaluation</vt:lpstr>
      <vt:lpstr>Physical Inspection Areas</vt:lpstr>
      <vt:lpstr>  Changes with Annual Valuation </vt:lpstr>
      <vt:lpstr>  Advantages of  Annual Valuation </vt:lpstr>
      <vt:lpstr>  Advantages of  Annual Valuation </vt:lpstr>
      <vt:lpstr>PowerPoint Presentation</vt:lpstr>
      <vt:lpstr>Mass Appraisal</vt:lpstr>
      <vt:lpstr>PowerPoint Presentation</vt:lpstr>
      <vt:lpstr>Sales Validation and Verification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Mass Appraisal</vt:lpstr>
      <vt:lpstr>PowerPoint Presentation</vt:lpstr>
      <vt:lpstr>PowerPoint Presentation</vt:lpstr>
      <vt:lpstr>Steps in Mass Appraisal</vt:lpstr>
      <vt:lpstr>Mass Appraisal Process </vt:lpstr>
      <vt:lpstr>PowerPoint Presentation</vt:lpstr>
      <vt:lpstr>PowerPoint Presentation</vt:lpstr>
      <vt:lpstr>Example of a  Land Model</vt:lpstr>
      <vt:lpstr>Total Value</vt:lpstr>
      <vt:lpstr>Market Adjustments</vt:lpstr>
      <vt:lpstr>Time Adjustments</vt:lpstr>
      <vt:lpstr>Statistical Updates </vt:lpstr>
      <vt:lpstr>Mass Appraisal Report Uses</vt:lpstr>
      <vt:lpstr>Reports in the Appeal Process</vt:lpstr>
      <vt:lpstr>Reliability of Mass Appraisal Reports</vt:lpstr>
      <vt:lpstr>Destroyed Property </vt:lpstr>
      <vt:lpstr>Destroyed Property </vt:lpstr>
      <vt:lpstr>Destroyed Property </vt:lpstr>
      <vt:lpstr>Questions?</vt:lpstr>
      <vt:lpstr>Reconvene Requests</vt:lpstr>
      <vt:lpstr>Authority</vt:lpstr>
      <vt:lpstr>PowerPoint Presentation</vt:lpstr>
      <vt:lpstr>PowerPoint Presentation</vt:lpstr>
      <vt:lpstr>PowerPoint Presentation</vt:lpstr>
      <vt:lpstr>PowerPoint Presentation</vt:lpstr>
      <vt:lpstr>PowerPoint Presentation</vt:lpstr>
      <vt:lpstr>Code 6 (limited to 3 years)</vt:lpstr>
      <vt:lpstr>Code 7 (limited to 3 years)</vt:lpstr>
      <vt:lpstr>Good Cause Waiver of Filing Deadline</vt:lpstr>
      <vt:lpstr>PowerPoint Presentation</vt:lpstr>
      <vt:lpstr>PowerPoint Presentation</vt:lpstr>
      <vt:lpstr>Waiver Reasons</vt:lpstr>
      <vt:lpstr>Waiver Reasons</vt:lpstr>
      <vt:lpstr>The Only Mandatory Waiver!</vt:lpstr>
      <vt:lpstr>Equalization</vt:lpstr>
      <vt:lpstr>Who and When</vt:lpstr>
      <vt:lpstr>PowerPoint Presentation</vt:lpstr>
      <vt:lpstr>Board Orders</vt:lpstr>
      <vt:lpstr>PowerPoint Presentation</vt:lpstr>
      <vt:lpstr>PowerPoint Presentation</vt:lpstr>
      <vt:lpstr>PowerPoint Presentation</vt:lpstr>
      <vt:lpstr>Sales Comparison</vt:lpstr>
      <vt:lpstr>PowerPoint Presentation</vt:lpstr>
      <vt:lpstr>Adjustments</vt:lpstr>
      <vt:lpstr>Cost</vt:lpstr>
      <vt:lpstr>PowerPoint Presentation</vt:lpstr>
      <vt:lpstr>Forms &amp; Publications:</vt:lpstr>
      <vt:lpstr>Wall of Fame:</vt:lpstr>
      <vt:lpstr>PowerPoint Presentation</vt:lpstr>
      <vt:lpstr>Contact Us</vt:lpstr>
    </vt:vector>
  </TitlesOfParts>
  <Company>Washington State Department of Revenue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Bland, Rikki (DOR)</dc:creator>
  <cp:lastModifiedBy>Bland, Rikki (DOR)</cp:lastModifiedBy>
  <cp:revision>3</cp:revision>
  <dcterms:created xsi:type="dcterms:W3CDTF">2025-05-27T14:14:21Z</dcterms:created>
  <dcterms:modified xsi:type="dcterms:W3CDTF">2025-05-29T18:43:07Z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0x010100D8D76745C251054ABD8A5E8C9BB235BD</vt:lpwstr>
  </property>
  <property fmtid="{D5CDD505-2E9C-101B-9397-08002B2CF9AE}" pid="3" name="pfc3fe8bce534044bacce8d1af50f428">
    <vt:lpwstr/>
  </property>
  <property fmtid="{D5CDD505-2E9C-101B-9397-08002B2CF9AE}" pid="4" name="kdc761e316ec48ffa635c780b19981b5">
    <vt:lpwstr/>
  </property>
  <property fmtid="{D5CDD505-2E9C-101B-9397-08002B2CF9AE}" pid="5" name="j6330e34b67c425bb11ea24c44febe90">
    <vt:lpwstr/>
  </property>
  <property fmtid="{D5CDD505-2E9C-101B-9397-08002B2CF9AE}" pid="6" name="dorDocumentType">
    <vt:lpwstr/>
  </property>
  <property fmtid="{D5CDD505-2E9C-101B-9397-08002B2CF9AE}" pid="7" name="MediaServiceImageTags">
    <vt:lpwstr/>
  </property>
  <property fmtid="{D5CDD505-2E9C-101B-9397-08002B2CF9AE}" pid="8" name="d3b549b5739f495993677263bfa7dcdf">
    <vt:lpwstr/>
  </property>
  <property fmtid="{D5CDD505-2E9C-101B-9397-08002B2CF9AE}" pid="9" name="dorDivisions">
    <vt:lpwstr/>
  </property>
  <property fmtid="{D5CDD505-2E9C-101B-9397-08002B2CF9AE}" pid="10" name="dorRecordSeries">
    <vt:lpwstr/>
  </property>
  <property fmtid="{D5CDD505-2E9C-101B-9397-08002B2CF9AE}" pid="11" name="dorTags">
    <vt:lpwstr/>
  </property>
  <property fmtid="{D5CDD505-2E9C-101B-9397-08002B2CF9AE}" pid="12" name="dorGroups">
    <vt:lpwstr/>
  </property>
  <property fmtid="{D5CDD505-2E9C-101B-9397-08002B2CF9AE}" pid="13" name="dorFunctions">
    <vt:lpwstr/>
  </property>
  <property fmtid="{D5CDD505-2E9C-101B-9397-08002B2CF9AE}" pid="14" name="dorCitationReference">
    <vt:lpwstr/>
  </property>
  <property fmtid="{D5CDD505-2E9C-101B-9397-08002B2CF9AE}" pid="15" name="ab15b19d7a064f5db32120557ec0b679">
    <vt:lpwstr/>
  </property>
  <property fmtid="{D5CDD505-2E9C-101B-9397-08002B2CF9AE}" pid="16" name="p4f4d42cc0344013afb7693660b59f85">
    <vt:lpwstr/>
  </property>
  <property fmtid="{D5CDD505-2E9C-101B-9397-08002B2CF9AE}" pid="17" name="f7de2eed8b264402a01219482b3ea987">
    <vt:lpwstr/>
  </property>
  <property fmtid="{D5CDD505-2E9C-101B-9397-08002B2CF9AE}" pid="18" name="TaxCatchAll">
    <vt:lpwstr/>
  </property>
</Properties>
</file>