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Lst>
  <p:notesMasterIdLst>
    <p:notesMasterId r:id="rId53"/>
  </p:notesMasterIdLst>
  <p:sldIdLst>
    <p:sldId id="261" r:id="rId6"/>
    <p:sldId id="264" r:id="rId7"/>
    <p:sldId id="270" r:id="rId8"/>
    <p:sldId id="274" r:id="rId9"/>
    <p:sldId id="540" r:id="rId10"/>
    <p:sldId id="524" r:id="rId11"/>
    <p:sldId id="525" r:id="rId12"/>
    <p:sldId id="1450" r:id="rId13"/>
    <p:sldId id="282" r:id="rId14"/>
    <p:sldId id="543" r:id="rId15"/>
    <p:sldId id="544" r:id="rId16"/>
    <p:sldId id="545" r:id="rId17"/>
    <p:sldId id="546" r:id="rId18"/>
    <p:sldId id="271" r:id="rId19"/>
    <p:sldId id="284" r:id="rId20"/>
    <p:sldId id="302" r:id="rId21"/>
    <p:sldId id="547" r:id="rId22"/>
    <p:sldId id="297" r:id="rId23"/>
    <p:sldId id="298" r:id="rId24"/>
    <p:sldId id="288" r:id="rId25"/>
    <p:sldId id="299" r:id="rId26"/>
    <p:sldId id="548" r:id="rId27"/>
    <p:sldId id="300" r:id="rId28"/>
    <p:sldId id="301" r:id="rId29"/>
    <p:sldId id="289" r:id="rId30"/>
    <p:sldId id="296" r:id="rId31"/>
    <p:sldId id="290" r:id="rId32"/>
    <p:sldId id="291" r:id="rId33"/>
    <p:sldId id="292" r:id="rId34"/>
    <p:sldId id="293" r:id="rId35"/>
    <p:sldId id="294" r:id="rId36"/>
    <p:sldId id="295" r:id="rId37"/>
    <p:sldId id="1451" r:id="rId38"/>
    <p:sldId id="1452" r:id="rId39"/>
    <p:sldId id="283" r:id="rId40"/>
    <p:sldId id="281" r:id="rId41"/>
    <p:sldId id="267" r:id="rId42"/>
    <p:sldId id="275" r:id="rId43"/>
    <p:sldId id="276" r:id="rId44"/>
    <p:sldId id="285" r:id="rId45"/>
    <p:sldId id="278" r:id="rId46"/>
    <p:sldId id="1453" r:id="rId47"/>
    <p:sldId id="534" r:id="rId48"/>
    <p:sldId id="542" r:id="rId49"/>
    <p:sldId id="1470" r:id="rId50"/>
    <p:sldId id="260" r:id="rId51"/>
    <p:sldId id="26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genda, Leg. Update" id="{B2BA64AE-0181-42EB-86E9-EFA9AFA06181}">
          <p14:sldIdLst>
            <p14:sldId id="261"/>
            <p14:sldId id="264"/>
            <p14:sldId id="270"/>
            <p14:sldId id="274"/>
            <p14:sldId id="540"/>
          </p14:sldIdLst>
        </p14:section>
        <p14:section name="Good Cause v. Reconvene" id="{F439D913-734D-45FB-A2D2-ED24BF4B80EB}">
          <p14:sldIdLst>
            <p14:sldId id="524"/>
            <p14:sldId id="525"/>
            <p14:sldId id="1450"/>
            <p14:sldId id="282"/>
            <p14:sldId id="543"/>
            <p14:sldId id="544"/>
            <p14:sldId id="545"/>
            <p14:sldId id="546"/>
            <p14:sldId id="271"/>
            <p14:sldId id="284"/>
            <p14:sldId id="302"/>
            <p14:sldId id="547"/>
            <p14:sldId id="297"/>
            <p14:sldId id="298"/>
            <p14:sldId id="288"/>
            <p14:sldId id="299"/>
            <p14:sldId id="548"/>
            <p14:sldId id="300"/>
            <p14:sldId id="301"/>
            <p14:sldId id="289"/>
            <p14:sldId id="296"/>
            <p14:sldId id="290"/>
            <p14:sldId id="291"/>
            <p14:sldId id="292"/>
            <p14:sldId id="293"/>
            <p14:sldId id="294"/>
            <p14:sldId id="295"/>
          </p14:sldIdLst>
        </p14:section>
        <p14:section name="Short Term Rental" id="{4FAED0DC-00E3-4786-9B33-083A4C4DB2DE}">
          <p14:sldIdLst>
            <p14:sldId id="1451"/>
            <p14:sldId id="1452"/>
            <p14:sldId id="283"/>
            <p14:sldId id="281"/>
            <p14:sldId id="267"/>
            <p14:sldId id="275"/>
            <p14:sldId id="276"/>
            <p14:sldId id="285"/>
            <p14:sldId id="278"/>
          </p14:sldIdLst>
        </p14:section>
        <p14:section name="Hot Topics" id="{6F2FD354-F2E1-4C62-ADAC-B40BEF775887}">
          <p14:sldIdLst>
            <p14:sldId id="1453"/>
            <p14:sldId id="534"/>
            <p14:sldId id="542"/>
            <p14:sldId id="1470"/>
          </p14:sldIdLst>
        </p14:section>
        <p14:section name="Wrap-up &amp; Evals" id="{6557EA34-11D3-432B-9376-118DB94072F9}">
          <p14:sldIdLst>
            <p14:sldId id="260"/>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762" autoAdjust="0"/>
    <p:restoredTop sz="61622" autoAdjust="0"/>
  </p:normalViewPr>
  <p:slideViewPr>
    <p:cSldViewPr snapToGrid="0">
      <p:cViewPr varScale="1">
        <p:scale>
          <a:sx n="50" d="100"/>
          <a:sy n="50" d="100"/>
        </p:scale>
        <p:origin x="98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54AF1-20B2-4781-A7EB-F7FD2B30CD04}" type="datetimeFigureOut">
              <a:rPr lang="en-US" smtClean="0"/>
              <a:t>05/30/2025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4F3F6-EC35-418E-A1F5-B84507FE29DA}" type="slidenum">
              <a:rPr lang="en-US" smtClean="0"/>
              <a:t>‹#›</a:t>
            </a:fld>
            <a:endParaRPr lang="en-US"/>
          </a:p>
        </p:txBody>
      </p:sp>
    </p:spTree>
    <p:extLst>
      <p:ext uri="{BB962C8B-B14F-4D97-AF65-F5344CB8AC3E}">
        <p14:creationId xmlns:p14="http://schemas.microsoft.com/office/powerpoint/2010/main" val="911569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50695" fontAlgn="base">
              <a:spcBef>
                <a:spcPct val="0"/>
              </a:spcBef>
              <a:spcAft>
                <a:spcPct val="0"/>
              </a:spcAft>
              <a:buClr>
                <a:schemeClr val="tx1"/>
              </a:buClr>
              <a:defRPr/>
            </a:pPr>
            <a:r>
              <a:rPr lang="en-US" altLang="en-US" sz="1100" kern="1200" dirty="0">
                <a:solidFill>
                  <a:schemeClr val="tx1"/>
                </a:solidFill>
                <a:latin typeface="Times New Roman" pitchFamily="18" charset="0"/>
                <a:ea typeface="+mn-ea"/>
                <a:cs typeface="Times New Roman" panose="02020603050405020304" pitchFamily="18" charset="0"/>
              </a:rPr>
              <a:t>Expectations: </a:t>
            </a:r>
          </a:p>
          <a:p>
            <a:pPr marL="457200" indent="-457200">
              <a:buFont typeface="Arial" panose="020B0604020202020204" pitchFamily="34" charset="0"/>
              <a:buChar char="•"/>
            </a:pPr>
            <a:r>
              <a:rPr lang="en-US" sz="2400" dirty="0"/>
              <a:t>Stay muted unless you have a question. </a:t>
            </a:r>
          </a:p>
          <a:p>
            <a:pPr marL="457200" indent="-457200">
              <a:buFont typeface="Arial" panose="020B0604020202020204" pitchFamily="34" charset="0"/>
              <a:buChar char="•"/>
            </a:pPr>
            <a:r>
              <a:rPr lang="en-US" sz="2400" dirty="0"/>
              <a:t>Only use the chat function for questions. </a:t>
            </a:r>
          </a:p>
          <a:p>
            <a:pPr marL="457200" indent="-457200">
              <a:buFont typeface="Arial" panose="020B0604020202020204" pitchFamily="34" charset="0"/>
              <a:buChar char="•"/>
            </a:pPr>
            <a:r>
              <a:rPr lang="en-US" sz="2400" dirty="0"/>
              <a:t>Cameras are optional, participation is not! </a:t>
            </a:r>
          </a:p>
          <a:p>
            <a:pPr marL="457200" indent="-457200">
              <a:buFont typeface="Arial" panose="020B0604020202020204" pitchFamily="34" charset="0"/>
              <a:buChar char="•"/>
            </a:pPr>
            <a:r>
              <a:rPr lang="en-US" sz="2400" dirty="0"/>
              <a:t>Reserve county specific questions until the end, or shoot me an email! </a:t>
            </a:r>
          </a:p>
          <a:p>
            <a:pPr marL="0" lvl="1" defTabSz="950695" fontAlgn="base">
              <a:spcBef>
                <a:spcPct val="0"/>
              </a:spcBef>
              <a:spcAft>
                <a:spcPct val="0"/>
              </a:spcAft>
              <a:buClr>
                <a:schemeClr val="tx1"/>
              </a:buClr>
              <a:defRPr/>
            </a:pPr>
            <a:endParaRPr lang="en-US" altLang="en-US" sz="1100" kern="1200" dirty="0">
              <a:solidFill>
                <a:schemeClr val="tx1"/>
              </a:solidFill>
              <a:latin typeface="Times New Roman" pitchFamily="18" charset="0"/>
              <a:ea typeface="+mn-ea"/>
              <a:cs typeface="Times New Roman" panose="02020603050405020304" pitchFamily="18" charset="0"/>
            </a:endParaRPr>
          </a:p>
          <a:p>
            <a:endParaRPr lang="en-US" dirty="0"/>
          </a:p>
        </p:txBody>
      </p:sp>
    </p:spTree>
    <p:extLst>
      <p:ext uri="{BB962C8B-B14F-4D97-AF65-F5344CB8AC3E}">
        <p14:creationId xmlns:p14="http://schemas.microsoft.com/office/powerpoint/2010/main" val="246066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information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Assessor certified the 2023 assessment roll to the BOE on October 23, 2023.</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Assessor mailed value notices to most taxpayers on October 3, 2023.</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1322A7-4FE7-4741-8E80-59BEE36480E2}"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a:cs typeface="Arial"/>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a:cs typeface="Arial"/>
            </a:endParaRPr>
          </a:p>
        </p:txBody>
      </p:sp>
    </p:spTree>
    <p:extLst>
      <p:ext uri="{BB962C8B-B14F-4D97-AF65-F5344CB8AC3E}">
        <p14:creationId xmlns:p14="http://schemas.microsoft.com/office/powerpoint/2010/main" val="1945037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1322A7-4FE7-4741-8E80-59BEE36480E2}"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a:cs typeface="Arial"/>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a:cs typeface="Arial"/>
            </a:endParaRPr>
          </a:p>
        </p:txBody>
      </p:sp>
    </p:spTree>
    <p:extLst>
      <p:ext uri="{BB962C8B-B14F-4D97-AF65-F5344CB8AC3E}">
        <p14:creationId xmlns:p14="http://schemas.microsoft.com/office/powerpoint/2010/main" val="35029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1322A7-4FE7-4741-8E80-59BEE36480E2}"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a:cs typeface="Arial"/>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a:cs typeface="Arial"/>
            </a:endParaRPr>
          </a:p>
        </p:txBody>
      </p:sp>
    </p:spTree>
    <p:extLst>
      <p:ext uri="{BB962C8B-B14F-4D97-AF65-F5344CB8AC3E}">
        <p14:creationId xmlns:p14="http://schemas.microsoft.com/office/powerpoint/2010/main" val="139326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1322A7-4FE7-4741-8E80-59BEE36480E2}"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a:cs typeface="Arial"/>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a:cs typeface="Arial"/>
            </a:endParaRPr>
          </a:p>
        </p:txBody>
      </p:sp>
    </p:spTree>
    <p:extLst>
      <p:ext uri="{BB962C8B-B14F-4D97-AF65-F5344CB8AC3E}">
        <p14:creationId xmlns:p14="http://schemas.microsoft.com/office/powerpoint/2010/main" val="405573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Remember: Both requests are separate, even though submitted together. Use the same process for each to determine approval based on relevant RCWs and WACs.</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1322A7-4FE7-4741-8E80-59BEE36480E2}"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a:cs typeface="Arial"/>
              </a:rPr>
              <a:pPr marL="0" marR="0" lvl="0" indent="0" algn="l" defTabSz="914400" rtl="0" eaLnBrk="0" fontAlgn="base" latinLnBrk="0" hangingPunct="0">
                <a:lnSpc>
                  <a:spcPct val="100000"/>
                </a:lnSpc>
                <a:spcBef>
                  <a:spcPct val="0"/>
                </a:spcBef>
                <a:spcAft>
                  <a:spcPct val="0"/>
                </a:spcAft>
                <a:buClrTx/>
                <a:buSzTx/>
                <a:buFontTx/>
                <a:buNone/>
                <a:tabLst/>
                <a:defRPr/>
              </a:pPr>
              <a:t>14</a:t>
            </a:fld>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a:cs typeface="Arial"/>
            </a:endParaRPr>
          </a:p>
        </p:txBody>
      </p:sp>
    </p:spTree>
    <p:extLst>
      <p:ext uri="{BB962C8B-B14F-4D97-AF65-F5344CB8AC3E}">
        <p14:creationId xmlns:p14="http://schemas.microsoft.com/office/powerpoint/2010/main" val="2352415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1322A7-4FE7-4741-8E80-59BEE36480E2}"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a:cs typeface="Arial"/>
              </a:rPr>
              <a:pPr marL="0" marR="0" lvl="0" indent="0" algn="l" defTabSz="914400" rtl="0" eaLnBrk="0" fontAlgn="base" latinLnBrk="0" hangingPunct="0">
                <a:lnSpc>
                  <a:spcPct val="100000"/>
                </a:lnSpc>
                <a:spcBef>
                  <a:spcPct val="0"/>
                </a:spcBef>
                <a:spcAft>
                  <a:spcPct val="0"/>
                </a:spcAft>
                <a:buClrTx/>
                <a:buSzTx/>
                <a:buFontTx/>
                <a:buNone/>
                <a:tabLst/>
                <a:defRPr/>
              </a:pPr>
              <a:t>15</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a:cs typeface="Arial"/>
            </a:endParaRPr>
          </a:p>
        </p:txBody>
      </p:sp>
    </p:spTree>
    <p:extLst>
      <p:ext uri="{BB962C8B-B14F-4D97-AF65-F5344CB8AC3E}">
        <p14:creationId xmlns:p14="http://schemas.microsoft.com/office/powerpoint/2010/main" val="3796647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81AC4-9F83-93C9-E16E-65E48FF70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39EB0-0E0C-0EE7-9394-6A7008FCE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AE4CD-A31C-CB1F-0DEF-712F5E67CF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1B8AAB-77D9-7147-EED0-E523DABD5053}"/>
              </a:ext>
            </a:extLst>
          </p:cNvPr>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1322A7-4FE7-4741-8E80-59BEE36480E2}"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a:cs typeface="Arial"/>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a:cs typeface="Arial"/>
            </a:endParaRPr>
          </a:p>
        </p:txBody>
      </p:sp>
    </p:spTree>
    <p:extLst>
      <p:ext uri="{BB962C8B-B14F-4D97-AF65-F5344CB8AC3E}">
        <p14:creationId xmlns:p14="http://schemas.microsoft.com/office/powerpoint/2010/main" val="3654412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8FC75-453E-C7B4-AC01-0E77FEB9A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A8E6C-BFA8-BC36-10DC-CCBE2F2BD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E2885-770A-31F8-47F5-B0F81D0A8E76}"/>
              </a:ext>
            </a:extLst>
          </p:cNvPr>
          <p:cNvSpPr>
            <a:spLocks noGrp="1"/>
          </p:cNvSpPr>
          <p:nvPr>
            <p:ph type="body" idx="1"/>
          </p:nvPr>
        </p:nvSpPr>
        <p:spPr/>
        <p:txBody>
          <a:bodyPr/>
          <a:lstStyle/>
          <a:p>
            <a:r>
              <a:rPr lang="en-US" b="1" dirty="0"/>
              <a:t>Additional Information:</a:t>
            </a:r>
          </a:p>
          <a:p>
            <a:pPr marL="171450" indent="-171450">
              <a:buFont typeface="Arial" panose="020B0604020202020204" pitchFamily="34" charset="0"/>
              <a:buChar char="•"/>
            </a:pPr>
            <a:r>
              <a:rPr lang="en-US" b="0" dirty="0"/>
              <a:t>The Assessor certified the 2024 assessment roll to the BOE on September 20, 2024.</a:t>
            </a:r>
          </a:p>
          <a:p>
            <a:pPr marL="171450" indent="-171450">
              <a:buFont typeface="Arial" panose="020B0604020202020204" pitchFamily="34" charset="0"/>
              <a:buChar char="•"/>
            </a:pPr>
            <a:r>
              <a:rPr lang="en-US" b="0" dirty="0"/>
              <a:t>The Taxpayer purchased the property in November 2024.</a:t>
            </a:r>
          </a:p>
        </p:txBody>
      </p:sp>
      <p:sp>
        <p:nvSpPr>
          <p:cNvPr id="4" name="Slide Number Placeholder 3">
            <a:extLst>
              <a:ext uri="{FF2B5EF4-FFF2-40B4-BE49-F238E27FC236}">
                <a16:creationId xmlns:a16="http://schemas.microsoft.com/office/drawing/2014/main" id="{34A36B2D-2572-89C6-3ED0-0B26C9F12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356841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2BC0C-51C9-B03F-5968-D7D126ACC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21B71-6CCB-254B-04B3-83A46ADA1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95B72-6F31-2903-B327-D61B63F5D2FB}"/>
              </a:ext>
            </a:extLst>
          </p:cNvPr>
          <p:cNvSpPr>
            <a:spLocks noGrp="1"/>
          </p:cNvSpPr>
          <p:nvPr>
            <p:ph type="body" idx="1"/>
          </p:nvPr>
        </p:nvSpPr>
        <p:spPr/>
        <p:txBody>
          <a:bodyPr/>
          <a:lstStyle/>
          <a:p>
            <a:r>
              <a:rPr lang="en-US" b="1" dirty="0"/>
              <a:t>Additional Information</a:t>
            </a:r>
          </a:p>
          <a:p>
            <a:pPr marL="171450" indent="-171450">
              <a:buFont typeface="Arial" panose="020B0604020202020204" pitchFamily="34" charset="0"/>
              <a:buChar char="•"/>
            </a:pPr>
            <a:r>
              <a:rPr lang="en-US" b="0" dirty="0"/>
              <a:t>The Taxpayer included a value notice, dated October 14, 2024, with the petition.</a:t>
            </a:r>
          </a:p>
        </p:txBody>
      </p:sp>
      <p:sp>
        <p:nvSpPr>
          <p:cNvPr id="4" name="Slide Number Placeholder 3">
            <a:extLst>
              <a:ext uri="{FF2B5EF4-FFF2-40B4-BE49-F238E27FC236}">
                <a16:creationId xmlns:a16="http://schemas.microsoft.com/office/drawing/2014/main" id="{87675AA0-E03D-350C-1B06-E7988F7DB1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3143872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A5076-CB4D-9187-BCCC-7E1F9C282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1E10F-6C2C-0FAA-BC4C-C945810BB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6CE67-C214-CFF7-0A85-8D3DCDE6A4DB}"/>
              </a:ext>
            </a:extLst>
          </p:cNvPr>
          <p:cNvSpPr>
            <a:spLocks noGrp="1"/>
          </p:cNvSpPr>
          <p:nvPr>
            <p:ph type="body" idx="1"/>
          </p:nvPr>
        </p:nvSpPr>
        <p:spPr/>
        <p:txBody>
          <a:bodyPr/>
          <a:lstStyle/>
          <a:p>
            <a:r>
              <a:rPr lang="en-US" b="1" dirty="0"/>
              <a:t>Additional Information</a:t>
            </a:r>
          </a:p>
          <a:p>
            <a:pPr marL="171450" indent="-171450">
              <a:buFont typeface="Arial" panose="020B0604020202020204" pitchFamily="34" charset="0"/>
              <a:buChar char="•"/>
            </a:pPr>
            <a:r>
              <a:rPr lang="en-US" b="0" dirty="0"/>
              <a:t>The Board’s policy for a reasonable time to accept good cause waiver requests is within 30 calendar days of the last day of the appeal period.</a:t>
            </a:r>
          </a:p>
        </p:txBody>
      </p:sp>
      <p:sp>
        <p:nvSpPr>
          <p:cNvPr id="4" name="Slide Number Placeholder 3">
            <a:extLst>
              <a:ext uri="{FF2B5EF4-FFF2-40B4-BE49-F238E27FC236}">
                <a16:creationId xmlns:a16="http://schemas.microsoft.com/office/drawing/2014/main" id="{2B04BCF4-A9E2-2630-4072-8CFBA105D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3206125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Speaking Notes: </a:t>
            </a:r>
            <a:r>
              <a:rPr lang="en-US" dirty="0"/>
              <a:t>We’re really glad you’re here today. This training is designed to give you a solid overview of some of the key pieces of the appeal process—things like how to check if petitions are complete and on time, and how to handle good cause waivers and reconvene requests. These are all important parts of the job, and we want to make sure you feel confident navigating them.</a:t>
            </a:r>
          </a:p>
          <a:p>
            <a:pPr>
              <a:buNone/>
            </a:pPr>
            <a:endParaRPr lang="en-US" dirty="0"/>
          </a:p>
          <a:p>
            <a:pPr>
              <a:buNone/>
            </a:pPr>
            <a:r>
              <a:rPr lang="en-US" dirty="0"/>
              <a:t>But just as important as the content is the chance to connect with each other. This session is meant to be a space where newer members can talk shop—share what’s working in your counties, ask questions, trade ideas, and maybe even pick up a few tips that make the job a little easier. Whether you’re new to the role or have been doing this for years, there’s always something to learn from your peers.</a:t>
            </a:r>
          </a:p>
          <a:p>
            <a:endParaRPr lang="en-US" dirty="0"/>
          </a:p>
          <a:p>
            <a:r>
              <a:rPr lang="en-US" dirty="0"/>
              <a:t>So, feel free to speak up, share your experiences, and make the most of this time together. We’re excited to learn with you!</a:t>
            </a:r>
          </a:p>
          <a:p>
            <a:endParaRPr lang="en-US" dirty="0"/>
          </a:p>
          <a:p>
            <a:pPr>
              <a:buNone/>
            </a:pPr>
            <a:r>
              <a:rPr lang="en-US" b="1" dirty="0"/>
              <a:t>10:00 – 10:30 AM</a:t>
            </a:r>
          </a:p>
          <a:p>
            <a:pPr marL="0" indent="0">
              <a:buFont typeface="Arial" panose="020B0604020202020204" pitchFamily="34" charset="0"/>
              <a:buNone/>
            </a:pPr>
            <a:r>
              <a:rPr lang="en-US" b="1" dirty="0"/>
              <a:t>Welcome, Introductions, &amp; Legislative Update</a:t>
            </a:r>
            <a:r>
              <a:rPr lang="en-US" dirty="0"/>
              <a:t> – </a:t>
            </a:r>
            <a:r>
              <a:rPr lang="en-US" i="1" dirty="0"/>
              <a:t>Rikki Bland</a:t>
            </a:r>
            <a:endParaRPr lang="en-US" dirty="0"/>
          </a:p>
          <a:p>
            <a:pPr marL="171450" indent="-171450">
              <a:buFont typeface="Arial" panose="020B0604020202020204" pitchFamily="34" charset="0"/>
              <a:buChar char="•"/>
            </a:pPr>
            <a:r>
              <a:rPr lang="en-US" dirty="0"/>
              <a:t>Kick off the day with introductions and a review of recent legislative changes that impact the property tax (PT) system.</a:t>
            </a:r>
          </a:p>
          <a:p>
            <a:pPr>
              <a:buNone/>
            </a:pPr>
            <a:endParaRPr lang="en-US" b="1" dirty="0"/>
          </a:p>
          <a:p>
            <a:pPr>
              <a:buNone/>
            </a:pPr>
            <a:r>
              <a:rPr lang="en-US" b="1" dirty="0"/>
              <a:t>10:30 – 12:00 PM</a:t>
            </a:r>
          </a:p>
          <a:p>
            <a:pPr>
              <a:buNone/>
            </a:pPr>
            <a:r>
              <a:rPr lang="en-US" b="1" dirty="0"/>
              <a:t>Good Cause Waivers vs. Reconvenes</a:t>
            </a:r>
            <a:r>
              <a:rPr lang="en-US" dirty="0"/>
              <a:t> – </a:t>
            </a:r>
            <a:r>
              <a:rPr lang="en-US" i="1" dirty="0"/>
              <a:t>Rikki Bland</a:t>
            </a:r>
            <a:endParaRPr lang="en-US" dirty="0"/>
          </a:p>
          <a:p>
            <a:pPr marL="171450" indent="-171450">
              <a:buFont typeface="Arial" panose="020B0604020202020204" pitchFamily="34" charset="0"/>
              <a:buChar char="•"/>
            </a:pPr>
            <a:r>
              <a:rPr lang="en-US" dirty="0"/>
              <a:t>A detailed comparison of Good Cause Waivers and Reconvenes, including how to evaluate cases and apply the correct process.</a:t>
            </a:r>
          </a:p>
          <a:p>
            <a:pPr>
              <a:buNone/>
            </a:pPr>
            <a:endParaRPr lang="en-US" b="1" dirty="0"/>
          </a:p>
          <a:p>
            <a:pPr>
              <a:buNone/>
            </a:pPr>
            <a:r>
              <a:rPr lang="en-US" b="1" dirty="0"/>
              <a:t>12:00 – 1:00 PM</a:t>
            </a:r>
          </a:p>
          <a:p>
            <a:pPr>
              <a:buNone/>
            </a:pPr>
            <a:r>
              <a:rPr lang="en-US" b="1" dirty="0"/>
              <a:t>Lunch Break</a:t>
            </a:r>
            <a:endParaRPr lang="en-US" dirty="0"/>
          </a:p>
          <a:p>
            <a:pPr marL="171450" indent="-171450">
              <a:buFont typeface="Arial" panose="020B0604020202020204" pitchFamily="34" charset="0"/>
              <a:buChar char="•"/>
            </a:pPr>
            <a:r>
              <a:rPr lang="en-US" dirty="0"/>
              <a:t>Take a well-deserved break and recharge for the afternoon sessions.</a:t>
            </a:r>
          </a:p>
          <a:p>
            <a:pPr>
              <a:buNone/>
            </a:pPr>
            <a:endParaRPr lang="en-US" b="1" dirty="0"/>
          </a:p>
          <a:p>
            <a:pPr>
              <a:buNone/>
            </a:pPr>
            <a:r>
              <a:rPr lang="en-US" b="1" dirty="0"/>
              <a:t>1:00 – 2:00 PM</a:t>
            </a:r>
          </a:p>
          <a:p>
            <a:pPr>
              <a:buNone/>
            </a:pPr>
            <a:r>
              <a:rPr lang="en-US" b="1" dirty="0"/>
              <a:t>Short Term Rentals</a:t>
            </a:r>
            <a:r>
              <a:rPr lang="en-US" dirty="0"/>
              <a:t> – </a:t>
            </a:r>
            <a:r>
              <a:rPr lang="en-US" i="1" dirty="0"/>
              <a:t>Rikki Bland</a:t>
            </a:r>
            <a:endParaRPr lang="en-US" dirty="0"/>
          </a:p>
          <a:p>
            <a:pPr marL="171450" indent="-171450">
              <a:buFont typeface="Arial" panose="020B0604020202020204" pitchFamily="34" charset="0"/>
              <a:buChar char="•"/>
            </a:pPr>
            <a:r>
              <a:rPr lang="en-US" dirty="0"/>
              <a:t>Explore the current challenges, trends, and guidelines around short term rental properties and valuation.</a:t>
            </a:r>
          </a:p>
          <a:p>
            <a:pPr>
              <a:buNone/>
            </a:pPr>
            <a:endParaRPr lang="en-US" b="1" dirty="0"/>
          </a:p>
          <a:p>
            <a:pPr>
              <a:buNone/>
            </a:pPr>
            <a:r>
              <a:rPr lang="en-US" b="1" dirty="0"/>
              <a:t>2:00 – 2:30 PM</a:t>
            </a:r>
          </a:p>
          <a:p>
            <a:pPr>
              <a:buNone/>
            </a:pPr>
            <a:r>
              <a:rPr lang="en-US" b="1" dirty="0"/>
              <a:t>Open Discussion of Hot Topics</a:t>
            </a:r>
            <a:endParaRPr lang="en-US" dirty="0"/>
          </a:p>
          <a:p>
            <a:pPr marL="171450" indent="-171450">
              <a:buFont typeface="Arial" panose="020B0604020202020204" pitchFamily="34" charset="0"/>
              <a:buChar char="•"/>
            </a:pPr>
            <a:r>
              <a:rPr lang="en-US" dirty="0"/>
              <a:t>An informal session for participants to raise current issues, share experiences, and ask questions.</a:t>
            </a:r>
          </a:p>
          <a:p>
            <a:pPr>
              <a:buNone/>
            </a:pPr>
            <a:endParaRPr lang="en-US" b="1" dirty="0"/>
          </a:p>
          <a:p>
            <a:pPr>
              <a:buNone/>
            </a:pPr>
            <a:r>
              <a:rPr lang="en-US" b="1" dirty="0"/>
              <a:t>2:30 – 3:00 PM</a:t>
            </a:r>
          </a:p>
          <a:p>
            <a:r>
              <a:rPr lang="en-US" b="1" dirty="0"/>
              <a:t>Wrap-Up &amp; Q&amp;A</a:t>
            </a:r>
            <a:endParaRPr lang="en-US" dirty="0"/>
          </a:p>
          <a:p>
            <a:pPr marL="171450" indent="-171450">
              <a:buFont typeface="Arial" panose="020B0604020202020204" pitchFamily="34" charset="0"/>
              <a:buChar char="•"/>
            </a:pPr>
            <a:r>
              <a:rPr lang="en-US" dirty="0"/>
              <a:t>A summary of the day’s key takeaways and an open floor for any final questions.</a:t>
            </a:r>
          </a:p>
          <a:p>
            <a:pPr marL="0" lvl="1" defTabSz="950695" fontAlgn="base">
              <a:spcBef>
                <a:spcPct val="0"/>
              </a:spcBef>
              <a:spcAft>
                <a:spcPct val="0"/>
              </a:spcAft>
              <a:buClr>
                <a:schemeClr val="tx1"/>
              </a:buClr>
              <a:defRPr/>
            </a:pPr>
            <a:endParaRPr lang="en-US" altLang="en-US" sz="1100" kern="1200" dirty="0">
              <a:solidFill>
                <a:schemeClr val="tx1"/>
              </a:solidFill>
              <a:latin typeface="Times New Roman" pitchFamily="18" charset="0"/>
              <a:ea typeface="+mn-ea"/>
              <a:cs typeface="Times New Roman" panose="02020603050405020304" pitchFamily="18" charset="0"/>
            </a:endParaRPr>
          </a:p>
          <a:p>
            <a:pPr marL="0" lvl="1" defTabSz="950695" fontAlgn="base">
              <a:spcBef>
                <a:spcPct val="0"/>
              </a:spcBef>
              <a:spcAft>
                <a:spcPct val="0"/>
              </a:spcAft>
              <a:buClr>
                <a:schemeClr val="tx1"/>
              </a:buClr>
              <a:defRPr/>
            </a:pPr>
            <a:endParaRPr lang="en-US" altLang="en-US" sz="1100" kern="1200" dirty="0">
              <a:solidFill>
                <a:schemeClr val="tx1"/>
              </a:solidFill>
              <a:latin typeface="Times New Roman" pitchFamily="18" charset="0"/>
              <a:ea typeface="+mn-ea"/>
              <a:cs typeface="Times New Roman" panose="02020603050405020304" pitchFamily="18" charset="0"/>
            </a:endParaRPr>
          </a:p>
        </p:txBody>
      </p:sp>
    </p:spTree>
    <p:extLst>
      <p:ext uri="{BB962C8B-B14F-4D97-AF65-F5344CB8AC3E}">
        <p14:creationId xmlns:p14="http://schemas.microsoft.com/office/powerpoint/2010/main" val="4135263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3AD0-741C-BCB6-4D10-962BC10E8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4798F4-4CC7-3E1D-8F93-3A9A174D6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D26BF-2597-D9B1-2A0C-66C61462312F}"/>
              </a:ext>
            </a:extLst>
          </p:cNvPr>
          <p:cNvSpPr>
            <a:spLocks noGrp="1"/>
          </p:cNvSpPr>
          <p:nvPr>
            <p:ph type="body" idx="1"/>
          </p:nvPr>
        </p:nvSpPr>
        <p:spPr/>
        <p:txBody>
          <a:bodyPr/>
          <a:lstStyle/>
          <a:p>
            <a:r>
              <a:rPr lang="en-US" b="1" dirty="0"/>
              <a:t>Additional Information</a:t>
            </a:r>
          </a:p>
          <a:p>
            <a:pPr marL="171450" indent="-171450">
              <a:buFont typeface="Arial" panose="020B0604020202020204" pitchFamily="34" charset="0"/>
              <a:buChar char="•"/>
            </a:pPr>
            <a:r>
              <a:rPr lang="en-US" b="0" dirty="0"/>
              <a:t>Taxpayer purchased the property for $200,000 in November 2024.</a:t>
            </a:r>
          </a:p>
          <a:p>
            <a:pPr marL="171450" indent="-171450">
              <a:buFont typeface="Arial" panose="020B0604020202020204" pitchFamily="34" charset="0"/>
              <a:buChar char="•"/>
            </a:pPr>
            <a:r>
              <a:rPr lang="en-US" b="0" dirty="0"/>
              <a:t>The assessed value of the property for the 2023 assessment year was $260,000.</a:t>
            </a:r>
          </a:p>
          <a:p>
            <a:pPr marL="0" indent="0">
              <a:buFont typeface="Arial" panose="020B0604020202020204" pitchFamily="34" charset="0"/>
              <a:buNone/>
            </a:pPr>
            <a:endParaRPr lang="en-US" b="0" dirty="0"/>
          </a:p>
        </p:txBody>
      </p:sp>
      <p:sp>
        <p:nvSpPr>
          <p:cNvPr id="4" name="Slide Number Placeholder 3">
            <a:extLst>
              <a:ext uri="{FF2B5EF4-FFF2-40B4-BE49-F238E27FC236}">
                <a16:creationId xmlns:a16="http://schemas.microsoft.com/office/drawing/2014/main" id="{9B77366B-87B9-C96A-51CC-A15BEF3047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3013132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CB37-EFBB-8E01-0179-DC271FD6B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3F54B-D5E5-ABF0-A112-1C6E2C678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A51AD-BB40-5EF7-F4CB-0871C46866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Based on the above, this taxpayer did not show they met any of the qualifying reasons.</a:t>
            </a:r>
          </a:p>
          <a:p>
            <a:endParaRPr lang="en-US" dirty="0"/>
          </a:p>
        </p:txBody>
      </p:sp>
      <p:sp>
        <p:nvSpPr>
          <p:cNvPr id="4" name="Slide Number Placeholder 3">
            <a:extLst>
              <a:ext uri="{FF2B5EF4-FFF2-40B4-BE49-F238E27FC236}">
                <a16:creationId xmlns:a16="http://schemas.microsoft.com/office/drawing/2014/main" id="{F7B533FA-31C0-14A4-DC41-E76EBC78AA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2279071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C6F5B-4543-E9DD-0FA0-37281DF50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70EBF-ADA4-5E22-31C7-ACE59F61B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9C125-20F5-CFCD-C4D5-94C2CFE510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Additional information </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Assessor certified the 2024 assessment roll to the BOE on September 20, 2024.</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Taxpayer purchased the property in November 2024.</a:t>
            </a:r>
          </a:p>
          <a:p>
            <a:endParaRPr lang="en-US" dirty="0"/>
          </a:p>
          <a:p>
            <a:pPr marL="0" marR="0" lvl="0" indent="0">
              <a:buNone/>
              <a:tabLst>
                <a:tab pos="457200" algn="l"/>
              </a:tabLst>
            </a:pPr>
            <a:r>
              <a:rPr lang="en-US" sz="1800" dirty="0">
                <a:effectLst/>
                <a:latin typeface="Calibri Light" panose="020F0302020204030204" pitchFamily="34" charset="0"/>
                <a:ea typeface="Calibri Light" panose="020F0302020204030204" pitchFamily="34" charset="0"/>
                <a:cs typeface="Calibri Light" panose="020F0302020204030204" pitchFamily="34" charset="0"/>
              </a:rPr>
              <a:t>Taxpayer Request due to not receiving Notice of Value:</a:t>
            </a:r>
          </a:p>
          <a:p>
            <a:pPr marL="742950" marR="0" lvl="1" indent="-285750">
              <a:buClr>
                <a:schemeClr val="bg1"/>
              </a:buClr>
              <a:buSzPts val="1000"/>
              <a:buFont typeface="Courier New" panose="02070309020205020404" pitchFamily="49" charset="0"/>
              <a:buChar char="o"/>
              <a:tabLst>
                <a:tab pos="914400" algn="l"/>
              </a:tabLst>
            </a:pPr>
            <a:r>
              <a:rPr lang="en-US" dirty="0">
                <a:effectLst/>
                <a:latin typeface="Calibri Light" panose="020F0302020204030204" pitchFamily="34" charset="0"/>
                <a:ea typeface="Calibri Light" panose="020F0302020204030204" pitchFamily="34" charset="0"/>
                <a:cs typeface="Calibri Light" panose="020F0302020204030204" pitchFamily="34" charset="0"/>
              </a:rPr>
              <a:t>The taxpayer must submit an </a:t>
            </a:r>
            <a:r>
              <a:rPr lang="en-US" b="1" dirty="0">
                <a:effectLst/>
                <a:latin typeface="Calibri Light" panose="020F0302020204030204" pitchFamily="34" charset="0"/>
                <a:ea typeface="Calibri Light" panose="020F0302020204030204" pitchFamily="34" charset="0"/>
                <a:cs typeface="Calibri Light" panose="020F0302020204030204" pitchFamily="34" charset="0"/>
              </a:rPr>
              <a:t>affidavit</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stating they </a:t>
            </a:r>
            <a:r>
              <a:rPr lang="en-US" i="1" dirty="0">
                <a:effectLst/>
                <a:latin typeface="Calibri Light" panose="020F0302020204030204" pitchFamily="34" charset="0"/>
                <a:ea typeface="Calibri Light" panose="020F0302020204030204" pitchFamily="34" charset="0"/>
                <a:cs typeface="Calibri Light" panose="020F0302020204030204" pitchFamily="34" charset="0"/>
              </a:rPr>
              <a:t>did not receive the change of value</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notice at least </a:t>
            </a:r>
            <a:r>
              <a:rPr lang="en-US" u="sng" dirty="0">
                <a:effectLst/>
                <a:latin typeface="Calibri Light" panose="020F0302020204030204" pitchFamily="34" charset="0"/>
                <a:ea typeface="Calibri Light" panose="020F0302020204030204" pitchFamily="34" charset="0"/>
                <a:cs typeface="Calibri Light" panose="020F0302020204030204" pitchFamily="34" charset="0"/>
              </a:rPr>
              <a:t>15 calendar days before the filing deadline</a:t>
            </a:r>
            <a:r>
              <a:rPr lang="en-US" dirty="0">
                <a:effectLst/>
                <a:latin typeface="Calibri Light" panose="020F0302020204030204" pitchFamily="34" charset="0"/>
                <a:ea typeface="Calibri Light" panose="020F0302020204030204" pitchFamily="34" charset="0"/>
                <a:cs typeface="Calibri Light" panose="020F0302020204030204" pitchFamily="34" charset="0"/>
              </a:rPr>
              <a:t>.</a:t>
            </a:r>
          </a:p>
          <a:p>
            <a:pPr marL="742950" marR="0" lvl="1" indent="-285750">
              <a:buClr>
                <a:schemeClr val="bg1"/>
              </a:buClr>
              <a:buSzPts val="1000"/>
              <a:buFont typeface="Courier New" panose="02070309020205020404" pitchFamily="49" charset="0"/>
              <a:buChar char="o"/>
              <a:tabLst>
                <a:tab pos="914400" algn="l"/>
              </a:tabLst>
            </a:pPr>
            <a:r>
              <a:rPr lang="en-US" b="1" dirty="0">
                <a:effectLst/>
                <a:latin typeface="Calibri Light" panose="020F0302020204030204" pitchFamily="34" charset="0"/>
                <a:ea typeface="Calibri Light" panose="020F0302020204030204" pitchFamily="34" charset="0"/>
                <a:cs typeface="Calibri Light" panose="020F0302020204030204" pitchFamily="34" charset="0"/>
              </a:rPr>
              <a:t>Proof of Value Change</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The taxpayer must provide proof that the </a:t>
            </a:r>
            <a:r>
              <a:rPr lang="en-US" u="sng" dirty="0">
                <a:effectLst/>
                <a:latin typeface="Calibri Light" panose="020F0302020204030204" pitchFamily="34" charset="0"/>
                <a:ea typeface="Calibri Light" panose="020F0302020204030204" pitchFamily="34" charset="0"/>
                <a:cs typeface="Calibri Light" panose="020F0302020204030204" pitchFamily="34" charset="0"/>
              </a:rPr>
              <a:t>property’s value changed from the prior year</a:t>
            </a:r>
            <a:r>
              <a:rPr lang="en-US" dirty="0">
                <a:effectLst/>
                <a:latin typeface="Calibri Light" panose="020F0302020204030204" pitchFamily="34" charset="0"/>
                <a:ea typeface="Calibri Light" panose="020F0302020204030204" pitchFamily="34" charset="0"/>
                <a:cs typeface="Calibri Light" panose="020F0302020204030204" pitchFamily="34" charset="0"/>
              </a:rPr>
              <a:t>.</a:t>
            </a:r>
          </a:p>
          <a:p>
            <a:pPr marL="0" marR="0" lvl="0" indent="0">
              <a:buNone/>
              <a:tabLst>
                <a:tab pos="457200" algn="l"/>
              </a:tabLst>
            </a:pPr>
            <a:r>
              <a:rPr lang="en-US" sz="1800" dirty="0">
                <a:effectLst/>
                <a:latin typeface="Calibri Light" panose="020F0302020204030204" pitchFamily="34" charset="0"/>
                <a:ea typeface="Calibri Light" panose="020F0302020204030204" pitchFamily="34" charset="0"/>
                <a:cs typeface="Calibri Light" panose="020F0302020204030204" pitchFamily="34" charset="0"/>
              </a:rPr>
              <a:t>Assessor’s Affidavit to Correct Property Valuation:</a:t>
            </a:r>
          </a:p>
          <a:p>
            <a:pPr marL="742950" marR="0" lvl="1" indent="-285750">
              <a:buClr>
                <a:schemeClr val="bg1"/>
              </a:buClr>
              <a:buSzPts val="1000"/>
              <a:buFont typeface="Courier New" panose="02070309020205020404" pitchFamily="49" charset="0"/>
              <a:buChar char="o"/>
              <a:tabLst>
                <a:tab pos="914400" algn="l"/>
              </a:tabLst>
            </a:pPr>
            <a:r>
              <a:rPr lang="en-US" dirty="0">
                <a:effectLst/>
                <a:latin typeface="Calibri Light" panose="020F0302020204030204" pitchFamily="34" charset="0"/>
                <a:ea typeface="Calibri Light" panose="020F0302020204030204" pitchFamily="34" charset="0"/>
                <a:cs typeface="Calibri Light" panose="020F0302020204030204" pitchFamily="34" charset="0"/>
              </a:rPr>
              <a:t>The assessor may submit an affidavit if they were unaware of facts discoverable at the time of appraisal, and these facts materially affected the property’s valuation.</a:t>
            </a:r>
          </a:p>
          <a:p>
            <a:pPr marL="742950" marR="0" lvl="1" indent="-285750">
              <a:buClr>
                <a:schemeClr val="bg1"/>
              </a:buClr>
              <a:buSzPts val="1000"/>
              <a:buFont typeface="Courier New" panose="02070309020205020404" pitchFamily="49" charset="0"/>
              <a:buChar char="o"/>
              <a:tabLst>
                <a:tab pos="914400" algn="l"/>
              </a:tabLst>
            </a:pPr>
            <a:r>
              <a:rPr lang="en-US" dirty="0">
                <a:effectLst/>
                <a:latin typeface="Calibri Light" panose="020F0302020204030204" pitchFamily="34" charset="0"/>
                <a:ea typeface="Calibri Light" panose="020F0302020204030204" pitchFamily="34" charset="0"/>
                <a:cs typeface="Calibri Light" panose="020F0302020204030204" pitchFamily="34" charset="0"/>
              </a:rPr>
              <a:t>The affidavit must state the facts that affected the value, as well as the incorrect and correct values. It is at the assessor’s discretion to submit this affidavit.</a:t>
            </a:r>
          </a:p>
          <a:p>
            <a:pPr marL="742950" marR="0" lvl="1" indent="-285750">
              <a:buClr>
                <a:schemeClr val="bg1"/>
              </a:buClr>
              <a:buSzPts val="1000"/>
              <a:buFont typeface="Courier New" panose="02070309020205020404" pitchFamily="49" charset="0"/>
              <a:buChar char="o"/>
              <a:tabLst>
                <a:tab pos="914400" algn="l"/>
              </a:tabLst>
            </a:pPr>
            <a:r>
              <a:rPr lang="en-US" dirty="0">
                <a:effectLst/>
                <a:latin typeface="Calibri Light" panose="020F0302020204030204" pitchFamily="34" charset="0"/>
                <a:ea typeface="Calibri Light" panose="020F0302020204030204" pitchFamily="34" charset="0"/>
                <a:cs typeface="Calibri Light" panose="020F0302020204030204" pitchFamily="34" charset="0"/>
              </a:rPr>
              <a:t>A copy of the affidavit must be mailed to the taxpayer.</a:t>
            </a:r>
          </a:p>
          <a:p>
            <a:pPr marL="0" marR="0" lvl="0" indent="0">
              <a:buNone/>
              <a:tabLst>
                <a:tab pos="457200" algn="l"/>
              </a:tabLst>
            </a:pPr>
            <a:r>
              <a:rPr lang="en-US" sz="1800" dirty="0">
                <a:effectLst/>
                <a:latin typeface="Calibri Light" panose="020F0302020204030204" pitchFamily="34" charset="0"/>
                <a:ea typeface="Calibri Light" panose="020F0302020204030204" pitchFamily="34" charset="0"/>
                <a:cs typeface="Calibri Light" panose="020F0302020204030204" pitchFamily="34" charset="0"/>
              </a:rPr>
              <a:t>Arm’s Length Transaction After July 1st:</a:t>
            </a:r>
          </a:p>
          <a:p>
            <a:pPr marL="742950" marR="0" lvl="1" indent="-285750">
              <a:buClr>
                <a:schemeClr val="bg1"/>
              </a:buClr>
              <a:buSzPts val="1000"/>
              <a:buFont typeface="Courier New" panose="02070309020205020404" pitchFamily="49" charset="0"/>
              <a:buChar char="o"/>
              <a:tabLst>
                <a:tab pos="914400" algn="l"/>
              </a:tabLst>
            </a:pPr>
            <a:r>
              <a:rPr lang="en-US" dirty="0">
                <a:effectLst/>
                <a:latin typeface="Calibri Light" panose="020F0302020204030204" pitchFamily="34" charset="0"/>
                <a:ea typeface="Calibri Light" panose="020F0302020204030204" pitchFamily="34" charset="0"/>
                <a:cs typeface="Calibri Light" panose="020F0302020204030204" pitchFamily="34" charset="0"/>
              </a:rPr>
              <a:t>The transaction </a:t>
            </a:r>
            <a:r>
              <a:rPr lang="en-US" u="sng" dirty="0">
                <a:effectLst/>
                <a:latin typeface="Calibri Light" panose="020F0302020204030204" pitchFamily="34" charset="0"/>
                <a:ea typeface="Calibri Light" panose="020F0302020204030204" pitchFamily="34" charset="0"/>
                <a:cs typeface="Calibri Light" panose="020F0302020204030204" pitchFamily="34" charset="0"/>
              </a:rPr>
              <a:t>must</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be an </a:t>
            </a:r>
            <a:r>
              <a:rPr lang="en-US" b="1" dirty="0">
                <a:effectLst/>
                <a:latin typeface="Calibri Light" panose="020F0302020204030204" pitchFamily="34" charset="0"/>
                <a:ea typeface="Calibri Light" panose="020F0302020204030204" pitchFamily="34" charset="0"/>
                <a:cs typeface="Calibri Light" panose="020F0302020204030204" pitchFamily="34" charset="0"/>
              </a:rPr>
              <a:t>arm’s length transaction</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(i.e., a genuine sale between unrelated parties).</a:t>
            </a:r>
          </a:p>
          <a:p>
            <a:pPr marL="742950" marR="0" lvl="1" indent="-285750">
              <a:buClr>
                <a:schemeClr val="bg1"/>
              </a:buClr>
              <a:buSzPts val="1000"/>
              <a:buFont typeface="Courier New" panose="02070309020205020404" pitchFamily="49" charset="0"/>
              <a:buChar char="o"/>
              <a:tabLst>
                <a:tab pos="914400" algn="l"/>
              </a:tabLst>
            </a:pPr>
            <a:r>
              <a:rPr lang="en-US" dirty="0">
                <a:effectLst/>
                <a:latin typeface="Calibri Light" panose="020F0302020204030204" pitchFamily="34" charset="0"/>
                <a:ea typeface="Calibri Light" panose="020F0302020204030204" pitchFamily="34" charset="0"/>
                <a:cs typeface="Calibri Light" panose="020F0302020204030204" pitchFamily="34" charset="0"/>
              </a:rPr>
              <a:t>The transaction </a:t>
            </a:r>
            <a:r>
              <a:rPr lang="en-US" u="sng" dirty="0">
                <a:effectLst/>
                <a:latin typeface="Calibri Light" panose="020F0302020204030204" pitchFamily="34" charset="0"/>
                <a:ea typeface="Calibri Light" panose="020F0302020204030204" pitchFamily="34" charset="0"/>
                <a:cs typeface="Calibri Light" panose="020F0302020204030204" pitchFamily="34" charset="0"/>
              </a:rPr>
              <a:t>must</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occur </a:t>
            </a:r>
            <a:r>
              <a:rPr lang="en-US" b="1" dirty="0">
                <a:effectLst/>
                <a:latin typeface="Calibri Light" panose="020F0302020204030204" pitchFamily="34" charset="0"/>
                <a:ea typeface="Calibri Light" panose="020F0302020204030204" pitchFamily="34" charset="0"/>
                <a:cs typeface="Calibri Light" panose="020F0302020204030204" pitchFamily="34" charset="0"/>
              </a:rPr>
              <a:t>after July 1st and before December 31st</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of the assessment year.</a:t>
            </a:r>
          </a:p>
          <a:p>
            <a:pPr marL="742950" marR="0" lvl="1" indent="-285750">
              <a:buClr>
                <a:schemeClr val="bg1"/>
              </a:buClr>
              <a:buSzPts val="1000"/>
              <a:buFont typeface="Courier New" panose="02070309020205020404" pitchFamily="49" charset="0"/>
              <a:buChar char="o"/>
              <a:tabLst>
                <a:tab pos="914400" algn="l"/>
              </a:tabLst>
            </a:pPr>
            <a:r>
              <a:rPr lang="en-US" dirty="0">
                <a:effectLst/>
                <a:latin typeface="Calibri Light" panose="020F0302020204030204" pitchFamily="34" charset="0"/>
                <a:ea typeface="Calibri Light" panose="020F0302020204030204" pitchFamily="34" charset="0"/>
                <a:cs typeface="Calibri Light" panose="020F0302020204030204" pitchFamily="34" charset="0"/>
              </a:rPr>
              <a:t>The sale price </a:t>
            </a:r>
            <a:r>
              <a:rPr lang="en-US" u="sng" dirty="0">
                <a:effectLst/>
                <a:latin typeface="Calibri Light" panose="020F0302020204030204" pitchFamily="34" charset="0"/>
                <a:ea typeface="Calibri Light" panose="020F0302020204030204" pitchFamily="34" charset="0"/>
                <a:cs typeface="Calibri Light" panose="020F0302020204030204" pitchFamily="34" charset="0"/>
              </a:rPr>
              <a:t>must</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be </a:t>
            </a:r>
            <a:r>
              <a:rPr lang="en-US" b="1" dirty="0">
                <a:effectLst/>
                <a:latin typeface="Calibri Light" panose="020F0302020204030204" pitchFamily="34" charset="0"/>
                <a:ea typeface="Calibri Light" panose="020F0302020204030204" pitchFamily="34" charset="0"/>
                <a:cs typeface="Calibri Light" panose="020F0302020204030204" pitchFamily="34" charset="0"/>
              </a:rPr>
              <a:t>less than 90% of the assessed value</a:t>
            </a:r>
            <a:r>
              <a:rPr lang="en-US" dirty="0">
                <a:effectLst/>
                <a:latin typeface="Calibri Light" panose="020F0302020204030204" pitchFamily="34" charset="0"/>
                <a:ea typeface="Calibri Light" panose="020F0302020204030204" pitchFamily="34" charset="0"/>
                <a:cs typeface="Calibri Light" panose="020F0302020204030204" pitchFamily="34" charset="0"/>
              </a:rPr>
              <a:t> of the property.</a:t>
            </a:r>
          </a:p>
          <a:p>
            <a:endParaRPr lang="en-US" dirty="0"/>
          </a:p>
        </p:txBody>
      </p:sp>
      <p:sp>
        <p:nvSpPr>
          <p:cNvPr id="4" name="Slide Number Placeholder 3">
            <a:extLst>
              <a:ext uri="{FF2B5EF4-FFF2-40B4-BE49-F238E27FC236}">
                <a16:creationId xmlns:a16="http://schemas.microsoft.com/office/drawing/2014/main" id="{3A59F29D-6872-E690-05D4-A9FD39C75F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3414420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1F2E4-E418-5969-D3B4-6C2AAF975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0E1A8-5C57-016E-9E42-F5F507BDA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708C2-ECD8-7742-DBC9-7FC6CF1BE1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Remember: Both requests are separate, even though submitted together. Use the same process for each to determine approval based on relevant RCWs and WACs.</a:t>
            </a:r>
          </a:p>
          <a:p>
            <a:endParaRPr lang="en-US" dirty="0"/>
          </a:p>
        </p:txBody>
      </p:sp>
      <p:sp>
        <p:nvSpPr>
          <p:cNvPr id="4" name="Slide Number Placeholder 3">
            <a:extLst>
              <a:ext uri="{FF2B5EF4-FFF2-40B4-BE49-F238E27FC236}">
                <a16:creationId xmlns:a16="http://schemas.microsoft.com/office/drawing/2014/main" id="{4C3BE362-3F60-7477-1400-538134E74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250956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40ABB-74AD-28E3-4504-A71CFCCFB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160E1-387B-6F2F-F930-1CCFF4C99A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ABE96-3EF7-AF50-2F71-DC41343FF8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B94F90-2F6F-99C2-3FAA-07E2000AB4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1689124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3A0EF-369C-774A-1126-4B88F371C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CFC03-5FE5-CD5D-9AC5-8B1B010FE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6F41C-16A2-C218-DAFD-AFAD46CCCA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6AD53C-AC8A-1733-5AC9-9E89A90E2A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4185826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4039E-81FA-BA31-04B9-FD8015ED5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75BD3-0D52-F432-BA6C-7F1DDF6C7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AD43C-7719-2CA0-C997-B61A453601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63C2E-0E0B-B119-E571-59CC2B86E5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1978921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5230-9B01-FB3B-4D17-7FA463382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A5EEF-41A6-5344-FCCC-CF0581DA0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57969-86DF-B479-6E8C-5233E916E940}"/>
              </a:ext>
            </a:extLst>
          </p:cNvPr>
          <p:cNvSpPr>
            <a:spLocks noGrp="1"/>
          </p:cNvSpPr>
          <p:nvPr>
            <p:ph type="body" idx="1"/>
          </p:nvPr>
        </p:nvSpPr>
        <p:spPr/>
        <p:txBody>
          <a:bodyPr/>
          <a:lstStyle/>
          <a:p>
            <a:r>
              <a:rPr lang="en-US" b="1" dirty="0"/>
              <a:t>Additional information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Assessor certified the 2024 assessment roll to the BOE on November 5, 2024.</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Assessor mailed the value notice to the taxpayer on September 25, 2024.</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Taxpayer has unheard appeals to the State Board of Tax Appeals for 2022 and 2023 assessment years.</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the Board received the Taxpayer’s untimely filed petition the Clerk sent an untimely filed notice to the Taxpayer.</a:t>
            </a:r>
          </a:p>
          <a:p>
            <a:pPr marL="0" marR="0" lvl="0" indent="0">
              <a:lnSpc>
                <a:spcPct val="115000"/>
              </a:lnSpc>
              <a:spcAft>
                <a:spcPts val="800"/>
              </a:spcAft>
              <a:buFont typeface="Symbol" panose="05050102010706020507" pitchFamily="18" charset="2"/>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b="1" dirty="0"/>
          </a:p>
        </p:txBody>
      </p:sp>
      <p:sp>
        <p:nvSpPr>
          <p:cNvPr id="4" name="Slide Number Placeholder 3">
            <a:extLst>
              <a:ext uri="{FF2B5EF4-FFF2-40B4-BE49-F238E27FC236}">
                <a16:creationId xmlns:a16="http://schemas.microsoft.com/office/drawing/2014/main" id="{79326F3A-BF4B-6D4A-6DA2-1ABBF04FDC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2365147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02EED-641A-9900-9B71-D3ED379CD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1310A-7544-597B-CD7D-3F4AABBC0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46279-19A1-C3A2-AD2D-9BA77068E2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990718-FCB1-A526-3F6E-FADBC78B09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4072659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B5656-AED1-A576-278F-BA79B007F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18CA2-2359-B0AE-023E-761344751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C4AA1-7FFD-E008-5AC3-BB4E447CBA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9B15BC-983F-E3FF-C8C3-E9791B960F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323166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Hi everyone! I’m Rikki Bland, Manager of County Performance and Administration at the Department of Revenue. I’ve been in this role for about three years, and before that, I was the Appeals Specialist and your go-to contact for all things Board-related. And even further back—like a prequel—I was with the Board of Tax Appeals.</a:t>
            </a:r>
          </a:p>
          <a:p>
            <a:pPr>
              <a:buNone/>
            </a:pPr>
            <a:endParaRPr lang="en-US" dirty="0"/>
          </a:p>
          <a:p>
            <a:pPr>
              <a:buNone/>
            </a:pPr>
            <a:r>
              <a:rPr lang="en-US" dirty="0"/>
              <a:t>As some of you may have noticed... I’m back! We’re in the process of recruiting a new Appeals Specialist, so if you’ve ever dreamed of emails, deadlines, and the occasional reconvene request—reach out. I’m happy to chat!</a:t>
            </a:r>
          </a:p>
          <a:p>
            <a:pPr>
              <a:buNone/>
            </a:pPr>
            <a:endParaRPr lang="en-US" dirty="0"/>
          </a:p>
          <a:p>
            <a:pPr>
              <a:buNone/>
            </a:pPr>
            <a:r>
              <a:rPr lang="en-US" dirty="0"/>
              <a:t>We’ll keep everyone muted unless you have a question. To help keep me on track (and not go chasing side tangents like a golden retriever with a laser pointer), please save your questions until the end of each section. That said, if a question pops into your head mid-session, drop it in the chat so it doesn’t escape—we’ll circle back to it before moving on.</a:t>
            </a:r>
          </a:p>
          <a:p>
            <a:endParaRPr lang="en-US" dirty="0"/>
          </a:p>
          <a:p>
            <a:r>
              <a:rPr lang="en-US" dirty="0"/>
              <a:t>Let’s get started!</a:t>
            </a:r>
          </a:p>
          <a:p>
            <a:endParaRPr lang="en-US" dirty="0"/>
          </a:p>
        </p:txBody>
      </p:sp>
      <p:sp>
        <p:nvSpPr>
          <p:cNvPr id="4" name="Slide Number Placeholder 3"/>
          <p:cNvSpPr>
            <a:spLocks noGrp="1"/>
          </p:cNvSpPr>
          <p:nvPr>
            <p:ph type="sldNum" sz="quarter" idx="5"/>
          </p:nvPr>
        </p:nvSpPr>
        <p:spPr/>
        <p:txBody>
          <a:bodyPr/>
          <a:lstStyle/>
          <a:p>
            <a:fld id="{0BEA6690-A639-4F6C-AC98-FBD038A5D047}" type="slidenum">
              <a:rPr lang="en-US" smtClean="0"/>
              <a:t>3</a:t>
            </a:fld>
            <a:endParaRPr lang="en-US"/>
          </a:p>
        </p:txBody>
      </p:sp>
    </p:spTree>
    <p:extLst>
      <p:ext uri="{BB962C8B-B14F-4D97-AF65-F5344CB8AC3E}">
        <p14:creationId xmlns:p14="http://schemas.microsoft.com/office/powerpoint/2010/main" val="3027634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0C825-15CC-0473-D013-821E88A2C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12DFC-7EE5-6577-2A40-1F0B9BDB9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809D7-8A2C-EA17-EC64-B5F79D839B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813CC7-D19A-E294-81CA-95FD494922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3395889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5CE89-3C44-48CF-D59F-F6F84B277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0F9B5-D86D-F19C-BFDC-B468D22F0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55D7D-6C4F-8A22-BAC7-A51AC84EE4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11CD7A-629E-A761-8BE3-FBF2AE0DD0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3033687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F60F-F903-D751-5D1A-B6F4FFE5B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54E0D-C6C7-A728-DC09-3401FB4F8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70DB9-B6C8-FCD8-A2BA-8A68932ECA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E79D9A-7D15-B64D-7D1F-CBBD7D4B53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22A7-4FE7-4741-8E80-59BEE36480E2}" type="slidenum">
              <a:rPr kumimoji="0" lang="en-US" sz="1200" b="0" i="0" u="none" strike="noStrike" kern="1200" cap="none" spc="0" normalizeH="0" baseline="0" noProof="0" smtClean="0">
                <a:ln>
                  <a:noFill/>
                </a:ln>
                <a:solidFill>
                  <a:prstClr val="black"/>
                </a:solidFill>
                <a:effectLst/>
                <a:uLnTx/>
                <a:uFillTx/>
                <a:latin typeface="Aptos" panose="0211000402020202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Calibri" panose="020F0502020204030204"/>
              <a:cs typeface="Arial"/>
            </a:endParaRPr>
          </a:p>
        </p:txBody>
      </p:sp>
    </p:spTree>
    <p:extLst>
      <p:ext uri="{BB962C8B-B14F-4D97-AF65-F5344CB8AC3E}">
        <p14:creationId xmlns:p14="http://schemas.microsoft.com/office/powerpoint/2010/main" val="1857232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34F3F6-EC35-418E-A1F5-B84507FE29DA}" type="slidenum">
              <a:rPr lang="en-US" smtClean="0"/>
              <a:t>34</a:t>
            </a:fld>
            <a:endParaRPr lang="en-US"/>
          </a:p>
        </p:txBody>
      </p:sp>
    </p:spTree>
    <p:extLst>
      <p:ext uri="{BB962C8B-B14F-4D97-AF65-F5344CB8AC3E}">
        <p14:creationId xmlns:p14="http://schemas.microsoft.com/office/powerpoint/2010/main" val="1806538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650" rtl="0" eaLnBrk="0" fontAlgn="base" latinLnBrk="0" hangingPunct="0">
              <a:lnSpc>
                <a:spcPct val="100000"/>
              </a:lnSpc>
              <a:spcBef>
                <a:spcPct val="30000"/>
              </a:spcBef>
              <a:spcAft>
                <a:spcPct val="0"/>
              </a:spcAft>
              <a:buClrTx/>
              <a:buSzTx/>
              <a:buFontTx/>
              <a:buNone/>
              <a:defRPr/>
            </a:pPr>
            <a:r>
              <a:rPr kumimoji="0" lang="en-US" sz="1100" b="1" i="0" u="none" strike="noStrike" kern="1200" cap="none" spc="0" normalizeH="0" baseline="0" noProof="0" dirty="0">
                <a:ln>
                  <a:noFill/>
                </a:ln>
                <a:solidFill>
                  <a:srgbClr val="000000"/>
                </a:solidFill>
                <a:effectLst/>
                <a:uLnTx/>
                <a:uFillTx/>
                <a:latin typeface="Calibri" panose="020F0502020204030204"/>
                <a:ea typeface="+mn-ea"/>
                <a:cs typeface="+mn-cs"/>
              </a:rPr>
              <a:t>What is the process for BOE reviews?</a:t>
            </a:r>
            <a:r>
              <a:rPr lang="en-US" baseline="0" dirty="0">
                <a:latin typeface="+mn-lt"/>
              </a:rPr>
              <a:t> </a:t>
            </a:r>
          </a:p>
          <a:p>
            <a:pPr marL="0" marR="0" lvl="0" indent="0" algn="l" defTabSz="882650" rtl="0" eaLnBrk="0" fontAlgn="base" latinLnBrk="0" hangingPunct="0">
              <a:lnSpc>
                <a:spcPct val="100000"/>
              </a:lnSpc>
              <a:spcBef>
                <a:spcPct val="30000"/>
              </a:spcBef>
              <a:spcAft>
                <a:spcPct val="0"/>
              </a:spcAft>
              <a:buClrTx/>
              <a:buSzTx/>
              <a:buFontTx/>
              <a:buNone/>
              <a:defRPr/>
            </a:pPr>
            <a:r>
              <a:rPr lang="en-US" b="1" baseline="0" dirty="0">
                <a:latin typeface="+mn-lt"/>
              </a:rPr>
              <a:t>The auditor will:</a:t>
            </a:r>
          </a:p>
          <a:p>
            <a:pPr marL="228600" indent="-228600">
              <a:buFont typeface="+mj-lt"/>
              <a:buAutoNum type="arabicPeriod"/>
            </a:pPr>
            <a:r>
              <a:rPr lang="en-US" baseline="0" dirty="0">
                <a:latin typeface="+mn-lt"/>
              </a:rPr>
              <a:t>Contact the clerk to determine a date and time for an interview for the review.</a:t>
            </a:r>
          </a:p>
          <a:p>
            <a:pPr marL="228600" indent="-228600">
              <a:buFont typeface="+mj-lt"/>
              <a:buAutoNum type="arabicPeriod"/>
            </a:pPr>
            <a:r>
              <a:rPr lang="en-US" baseline="0" dirty="0">
                <a:latin typeface="+mn-lt"/>
              </a:rPr>
              <a:t>Request a list of petitions, the list should include:</a:t>
            </a:r>
          </a:p>
          <a:p>
            <a:pPr marL="671513" lvl="1" indent="-228600">
              <a:buFont typeface="+mj-lt"/>
              <a:buAutoNum type="alphaLcParenR"/>
            </a:pPr>
            <a:r>
              <a:rPr lang="en-US" baseline="0" dirty="0">
                <a:latin typeface="+mn-lt"/>
              </a:rPr>
              <a:t>The petition #, was </a:t>
            </a: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determination overruled/sustained?</a:t>
            </a:r>
            <a:endParaRPr lang="en-US" baseline="0" dirty="0">
              <a:latin typeface="+mn-lt"/>
            </a:endParaRPr>
          </a:p>
          <a:p>
            <a:pPr marL="671513" lvl="1" indent="-228600">
              <a:buFont typeface="+mj-lt"/>
              <a:buAutoNum type="alphaLcParenR"/>
            </a:pPr>
            <a:r>
              <a:rPr lang="en-US" baseline="0" dirty="0">
                <a:latin typeface="+mn-lt"/>
              </a:rPr>
              <a:t>For valuation or non-valuation issue, was petition withdrawn?</a:t>
            </a:r>
          </a:p>
          <a:p>
            <a:pPr marL="228600" indent="-228600">
              <a:buFont typeface="+mj-lt"/>
              <a:buAutoNum type="arabicPeriod"/>
            </a:pPr>
            <a:r>
              <a:rPr lang="en-US" baseline="0" dirty="0">
                <a:latin typeface="+mn-lt"/>
              </a:rPr>
              <a:t>Choose the petition files for review. </a:t>
            </a:r>
          </a:p>
          <a:p>
            <a:pPr marL="671513" lvl="1" indent="-228600">
              <a:buFont typeface="+mj-lt"/>
              <a:buAutoNum type="alphaLcParenR"/>
            </a:pPr>
            <a:r>
              <a:rPr lang="en-US" baseline="0" dirty="0">
                <a:latin typeface="+mn-lt"/>
              </a:rPr>
              <a:t>In addition to the petition files, the clerk will provide form letters, custom forms, hearing notices, and the certification from the assessor to the board.</a:t>
            </a:r>
          </a:p>
          <a:p>
            <a:pPr marL="671513" lvl="1" indent="-228600">
              <a:buFont typeface="+mj-lt"/>
              <a:buAutoNum type="alphaLcParenR"/>
            </a:pPr>
            <a:r>
              <a:rPr kumimoji="0" lang="en-US" sz="1100" b="0" i="0" u="none" strike="noStrike" kern="1200" cap="none" spc="0" normalizeH="0" baseline="0" noProof="0" dirty="0">
                <a:ln>
                  <a:noFill/>
                </a:ln>
                <a:solidFill>
                  <a:srgbClr val="000000"/>
                </a:solidFill>
                <a:effectLst/>
                <a:uLnTx/>
                <a:uFillTx/>
                <a:latin typeface="+mn-lt"/>
                <a:ea typeface="+mn-ea"/>
                <a:cs typeface="+mn-cs"/>
              </a:rPr>
              <a:t>The clerk provides the Department with the petition files electronically.</a:t>
            </a:r>
          </a:p>
          <a:p>
            <a:pPr marL="228600" indent="-228600">
              <a:buFont typeface="+mj-lt"/>
              <a:buAutoNum type="arabicPeriod"/>
            </a:pPr>
            <a:r>
              <a:rPr lang="en-US" baseline="0" dirty="0">
                <a:latin typeface="+mn-lt"/>
              </a:rPr>
              <a:t>Conduct a phone or online interview with the clerk.</a:t>
            </a:r>
          </a:p>
          <a:p>
            <a:pPr marL="228600" indent="-228600">
              <a:buFont typeface="+mj-lt"/>
              <a:buAutoNum type="arabicPeriod"/>
            </a:pPr>
            <a:r>
              <a:rPr lang="en-US" baseline="0" dirty="0">
                <a:latin typeface="+mn-lt"/>
              </a:rPr>
              <a:t>Review the information gathered and draft a review report.</a:t>
            </a:r>
          </a:p>
          <a:p>
            <a:pPr marL="228600" indent="-228600">
              <a:buFont typeface="+mj-lt"/>
              <a:buAutoNum type="arabicPeriod"/>
            </a:pPr>
            <a:r>
              <a:rPr lang="en-US" baseline="0" dirty="0">
                <a:latin typeface="+mn-lt"/>
              </a:rPr>
              <a:t>Send a draft copy of the report to the clerk.</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The board will have two weeks to ask questions or provide input.</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mn-cs"/>
              </a:rPr>
              <a:t>Issue the final review report.</a:t>
            </a:r>
          </a:p>
          <a:p>
            <a:endParaRPr lang="en-US" dirty="0"/>
          </a:p>
        </p:txBody>
      </p:sp>
    </p:spTree>
    <p:extLst>
      <p:ext uri="{BB962C8B-B14F-4D97-AF65-F5344CB8AC3E}">
        <p14:creationId xmlns:p14="http://schemas.microsoft.com/office/powerpoint/2010/main" val="3430391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p:txBody>
      </p:sp>
    </p:spTree>
    <p:extLst>
      <p:ext uri="{BB962C8B-B14F-4D97-AF65-F5344CB8AC3E}">
        <p14:creationId xmlns:p14="http://schemas.microsoft.com/office/powerpoint/2010/main" val="3219814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F6C9B-8736-00C7-3712-D107B30FD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A6030-A9A7-4D51-D5A4-5840471D8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5451A-8FB3-745A-5CEE-2833D7566B97}"/>
              </a:ext>
            </a:extLst>
          </p:cNvPr>
          <p:cNvSpPr>
            <a:spLocks noGrp="1"/>
          </p:cNvSpPr>
          <p:nvPr>
            <p:ph type="body" idx="1"/>
          </p:nvPr>
        </p:nvSpPr>
        <p:spPr/>
        <p:txBody>
          <a:bodyPr/>
          <a:lstStyle/>
          <a:p>
            <a:endParaRPr lang="en-US" sz="1100" dirty="0">
              <a:latin typeface="Aptos" panose="020B0004020202020204" pitchFamily="34" charset="0"/>
            </a:endParaRPr>
          </a:p>
        </p:txBody>
      </p:sp>
    </p:spTree>
    <p:extLst>
      <p:ext uri="{BB962C8B-B14F-4D97-AF65-F5344CB8AC3E}">
        <p14:creationId xmlns:p14="http://schemas.microsoft.com/office/powerpoint/2010/main" val="3684461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A6690-A639-4F6C-AC98-FBD038A5D047}" type="slidenum">
              <a:rPr lang="en-US" smtClean="0"/>
              <a:t>46</a:t>
            </a:fld>
            <a:endParaRPr lang="en-US"/>
          </a:p>
        </p:txBody>
      </p:sp>
    </p:spTree>
    <p:extLst>
      <p:ext uri="{BB962C8B-B14F-4D97-AF65-F5344CB8AC3E}">
        <p14:creationId xmlns:p14="http://schemas.microsoft.com/office/powerpoint/2010/main" val="4116649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3C6D7F-08C0-49F3-84F4-DB5CFC4BD251}" type="slidenum">
              <a:rPr lang="en-US" smtClean="0"/>
              <a:t>47</a:t>
            </a:fld>
            <a:endParaRPr lang="en-US"/>
          </a:p>
        </p:txBody>
      </p:sp>
    </p:spTree>
    <p:extLst>
      <p:ext uri="{BB962C8B-B14F-4D97-AF65-F5344CB8AC3E}">
        <p14:creationId xmlns:p14="http://schemas.microsoft.com/office/powerpoint/2010/main" val="249518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A6690-A639-4F6C-AC98-FBD038A5D047}" type="slidenum">
              <a:rPr lang="en-US" smtClean="0"/>
              <a:t>4</a:t>
            </a:fld>
            <a:endParaRPr lang="en-US"/>
          </a:p>
        </p:txBody>
      </p:sp>
    </p:spTree>
    <p:extLst>
      <p:ext uri="{BB962C8B-B14F-4D97-AF65-F5344CB8AC3E}">
        <p14:creationId xmlns:p14="http://schemas.microsoft.com/office/powerpoint/2010/main" val="266431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140C0-F82E-F55B-1808-882F03754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D1799-92BD-D5B7-FF6C-34D6F6F0F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4CCDB-CD57-D193-56BC-6A0F839238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B1BC48-AC42-A5B6-3B3D-FC15A3637409}"/>
              </a:ext>
            </a:extLst>
          </p:cNvPr>
          <p:cNvSpPr>
            <a:spLocks noGrp="1"/>
          </p:cNvSpPr>
          <p:nvPr>
            <p:ph type="sldNum" sz="quarter" idx="5"/>
          </p:nvPr>
        </p:nvSpPr>
        <p:spPr/>
        <p:txBody>
          <a:bodyPr/>
          <a:lstStyle/>
          <a:p>
            <a:fld id="{A13C6D7F-08C0-49F3-84F4-DB5CFC4BD251}" type="slidenum">
              <a:rPr lang="en-US" smtClean="0"/>
              <a:t>5</a:t>
            </a:fld>
            <a:endParaRPr lang="en-US"/>
          </a:p>
        </p:txBody>
      </p:sp>
    </p:spTree>
    <p:extLst>
      <p:ext uri="{BB962C8B-B14F-4D97-AF65-F5344CB8AC3E}">
        <p14:creationId xmlns:p14="http://schemas.microsoft.com/office/powerpoint/2010/main" val="261799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pPr marL="0" marR="0" lvl="0" indent="0" algn="l" defTabSz="882650" rtl="0" eaLnBrk="0" fontAlgn="base" latinLnBrk="0" hangingPunct="0">
              <a:lnSpc>
                <a:spcPct val="100000"/>
              </a:lnSpc>
              <a:spcBef>
                <a:spcPct val="30000"/>
              </a:spcBef>
              <a:spcAft>
                <a:spcPct val="0"/>
              </a:spcAft>
              <a:buClrTx/>
              <a:buSzTx/>
              <a:buFontTx/>
              <a:buNone/>
              <a:tabLst/>
              <a:defRPr/>
            </a:pPr>
            <a:r>
              <a:rPr lang="en-US" altLang="en-US" dirty="0">
                <a:latin typeface="Calibri" panose="020F0502020204030204" pitchFamily="34" charset="0"/>
              </a:rPr>
              <a:t>How do we tell a taxpayer which one they should request? You don’t. Offer both options in your untimely letter and allow the taxpayer to request the one that best suits their situation.</a:t>
            </a:r>
          </a:p>
          <a:p>
            <a:pPr marL="171450" indent="-171450">
              <a:buFont typeface="Arial" panose="020B0604020202020204" pitchFamily="34" charset="0"/>
              <a:buChar char="•"/>
            </a:pPr>
            <a:r>
              <a:rPr lang="en-US" dirty="0"/>
              <a:t>This is one of the more nuanced areas, and questions are totally normal here.</a:t>
            </a:r>
          </a:p>
          <a:p>
            <a:pPr marL="171450" indent="-171450">
              <a:buFont typeface="Arial" panose="020B0604020202020204" pitchFamily="34" charset="0"/>
              <a:buChar char="•"/>
            </a:pPr>
            <a:r>
              <a:rPr lang="en-US" dirty="0"/>
              <a:t>We’ll define both terms, talk through when each applies, and walk through a few scenarios.</a:t>
            </a:r>
          </a:p>
          <a:p>
            <a:pPr marL="171450" indent="-171450">
              <a:buFont typeface="Arial" panose="020B0604020202020204" pitchFamily="34" charset="0"/>
              <a:buChar char="•"/>
            </a:pPr>
            <a:r>
              <a:rPr lang="en-US" dirty="0"/>
              <a:t>I’ll try to make the difference as clear as possible—and I’ll share some common misconceptions too.</a:t>
            </a:r>
          </a:p>
          <a:p>
            <a:pPr marL="171450" indent="-171450">
              <a:buFont typeface="Arial" panose="020B0604020202020204" pitchFamily="34" charset="0"/>
              <a:buChar char="•"/>
            </a:pPr>
            <a:r>
              <a:rPr lang="en-US" dirty="0"/>
              <a:t>Keep your questions in the chat—we’ll go through them before moving on.</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Both types of requests require taxpayers to </a:t>
            </a:r>
            <a:r>
              <a:rPr lang="en-US" sz="1100" b="0" i="0" dirty="0">
                <a:solidFill>
                  <a:srgbClr val="ECECEC"/>
                </a:solidFill>
                <a:effectLst/>
                <a:latin typeface="+mn-lt"/>
              </a:rPr>
              <a:t>demonstrate that despite any errors or omissions in the appeal, they made a genuine effort to comply with filing requirements and provide relevant evidence necessary for the Board to decide.</a:t>
            </a:r>
            <a:endParaRPr lang="en-US" sz="11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ECECEC"/>
                </a:solidFill>
                <a:effectLst/>
                <a:latin typeface="+mn-lt"/>
              </a:rPr>
              <a:t>When evaluating these requests, boards should prioritize fairness and equity in administrative appeals. They should offer relief to taxpayers who can </a:t>
            </a:r>
            <a:r>
              <a:rPr lang="en-US" sz="1100" b="0" i="0" u="sng" dirty="0">
                <a:solidFill>
                  <a:srgbClr val="ECECEC"/>
                </a:solidFill>
                <a:effectLst/>
                <a:latin typeface="+mn-lt"/>
              </a:rPr>
              <a:t>provide valid reasons </a:t>
            </a:r>
            <a:r>
              <a:rPr lang="en-US" sz="1100" b="0" i="0" dirty="0">
                <a:solidFill>
                  <a:srgbClr val="ECECEC"/>
                </a:solidFill>
                <a:effectLst/>
                <a:latin typeface="+mn-lt"/>
              </a:rPr>
              <a:t>for their untimely appeal, while upholding compliance with state law.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ECECEC"/>
                </a:solidFill>
                <a:effectLst/>
                <a:latin typeface="+mn-lt"/>
              </a:rPr>
              <a:t>A standardized and organized method for reviewing and making determinations on such matters maintains consistency, transparency, and accountability in the operations of the board and ensures that decisions are compliant with applicable law.</a:t>
            </a:r>
            <a:endParaRPr lang="en-US" sz="1100" dirty="0">
              <a:latin typeface="+mn-lt"/>
            </a:endParaRPr>
          </a:p>
          <a:p>
            <a:endParaRPr lang="en-US" dirty="0"/>
          </a:p>
        </p:txBody>
      </p:sp>
    </p:spTree>
    <p:extLst>
      <p:ext uri="{BB962C8B-B14F-4D97-AF65-F5344CB8AC3E}">
        <p14:creationId xmlns:p14="http://schemas.microsoft.com/office/powerpoint/2010/main" val="252655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Clr>
                <a:schemeClr val="tx1"/>
              </a:buClr>
              <a:tabLst>
                <a:tab pos="479194" algn="l"/>
              </a:tabLst>
            </a:pPr>
            <a:r>
              <a:rPr lang="en-US" altLang="en-US" dirty="0">
                <a:latin typeface="Times New Roman"/>
                <a:cs typeface="Times New Roman"/>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Many of you are likely to deal with taxpayers who missed the deadline to appeal to the Board of Equalization. As you know, WAC 458-14-056 establishes the filing deadlines for appeals. Generally, taxpayers have until </a:t>
            </a:r>
            <a:r>
              <a:rPr lang="en-US" sz="1100" b="1" dirty="0">
                <a:latin typeface="+mn-lt"/>
              </a:rPr>
              <a:t>July 1st of the assessment year</a:t>
            </a:r>
            <a:r>
              <a:rPr lang="en-US" sz="1100" dirty="0">
                <a:latin typeface="+mn-lt"/>
              </a:rPr>
              <a:t> or </a:t>
            </a:r>
            <a:r>
              <a:rPr lang="en-US" sz="1100" b="1" dirty="0">
                <a:latin typeface="+mn-lt"/>
              </a:rPr>
              <a:t>30 - 60 days after receiving the value change notice</a:t>
            </a:r>
            <a:r>
              <a:rPr lang="en-US" sz="1100" dirty="0">
                <a:latin typeface="+mn-lt"/>
              </a:rPr>
              <a:t>, whichever comes later. Missing this deadline typically results in a dismissed appeal.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However, there is still hope! Good Cause Waivers and Reconvenes offer taxpayers a chance to have their appeal accepted under specific circumstances even when initially untimely.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ECECEC"/>
                </a:solidFill>
                <a:effectLst/>
                <a:latin typeface="+mn-lt"/>
              </a:rPr>
              <a:t>"Reconvene" can mean the authority to meet again to adjust values for the current year after the board’s end of the regular session, </a:t>
            </a:r>
            <a:r>
              <a:rPr lang="en-US" sz="1100" b="1" i="0" dirty="0">
                <a:solidFill>
                  <a:srgbClr val="ECECEC"/>
                </a:solidFill>
                <a:effectLst/>
                <a:latin typeface="+mn-lt"/>
              </a:rPr>
              <a:t>or</a:t>
            </a:r>
            <a:r>
              <a:rPr lang="en-US" sz="1100" b="0" i="0" dirty="0">
                <a:solidFill>
                  <a:srgbClr val="ECECEC"/>
                </a:solidFill>
                <a:effectLst/>
                <a:latin typeface="+mn-lt"/>
              </a:rPr>
              <a:t> to address issues related to previous years.</a:t>
            </a:r>
            <a:endParaRPr lang="en-US" sz="1100" dirty="0">
              <a:latin typeface="+mn-lt"/>
            </a:endParaRPr>
          </a:p>
          <a:p>
            <a:pPr>
              <a:spcBef>
                <a:spcPct val="0"/>
              </a:spcBef>
              <a:buClr>
                <a:schemeClr val="tx1"/>
              </a:buClr>
              <a:tabLst>
                <a:tab pos="479194" algn="l"/>
              </a:tabLst>
            </a:pPr>
            <a:endParaRPr lang="en-US" altLang="en-US"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dirty="0">
                <a:latin typeface="+mn-lt"/>
              </a:rPr>
              <a:t>Optional: WAC 458-14-056(3)(a-f)</a:t>
            </a:r>
          </a:p>
          <a:p>
            <a:pPr marL="228600" indent="-228600">
              <a:buFont typeface="+mj-lt"/>
              <a:buAutoNum type="alphaLcPeriod"/>
            </a:pPr>
            <a:r>
              <a:rPr lang="en-US" sz="1100" dirty="0">
                <a:latin typeface="+mn-lt"/>
              </a:rPr>
              <a:t>Close family member includes </a:t>
            </a:r>
            <a:r>
              <a:rPr lang="en-US" sz="1100" b="0" i="0" dirty="0">
                <a:solidFill>
                  <a:srgbClr val="ECECEC"/>
                </a:solidFill>
                <a:effectLst/>
                <a:latin typeface="+mn-lt"/>
              </a:rPr>
              <a:t>grandparents, parents, siblings, spouses, domestic partners, children, grandchildren, and their respective children or grandchildren.</a:t>
            </a:r>
          </a:p>
          <a:p>
            <a:pPr marL="228600" indent="-228600">
              <a:buFont typeface="+mj-lt"/>
              <a:buAutoNum type="alphaLcPeriod"/>
            </a:pPr>
            <a:r>
              <a:rPr lang="en-US" sz="1100" b="0" i="0" dirty="0">
                <a:solidFill>
                  <a:srgbClr val="ECECEC"/>
                </a:solidFill>
                <a:effectLst/>
                <a:latin typeface="+mn-lt"/>
              </a:rPr>
              <a:t>How to distinguish between good cause under WAC 458-14-056(3)(b) and reconvene under WAC 458-14-127(1)(a). </a:t>
            </a:r>
          </a:p>
          <a:p>
            <a:pPr marL="628650" lvl="1" indent="-171450">
              <a:buFont typeface="Arial" panose="020B0604020202020204" pitchFamily="34" charset="0"/>
              <a:buChar char="•"/>
            </a:pPr>
            <a:r>
              <a:rPr lang="en-US" sz="1100" b="0" i="0" dirty="0">
                <a:solidFill>
                  <a:srgbClr val="ECECEC"/>
                </a:solidFill>
                <a:effectLst/>
                <a:latin typeface="+mn-lt"/>
              </a:rPr>
              <a:t>GCW: unable to file the petition because a </a:t>
            </a:r>
            <a:r>
              <a:rPr lang="en-US" sz="1100" b="0" i="0" u="sng" dirty="0">
                <a:solidFill>
                  <a:srgbClr val="ECECEC"/>
                </a:solidFill>
                <a:effectLst/>
                <a:latin typeface="+mn-lt"/>
              </a:rPr>
              <a:t>taxpayer was absent from home </a:t>
            </a:r>
            <a:r>
              <a:rPr lang="en-US" sz="1100" b="0" i="0" dirty="0">
                <a:solidFill>
                  <a:srgbClr val="ECECEC"/>
                </a:solidFill>
                <a:effectLst/>
                <a:latin typeface="+mn-lt"/>
              </a:rPr>
              <a:t>for more than 15 days of their appeal period (30 or 60 days).</a:t>
            </a:r>
          </a:p>
          <a:p>
            <a:pPr marL="628650" lvl="1" indent="-171450">
              <a:buFont typeface="Arial" panose="020B0604020202020204" pitchFamily="34" charset="0"/>
              <a:buChar char="•"/>
            </a:pPr>
            <a:r>
              <a:rPr lang="en-US" sz="1100" b="0" i="0" dirty="0">
                <a:solidFill>
                  <a:srgbClr val="ECECEC"/>
                </a:solidFill>
                <a:effectLst/>
                <a:latin typeface="+mn-lt"/>
              </a:rPr>
              <a:t>Reconvene: </a:t>
            </a:r>
            <a:r>
              <a:rPr lang="en-US" sz="1100" b="0" i="0" u="sng" dirty="0">
                <a:solidFill>
                  <a:srgbClr val="ECECEC"/>
                </a:solidFill>
                <a:effectLst/>
                <a:latin typeface="+mn-lt"/>
              </a:rPr>
              <a:t>did not receive </a:t>
            </a:r>
            <a:r>
              <a:rPr lang="en-US" sz="1100" b="0" i="0" dirty="0">
                <a:solidFill>
                  <a:srgbClr val="ECECEC"/>
                </a:solidFill>
                <a:effectLst/>
                <a:latin typeface="+mn-lt"/>
              </a:rPr>
              <a:t>the notice of value at least </a:t>
            </a:r>
            <a:r>
              <a:rPr lang="en-US" sz="1100" b="0" i="0" u="sng" dirty="0">
                <a:solidFill>
                  <a:srgbClr val="ECECEC"/>
                </a:solidFill>
                <a:effectLst/>
                <a:latin typeface="+mn-lt"/>
              </a:rPr>
              <a:t>15 days prior to the petition filing deadline</a:t>
            </a:r>
            <a:r>
              <a:rPr lang="en-US" sz="1100" b="0" i="0" dirty="0">
                <a:solidFill>
                  <a:srgbClr val="ECECEC"/>
                </a:solidFill>
                <a:effectLst/>
                <a:latin typeface="+mn-lt"/>
              </a:rPr>
              <a:t>, and the value changed.</a:t>
            </a:r>
          </a:p>
          <a:p>
            <a:pPr marL="228600" indent="-228600">
              <a:buFont typeface="+mj-lt"/>
              <a:buAutoNum type="alphaLcPeriod"/>
            </a:pPr>
            <a:r>
              <a:rPr lang="en-US" sz="1100" b="0" i="0" dirty="0">
                <a:solidFill>
                  <a:srgbClr val="ECECEC"/>
                </a:solidFill>
                <a:effectLst/>
                <a:latin typeface="+mn-lt"/>
              </a:rPr>
              <a:t>Misleading </a:t>
            </a:r>
            <a:r>
              <a:rPr lang="en-US" sz="1100" b="0" i="0" u="sng" dirty="0">
                <a:solidFill>
                  <a:srgbClr val="ECECEC"/>
                </a:solidFill>
                <a:effectLst/>
                <a:latin typeface="+mn-lt"/>
              </a:rPr>
              <a:t>written</a:t>
            </a:r>
            <a:r>
              <a:rPr lang="en-US" sz="1100" b="0" i="0" dirty="0">
                <a:solidFill>
                  <a:srgbClr val="ECECEC"/>
                </a:solidFill>
                <a:effectLst/>
                <a:latin typeface="+mn-lt"/>
              </a:rPr>
              <a:t> guidance must be from a board member, board clerk/staff, the assessor or their staff, or the designated property tax advisor (King County only).</a:t>
            </a:r>
          </a:p>
          <a:p>
            <a:pPr marL="228600" indent="-228600">
              <a:buFont typeface="+mj-lt"/>
              <a:buAutoNum type="alphaLcPeriod"/>
            </a:pPr>
            <a:r>
              <a:rPr lang="en-US" sz="1100" b="0" i="0" dirty="0">
                <a:solidFill>
                  <a:srgbClr val="ECECEC"/>
                </a:solidFill>
                <a:effectLst/>
                <a:latin typeface="+mn-lt"/>
              </a:rPr>
              <a:t>Natural disaster must have </a:t>
            </a:r>
            <a:r>
              <a:rPr lang="en-US" sz="1100" b="0" i="0" u="sng" dirty="0">
                <a:solidFill>
                  <a:srgbClr val="ECECEC"/>
                </a:solidFill>
                <a:effectLst/>
                <a:latin typeface="+mn-lt"/>
              </a:rPr>
              <a:t>prevented/delayed filing </a:t>
            </a:r>
            <a:r>
              <a:rPr lang="en-US" sz="1100" b="0" i="0" dirty="0">
                <a:solidFill>
                  <a:srgbClr val="ECECEC"/>
                </a:solidFill>
                <a:effectLst/>
                <a:latin typeface="+mn-lt"/>
              </a:rPr>
              <a:t>and generally include earthquakes, hurricanes, tornadoes, floods, wildfires, tsunamis, volcanic eruptions, landslides, and severe storms.</a:t>
            </a:r>
          </a:p>
          <a:p>
            <a:pPr marL="228600" indent="-228600">
              <a:buFont typeface="+mj-lt"/>
              <a:buAutoNum type="alphaLcPeriod"/>
            </a:pPr>
            <a:r>
              <a:rPr lang="en-US" sz="1100" b="0" i="0" dirty="0">
                <a:solidFill>
                  <a:srgbClr val="ECECEC"/>
                </a:solidFill>
                <a:effectLst/>
                <a:latin typeface="+mn-lt"/>
              </a:rPr>
              <a:t>Requires documentation from the postal service confirming the delay or loss </a:t>
            </a:r>
            <a:r>
              <a:rPr lang="en-US" sz="1100" b="0" i="0" u="sng" dirty="0">
                <a:solidFill>
                  <a:srgbClr val="ECECEC"/>
                </a:solidFill>
                <a:effectLst/>
                <a:latin typeface="+mn-lt"/>
              </a:rPr>
              <a:t>OF THE PETITION</a:t>
            </a:r>
            <a:r>
              <a:rPr lang="en-US" sz="1100" b="0" i="0" dirty="0">
                <a:solidFill>
                  <a:srgbClr val="ECECEC"/>
                </a:solidFill>
                <a:effectLst/>
                <a:latin typeface="+mn-lt"/>
              </a:rPr>
              <a:t>.</a:t>
            </a:r>
          </a:p>
          <a:p>
            <a:pPr marL="228600" indent="-228600">
              <a:buFont typeface="+mj-lt"/>
              <a:buAutoNum type="alphaLcPeriod"/>
            </a:pPr>
            <a:r>
              <a:rPr lang="en-US" sz="1100" b="0" i="0" dirty="0">
                <a:solidFill>
                  <a:srgbClr val="ECECEC"/>
                </a:solidFill>
                <a:effectLst/>
                <a:latin typeface="+mn-lt"/>
              </a:rPr>
              <a:t>Deadline was missed due to the absence/illness of the person in charge of property tax matters within the business.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b="0" i="0" dirty="0">
              <a:solidFill>
                <a:srgbClr val="ECECE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b="0" i="0" dirty="0">
                <a:solidFill>
                  <a:srgbClr val="ECECEC"/>
                </a:solidFill>
                <a:effectLst/>
                <a:latin typeface="+mn-lt"/>
              </a:rPr>
              <a:t>Mandatory: WAC 458-14-056(g)</a:t>
            </a:r>
          </a:p>
          <a:p>
            <a:pPr marL="228600" indent="-228600">
              <a:buFont typeface="+mj-lt"/>
              <a:buAutoNum type="alphaLcPeriod" startAt="7"/>
            </a:pPr>
            <a:r>
              <a:rPr lang="en-US" sz="1100" b="0" i="0" dirty="0">
                <a:solidFill>
                  <a:srgbClr val="ECECEC"/>
                </a:solidFill>
                <a:effectLst/>
                <a:latin typeface="+mn-lt"/>
              </a:rPr>
              <a:t>Counties are not required to send a change of value notice under RCW 84.40.045 when the value does not change. </a:t>
            </a:r>
          </a:p>
          <a:p>
            <a:pPr marL="685800" lvl="1" indent="-228600">
              <a:buFont typeface="Arial" panose="020B0604020202020204" pitchFamily="34" charset="0"/>
              <a:buChar char="•"/>
            </a:pPr>
            <a:r>
              <a:rPr lang="en-US" sz="1100" b="0" i="0" dirty="0">
                <a:solidFill>
                  <a:srgbClr val="ECECEC"/>
                </a:solidFill>
                <a:effectLst/>
                <a:latin typeface="+mn-lt"/>
              </a:rPr>
              <a:t>Applicable in counties where only taxpayers with a change in value from the prior year are sent a value change notice.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ECECEC"/>
                </a:solidFill>
                <a:effectLst/>
                <a:latin typeface="+mn-lt"/>
              </a:rPr>
              <a:t>Not applicable in counties where all taxpayers are sent a value change notice regardless of change in value.</a:t>
            </a:r>
            <a:endParaRPr lang="en-US" sz="1100" b="0" i="0" dirty="0">
              <a:solidFill>
                <a:schemeClr val="tx1"/>
              </a:solidFill>
              <a:effectLst/>
              <a:latin typeface="Times New Roman" pitchFamily="18" charset="0"/>
              <a:cs typeface="Times New Roman" panose="02020603050405020304" pitchFamily="18" charset="0"/>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chemeClr val="tx1"/>
                </a:solidFill>
                <a:effectLst/>
                <a:latin typeface="Times New Roman" pitchFamily="18" charset="0"/>
                <a:cs typeface="Times New Roman" panose="02020603050405020304" pitchFamily="18" charset="0"/>
              </a:rPr>
              <a:t>Request is filed within a “reasonable time” and may be different from a-f due to a lack of notice to the taxpayer.</a:t>
            </a:r>
            <a:endParaRPr lang="en-US" sz="1100" b="0" i="0" dirty="0">
              <a:solidFill>
                <a:srgbClr val="ECECEC"/>
              </a:solidFill>
              <a:effectLst/>
              <a:latin typeface="+mn-lt"/>
            </a:endParaRPr>
          </a:p>
          <a:p>
            <a:pPr>
              <a:spcBef>
                <a:spcPct val="0"/>
              </a:spcBef>
              <a:buClr>
                <a:schemeClr val="tx1"/>
              </a:buClr>
              <a:tabLst>
                <a:tab pos="479194" algn="l"/>
              </a:tabLst>
            </a:pPr>
            <a:endParaRPr lang="en-US" altLang="en-US" dirty="0">
              <a:latin typeface="Times New Roman"/>
              <a:cs typeface="Times New Roman"/>
            </a:endParaRPr>
          </a:p>
          <a:p>
            <a:endParaRPr lang="en-US" dirty="0"/>
          </a:p>
        </p:txBody>
      </p:sp>
    </p:spTree>
    <p:extLst>
      <p:ext uri="{BB962C8B-B14F-4D97-AF65-F5344CB8AC3E}">
        <p14:creationId xmlns:p14="http://schemas.microsoft.com/office/powerpoint/2010/main" val="253082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ECECEC"/>
                </a:solidFill>
                <a:effectLst/>
                <a:latin typeface="+mn-lt"/>
              </a:rPr>
              <a:t>"Reconvene" can mean the authority to meet again to adjust values for the current year after the board’s regular session has ended, </a:t>
            </a:r>
            <a:r>
              <a:rPr lang="en-US" sz="1100" b="1" i="0" dirty="0">
                <a:solidFill>
                  <a:srgbClr val="ECECEC"/>
                </a:solidFill>
                <a:effectLst/>
                <a:latin typeface="+mn-lt"/>
              </a:rPr>
              <a:t>or</a:t>
            </a:r>
            <a:r>
              <a:rPr lang="en-US" sz="1100" b="0" i="0" dirty="0">
                <a:solidFill>
                  <a:srgbClr val="ECECEC"/>
                </a:solidFill>
                <a:effectLst/>
                <a:latin typeface="+mn-lt"/>
              </a:rPr>
              <a:t> to address issues related to previous years.</a:t>
            </a:r>
            <a:endParaRPr lang="en-US" sz="1100" dirty="0">
              <a:latin typeface="+mn-lt"/>
            </a:endParaRPr>
          </a:p>
          <a:p>
            <a:endParaRPr lang="en-US" sz="1100" dirty="0">
              <a:latin typeface="+mn-lt"/>
            </a:endParaRPr>
          </a:p>
          <a:p>
            <a:pPr marL="0" marR="0" lvl="0" indent="0" algn="l" defTabSz="966529" rtl="0" eaLnBrk="1" fontAlgn="auto" latinLnBrk="0" hangingPunct="1">
              <a:lnSpc>
                <a:spcPct val="107000"/>
              </a:lnSpc>
              <a:spcBef>
                <a:spcPct val="0"/>
              </a:spcBef>
              <a:spcAft>
                <a:spcPct val="0"/>
              </a:spcAft>
              <a:buClrTx/>
              <a:buSzTx/>
              <a:buFontTx/>
              <a:buNone/>
              <a:defRPr/>
            </a:pPr>
            <a:r>
              <a:rPr lang="en-US" sz="1100" dirty="0">
                <a:solidFill>
                  <a:schemeClr val="tx1"/>
                </a:solidFill>
                <a:effectLst/>
                <a:latin typeface="+mn-lt"/>
                <a:ea typeface="Calibri" panose="020F0502020204030204" pitchFamily="34" charset="0"/>
                <a:cs typeface="Times New Roman" panose="02020603050405020304" pitchFamily="18" charset="0"/>
              </a:rPr>
              <a:t>All requests are limited to those filed within 3 years of the last day of the </a:t>
            </a:r>
            <a:r>
              <a:rPr lang="en-US" sz="1100" b="1" dirty="0">
                <a:solidFill>
                  <a:schemeClr val="tx1"/>
                </a:solidFill>
                <a:latin typeface="+mn-lt"/>
                <a:ea typeface="Calibri" panose="020F0502020204030204" pitchFamily="34" charset="0"/>
                <a:cs typeface="Times New Roman" panose="02020603050405020304" pitchFamily="18" charset="0"/>
              </a:rPr>
              <a:t>regular convened session</a:t>
            </a:r>
            <a:r>
              <a:rPr lang="en-US" sz="1100" b="1" baseline="0" dirty="0">
                <a:solidFill>
                  <a:schemeClr val="tx1"/>
                </a:solidFill>
                <a:latin typeface="+mn-lt"/>
                <a:ea typeface="Calibri" panose="020F0502020204030204" pitchFamily="34" charset="0"/>
                <a:cs typeface="Times New Roman" panose="02020603050405020304" pitchFamily="18" charset="0"/>
              </a:rPr>
              <a:t> </a:t>
            </a:r>
            <a:r>
              <a:rPr lang="en-US" sz="1100" dirty="0">
                <a:solidFill>
                  <a:schemeClr val="tx1"/>
                </a:solidFill>
                <a:latin typeface="+mn-lt"/>
                <a:ea typeface="Calibri" panose="020F0502020204030204" pitchFamily="34" charset="0"/>
                <a:cs typeface="Times New Roman" panose="02020603050405020304" pitchFamily="18" charset="0"/>
              </a:rPr>
              <a:t>(RCW 84.08.060 &amp; WAC 458-14-127).</a:t>
            </a:r>
          </a:p>
          <a:p>
            <a:pPr marL="614363" marR="0" lvl="1" indent="-171450" algn="l" defTabSz="966529" rtl="0" eaLnBrk="1" fontAlgn="auto" latinLnBrk="0" hangingPunct="1">
              <a:lnSpc>
                <a:spcPct val="107000"/>
              </a:lnSpc>
              <a:spcBef>
                <a:spcPct val="0"/>
              </a:spcBef>
              <a:spcAft>
                <a:spcPct val="0"/>
              </a:spcAft>
              <a:buClrTx/>
              <a:buSzTx/>
              <a:buFont typeface="Arial" panose="020B0604020202020204" pitchFamily="34" charset="0"/>
              <a:buChar char="•"/>
              <a:defRPr/>
            </a:pPr>
            <a:r>
              <a:rPr lang="en-US" sz="1100" dirty="0">
                <a:solidFill>
                  <a:schemeClr val="tx1"/>
                </a:solidFill>
                <a:latin typeface="+mn-lt"/>
                <a:ea typeface="Calibri" panose="020F0502020204030204" pitchFamily="34" charset="0"/>
                <a:cs typeface="Times New Roman" panose="02020603050405020304" pitchFamily="18" charset="0"/>
              </a:rPr>
              <a:t>This is a big reason </a:t>
            </a:r>
            <a:r>
              <a:rPr lang="en-US" sz="1100" dirty="0" err="1">
                <a:solidFill>
                  <a:schemeClr val="tx1"/>
                </a:solidFill>
                <a:latin typeface="+mn-lt"/>
                <a:ea typeface="Calibri" panose="020F0502020204030204" pitchFamily="34" charset="0"/>
                <a:cs typeface="Times New Roman" panose="02020603050405020304" pitchFamily="18" charset="0"/>
              </a:rPr>
              <a:t>reason</a:t>
            </a:r>
            <a:r>
              <a:rPr lang="en-US" sz="1100" dirty="0">
                <a:solidFill>
                  <a:schemeClr val="tx1"/>
                </a:solidFill>
                <a:latin typeface="+mn-lt"/>
                <a:ea typeface="Calibri" panose="020F0502020204030204" pitchFamily="34" charset="0"/>
                <a:cs typeface="Times New Roman" panose="02020603050405020304" pitchFamily="18" charset="0"/>
              </a:rPr>
              <a:t> why the department asks for your meeting dates.</a:t>
            </a:r>
          </a:p>
          <a:p>
            <a:pPr marL="614363" marR="0" lvl="1" indent="-171450" algn="l" defTabSz="966529" rtl="0" eaLnBrk="1" fontAlgn="auto" latinLnBrk="0" hangingPunct="1">
              <a:lnSpc>
                <a:spcPct val="107000"/>
              </a:lnSpc>
              <a:spcBef>
                <a:spcPct val="0"/>
              </a:spcBef>
              <a:spcAft>
                <a:spcPct val="0"/>
              </a:spcAft>
              <a:buClrTx/>
              <a:buSzTx/>
              <a:buFont typeface="Arial" panose="020B0604020202020204" pitchFamily="34" charset="0"/>
              <a:buChar char="•"/>
              <a:defRPr/>
            </a:pPr>
            <a:r>
              <a:rPr lang="en-US" sz="1100" dirty="0">
                <a:solidFill>
                  <a:schemeClr val="tx1"/>
                </a:solidFill>
                <a:latin typeface="+mn-lt"/>
                <a:ea typeface="Calibri" panose="020F0502020204030204" pitchFamily="34" charset="0"/>
                <a:cs typeface="Times New Roman" panose="02020603050405020304" pitchFamily="18" charset="0"/>
              </a:rPr>
              <a:t>It is essential to hold a timely 1</a:t>
            </a:r>
            <a:r>
              <a:rPr lang="en-US" sz="1100" baseline="30000" dirty="0">
                <a:solidFill>
                  <a:schemeClr val="tx1"/>
                </a:solidFill>
                <a:latin typeface="+mn-lt"/>
                <a:ea typeface="Calibri" panose="020F0502020204030204" pitchFamily="34" charset="0"/>
                <a:cs typeface="Times New Roman" panose="02020603050405020304" pitchFamily="18" charset="0"/>
              </a:rPr>
              <a:t>st</a:t>
            </a:r>
            <a:r>
              <a:rPr lang="en-US" sz="1100" dirty="0">
                <a:solidFill>
                  <a:schemeClr val="tx1"/>
                </a:solidFill>
                <a:latin typeface="+mn-lt"/>
                <a:ea typeface="Calibri" panose="020F0502020204030204" pitchFamily="34" charset="0"/>
                <a:cs typeface="Times New Roman" panose="02020603050405020304" pitchFamily="18" charset="0"/>
              </a:rPr>
              <a:t> meeting of the regular session to preserve the appeal rights of taxpayers.</a:t>
            </a:r>
          </a:p>
          <a:p>
            <a:pPr marL="0" marR="0" lvl="0" indent="0" algn="l" defTabSz="966529" rtl="0" eaLnBrk="1" fontAlgn="auto" latinLnBrk="0" hangingPunct="1">
              <a:lnSpc>
                <a:spcPct val="107000"/>
              </a:lnSpc>
              <a:spcBef>
                <a:spcPct val="0"/>
              </a:spcBef>
              <a:spcAft>
                <a:spcPct val="0"/>
              </a:spcAft>
              <a:buClrTx/>
              <a:buSzTx/>
              <a:buFont typeface="Arial" panose="020B0604020202020204" pitchFamily="34" charset="0"/>
              <a:buNone/>
              <a:defRPr/>
            </a:pPr>
            <a:endParaRPr lang="en-US" sz="1100" dirty="0">
              <a:solidFill>
                <a:schemeClr val="tx1"/>
              </a:solidFill>
              <a:latin typeface="+mn-lt"/>
              <a:ea typeface="Calibri" panose="020F0502020204030204" pitchFamily="34" charset="0"/>
              <a:cs typeface="Times New Roman" panose="02020603050405020304" pitchFamily="18" charset="0"/>
            </a:endParaRPr>
          </a:p>
          <a:p>
            <a:pPr marL="0" marR="0" lvl="0" indent="0" algn="l" defTabSz="966529" rtl="0" eaLnBrk="1" fontAlgn="auto" latinLnBrk="0" hangingPunct="1">
              <a:lnSpc>
                <a:spcPct val="107000"/>
              </a:lnSpc>
              <a:spcBef>
                <a:spcPct val="0"/>
              </a:spcBef>
              <a:spcAft>
                <a:spcPct val="0"/>
              </a:spcAft>
              <a:buClrTx/>
              <a:buSzTx/>
              <a:buFont typeface="Arial" panose="020B0604020202020204" pitchFamily="34" charset="0"/>
              <a:buNone/>
              <a:defRPr/>
            </a:pPr>
            <a:r>
              <a:rPr lang="en-US" sz="1100" dirty="0">
                <a:solidFill>
                  <a:schemeClr val="tx1"/>
                </a:solidFill>
                <a:latin typeface="+mn-lt"/>
                <a:ea typeface="Calibri" panose="020F0502020204030204" pitchFamily="34" charset="0"/>
                <a:cs typeface="Times New Roman" panose="02020603050405020304" pitchFamily="18" charset="0"/>
              </a:rPr>
              <a:t>Evaluating Codes:</a:t>
            </a:r>
          </a:p>
          <a:p>
            <a:pPr marL="228600" indent="-228600">
              <a:buAutoNum type="arabicPeriod"/>
            </a:pPr>
            <a:r>
              <a:rPr lang="en-US" sz="1100" dirty="0">
                <a:latin typeface="+mn-lt"/>
              </a:rPr>
              <a:t>Statement swearing the notice of value was not received a minimum of 15 days prior to the filing deadline AND the value changed from the prior year.</a:t>
            </a:r>
          </a:p>
          <a:p>
            <a:pPr marL="228600" indent="-228600">
              <a:buAutoNum type="arabicPeriod"/>
            </a:pPr>
            <a:r>
              <a:rPr lang="en-US" sz="1100" dirty="0">
                <a:latin typeface="+mn-lt"/>
              </a:rPr>
              <a:t>Discretion of the Assessor who </a:t>
            </a:r>
            <a:r>
              <a:rPr lang="en-US" sz="1100" b="0" i="0" dirty="0">
                <a:solidFill>
                  <a:srgbClr val="ECECEC"/>
                </a:solidFill>
                <a:effectLst/>
                <a:latin typeface="+mn-lt"/>
              </a:rPr>
              <a:t>must detail the facts affecting the value, provide both the incorrect and true market values, and send a copy to the taxpayer. Specifically intended to </a:t>
            </a:r>
            <a:r>
              <a:rPr lang="en-US" sz="1100" b="0" i="0" dirty="0">
                <a:solidFill>
                  <a:srgbClr val="000000"/>
                </a:solidFill>
                <a:effectLst/>
                <a:latin typeface="+mn-lt"/>
              </a:rPr>
              <a:t>correct latent defects in the assessment process that become apparent only after the normal appeal process has expired.</a:t>
            </a:r>
          </a:p>
          <a:p>
            <a:pPr marL="228600" indent="-228600">
              <a:buAutoNum type="arabicPeriod"/>
            </a:pPr>
            <a:r>
              <a:rPr lang="en-US" sz="1100" b="0" i="0" dirty="0">
                <a:solidFill>
                  <a:srgbClr val="000000"/>
                </a:solidFill>
                <a:effectLst/>
                <a:latin typeface="+mn-lt"/>
              </a:rPr>
              <a:t>Arm’s Length Transaction as defined by WAC 458-14-005(2): between parties under no duress, </a:t>
            </a:r>
            <a:r>
              <a:rPr lang="en-US" sz="1100" b="0" i="0" u="sng" dirty="0">
                <a:solidFill>
                  <a:srgbClr val="000000"/>
                </a:solidFill>
                <a:effectLst/>
                <a:latin typeface="+mn-lt"/>
              </a:rPr>
              <a:t>not motivated by special purposes</a:t>
            </a:r>
            <a:r>
              <a:rPr lang="en-US" sz="1100" b="0" i="0" dirty="0">
                <a:solidFill>
                  <a:srgbClr val="000000"/>
                </a:solidFill>
                <a:effectLst/>
                <a:latin typeface="+mn-lt"/>
              </a:rPr>
              <a:t>, and unaffected by </a:t>
            </a:r>
            <a:r>
              <a:rPr lang="en-US" sz="1100" b="0" i="0" u="sng" dirty="0">
                <a:solidFill>
                  <a:srgbClr val="000000"/>
                </a:solidFill>
                <a:effectLst/>
                <a:latin typeface="+mn-lt"/>
              </a:rPr>
              <a:t>personal or economic relationships </a:t>
            </a:r>
            <a:r>
              <a:rPr lang="en-US" sz="1100" b="0" i="0" dirty="0">
                <a:solidFill>
                  <a:srgbClr val="000000"/>
                </a:solidFill>
                <a:effectLst/>
                <a:latin typeface="+mn-lt"/>
              </a:rPr>
              <a:t>between themselves, both seeking to </a:t>
            </a:r>
            <a:r>
              <a:rPr lang="en-US" sz="1100" b="0" i="0" u="sng" dirty="0">
                <a:solidFill>
                  <a:srgbClr val="000000"/>
                </a:solidFill>
                <a:effectLst/>
                <a:latin typeface="+mn-lt"/>
              </a:rPr>
              <a:t>maximize their positions </a:t>
            </a:r>
            <a:r>
              <a:rPr lang="en-US" sz="1100" b="0" i="0" dirty="0">
                <a:solidFill>
                  <a:srgbClr val="000000"/>
                </a:solidFill>
                <a:effectLst/>
                <a:latin typeface="+mn-lt"/>
              </a:rPr>
              <a:t>from the transaction.</a:t>
            </a:r>
          </a:p>
          <a:p>
            <a:endParaRPr lang="en-US" dirty="0"/>
          </a:p>
        </p:txBody>
      </p:sp>
    </p:spTree>
    <p:extLst>
      <p:ext uri="{BB962C8B-B14F-4D97-AF65-F5344CB8AC3E}">
        <p14:creationId xmlns:p14="http://schemas.microsoft.com/office/powerpoint/2010/main" val="178275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31322A7-4FE7-4741-8E80-59BEE36480E2}"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a:cs typeface="Arial"/>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a:cs typeface="Arial"/>
            </a:endParaRPr>
          </a:p>
        </p:txBody>
      </p:sp>
    </p:spTree>
    <p:extLst>
      <p:ext uri="{BB962C8B-B14F-4D97-AF65-F5344CB8AC3E}">
        <p14:creationId xmlns:p14="http://schemas.microsoft.com/office/powerpoint/2010/main" val="2100302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9" y="927"/>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4" y="1875222"/>
            <a:ext cx="6997637"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5" y="4459326"/>
            <a:ext cx="6997636"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7" y="0"/>
            <a:ext cx="3842084" cy="6858000"/>
          </a:xfrm>
        </p:spPr>
        <p:txBody>
          <a:bodyPr/>
          <a:lstStyle/>
          <a:p>
            <a:endParaRPr lang="en-US"/>
          </a:p>
        </p:txBody>
      </p:sp>
    </p:spTree>
    <p:extLst>
      <p:ext uri="{BB962C8B-B14F-4D97-AF65-F5344CB8AC3E}">
        <p14:creationId xmlns:p14="http://schemas.microsoft.com/office/powerpoint/2010/main" val="28101235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3" y="1955551"/>
            <a:ext cx="5070892"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80"/>
            <a:ext cx="5070895"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51"/>
            <a:ext cx="5074067"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8" y="2456279"/>
            <a:ext cx="5074068"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73653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3" y="1955551"/>
            <a:ext cx="5070892"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80"/>
            <a:ext cx="5070895"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51"/>
            <a:ext cx="5074067"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8" y="2456279"/>
            <a:ext cx="5074068"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09F716E0-8395-2DAC-835B-54010CCDB0AA}"/>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9" name="Rectangle 8">
              <a:extLst>
                <a:ext uri="{FF2B5EF4-FFF2-40B4-BE49-F238E27FC236}">
                  <a16:creationId xmlns:a16="http://schemas.microsoft.com/office/drawing/2014/main" id="{409AB327-DACB-2C8C-32CA-AED4DC6A642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C4F6D518-F7D5-20CB-CD55-046DF8FE1E06}"/>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F64F638-07EA-9363-5533-959344C23BA4}"/>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E0848251-22DD-F1CF-A726-66563C14A195}"/>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8EEF94A5-F8FC-F7EE-D01F-EDC2C5DACBB7}"/>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87ABB995-DE6F-037D-1BD3-D1815C19FBB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368D2275-5016-E846-DB31-28B23209CE9F}"/>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EA157CD7-2362-0C4F-B602-5D0D207A0EC9}"/>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E5BDB165-A1D4-5D06-37AF-77D09FD3A4EE}"/>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B5CB2694-5117-73AA-EF4B-0C0BD2BDA82E}"/>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8DF24962-834D-017D-CB82-A34ECDB1C463}"/>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584931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51"/>
            <a:ext cx="3351072"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3" y="2635061"/>
            <a:ext cx="335107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4" y="1955551"/>
            <a:ext cx="3354253" cy="587043"/>
          </a:xfrm>
        </p:spPr>
        <p:txBody>
          <a:bodyPr anchor="b">
            <a:no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51"/>
            <a:ext cx="3354253"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7FDF249-56DC-27B0-79B1-3A78E1091BAF}"/>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26" name="Rectangle 25">
              <a:extLst>
                <a:ext uri="{FF2B5EF4-FFF2-40B4-BE49-F238E27FC236}">
                  <a16:creationId xmlns:a16="http://schemas.microsoft.com/office/drawing/2014/main" id="{31805AC0-806D-0BAF-15EF-E0EB5D7EB211}"/>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5992A1A6-E65E-7A77-408F-77B32DBD0D54}"/>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0A4EE79E-813C-2C9B-8205-A827FBA0F38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EA3F7192-C834-D863-7142-6A0038D55904}"/>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2BF30635-8465-A8F1-BF99-0517C3E6F924}"/>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A700002B-FCE3-7085-CC9C-377A53F5B21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9CF9B97-714A-FB48-0B93-FE240084C7CB}"/>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7A3574BE-EA70-438A-4888-3A2149CED78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CB18E945-FF9A-AC8B-5E2E-DC8B339AF86B}"/>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F2587162-8712-040E-7D0C-7ACD925B5635}"/>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29A3A3AC-105F-4CA8-162D-FA95D0C2E5D7}"/>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41287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51"/>
            <a:ext cx="3351072"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3" y="2635061"/>
            <a:ext cx="335107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4" y="1955551"/>
            <a:ext cx="3354253" cy="587043"/>
          </a:xfrm>
        </p:spPr>
        <p:txBody>
          <a:bodyPr anchor="b">
            <a:no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51"/>
            <a:ext cx="3354253"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849565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055994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97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3 Content List 7-9">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FED00D3-6151-F4CF-DAB1-BC0EA28FA650}"/>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32" name="Rectangle 31">
              <a:extLst>
                <a:ext uri="{FF2B5EF4-FFF2-40B4-BE49-F238E27FC236}">
                  <a16:creationId xmlns:a16="http://schemas.microsoft.com/office/drawing/2014/main" id="{38FC093F-F2F3-D9BB-23EF-563AC841B94F}"/>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40C70FF3-4D90-1AE8-B2F5-7BBEBAFD128D}"/>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FD5E71E5-2F7D-DF76-1C41-7DFDB07E7DC4}"/>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E6008B4A-A4A5-15CA-7230-8EE00D77514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00B39A9D-44A3-0A33-E05E-27BAF358C9C8}"/>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C46F35C5-B07F-8978-16B1-6F4547B45BE7}"/>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BECE91D4-867B-FBEE-7F3E-34F5DFE2594F}"/>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7">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8">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9">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115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90"/>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4"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4" y="3849688"/>
            <a:ext cx="2324100" cy="462644"/>
          </a:xfrm>
        </p:spPr>
        <p:txBody>
          <a:bodyPr lIns="91440"/>
          <a:lstStyle>
            <a:lvl1pPr marL="0" indent="0">
              <a:buFontTx/>
              <a:buNone/>
              <a:defRPr sz="1050" b="1">
                <a:solidFill>
                  <a:srgbClr val="174A7C"/>
                </a:solidFill>
              </a:defRPr>
            </a:lvl1pPr>
            <a:lvl2pPr marL="342900" indent="0" algn="l">
              <a:lnSpc>
                <a:spcPct val="100000"/>
              </a:lnSpc>
              <a:buFontTx/>
              <a:buNone/>
              <a:defRPr sz="9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4" y="4384677"/>
            <a:ext cx="2324100" cy="1442853"/>
          </a:xfrm>
        </p:spPr>
        <p:txBody>
          <a:bodyPr>
            <a:normAutofit/>
          </a:bodyPr>
          <a:lstStyle>
            <a:lvl1pPr marL="0" indent="0">
              <a:buFontTx/>
              <a:buNone/>
              <a:defRPr sz="9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1"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1" y="3849687"/>
            <a:ext cx="2324100" cy="462644"/>
          </a:xfrm>
        </p:spPr>
        <p:txBody>
          <a:bodyPr/>
          <a:lstStyle>
            <a:lvl1pPr marL="0" indent="0">
              <a:buFontTx/>
              <a:buNone/>
              <a:defRPr sz="105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1" y="4384677"/>
            <a:ext cx="2324100" cy="1442851"/>
          </a:xfrm>
        </p:spPr>
        <p:txBody>
          <a:bodyPr/>
          <a:lstStyle>
            <a:lvl1pPr marL="0" indent="0">
              <a:buFontTx/>
              <a:buNone/>
              <a:defRPr sz="9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9"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9" y="3849688"/>
            <a:ext cx="2324100" cy="461962"/>
          </a:xfrm>
        </p:spPr>
        <p:txBody>
          <a:bodyPr/>
          <a:lstStyle>
            <a:lvl1pPr marL="0" indent="0">
              <a:buFontTx/>
              <a:buNone/>
              <a:defRPr sz="105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9" y="4384677"/>
            <a:ext cx="2324100" cy="1442851"/>
          </a:xfrm>
        </p:spPr>
        <p:txBody>
          <a:bodyPr>
            <a:normAutofit/>
          </a:bodyPr>
          <a:lstStyle>
            <a:lvl1pPr marL="0" indent="0">
              <a:buFontTx/>
              <a:buNone/>
              <a:defRPr sz="9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504912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1" y="927"/>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2" y="679452"/>
            <a:ext cx="6627983" cy="911225"/>
          </a:xfrm>
        </p:spPr>
        <p:txBody>
          <a:bodyPr>
            <a:normAutofit/>
          </a:bodyPr>
          <a:lstStyle>
            <a:lvl1pPr marL="0" indent="0">
              <a:buNone/>
              <a:defRPr sz="33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2" y="1728788"/>
            <a:ext cx="6627983" cy="4449762"/>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1500" b="1" spc="225">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11622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 Column with Large Pictur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E5155C-C7FF-C810-4D77-C66D7BC2FA1C}"/>
              </a:ext>
              <a:ext uri="{C183D7F6-B498-43B3-948B-1728B52AA6E4}">
                <adec:decorative xmlns:adec="http://schemas.microsoft.com/office/drawing/2017/decorative" val="1"/>
              </a:ext>
            </a:extLst>
          </p:cNvPr>
          <p:cNvGrpSpPr/>
          <p:nvPr userDrawn="1"/>
        </p:nvGrpSpPr>
        <p:grpSpPr>
          <a:xfrm>
            <a:off x="5280165" y="927"/>
            <a:ext cx="102892" cy="6856151"/>
            <a:chOff x="6062803" y="0"/>
            <a:chExt cx="102892" cy="6856151"/>
          </a:xfrm>
        </p:grpSpPr>
        <p:sp>
          <p:nvSpPr>
            <p:cNvPr id="6" name="Rectangle 5">
              <a:extLst>
                <a:ext uri="{FF2B5EF4-FFF2-40B4-BE49-F238E27FC236}">
                  <a16:creationId xmlns:a16="http://schemas.microsoft.com/office/drawing/2014/main" id="{ED648179-763F-47DD-35A9-A50956CE5923}"/>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D28CA1AB-902D-3842-63F1-0D8AEF963F5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1058CC75-D321-610A-3CE4-4E5B4F049CC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56961993-61D9-DFD5-5BB5-15EB50B64A87}"/>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5EFB31D-4F4F-234A-E102-1A7A515220AA}"/>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7E5F94B3-BAEE-80A4-1A97-932B929E0563}"/>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8C5CCAFA-127F-35BB-CB39-006B6ABF43CD}"/>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Rectangle 8">
            <a:extLst>
              <a:ext uri="{FF2B5EF4-FFF2-40B4-BE49-F238E27FC236}">
                <a16:creationId xmlns:a16="http://schemas.microsoft.com/office/drawing/2014/main" id="{26569971-192F-F5B2-B256-4F89D369C35C}"/>
              </a:ext>
              <a:ext uri="{C183D7F6-B498-43B3-948B-1728B52AA6E4}">
                <adec:decorative xmlns:adec="http://schemas.microsoft.com/office/drawing/2017/decorative" val="1"/>
              </a:ext>
            </a:extLst>
          </p:cNvPr>
          <p:cNvSpPr/>
          <p:nvPr userDrawn="1"/>
        </p:nvSpPr>
        <p:spPr>
          <a:xfrm>
            <a:off x="1" y="0"/>
            <a:ext cx="5178576"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A34BBAD-71E5-4954-B94F-F7C9E05560CD}"/>
              </a:ext>
            </a:extLst>
          </p:cNvPr>
          <p:cNvSpPr>
            <a:spLocks noGrp="1"/>
          </p:cNvSpPr>
          <p:nvPr>
            <p:ph type="title"/>
          </p:nvPr>
        </p:nvSpPr>
        <p:spPr>
          <a:xfrm>
            <a:off x="839788" y="457200"/>
            <a:ext cx="3932237" cy="1600200"/>
          </a:xfrm>
        </p:spPr>
        <p:txBody>
          <a:bodyPr anchor="b">
            <a:noAutofit/>
          </a:bodyPr>
          <a:lstStyle>
            <a:lvl1pPr>
              <a:defRPr sz="33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CD52731-1092-482B-B642-1305BC356CDE}"/>
              </a:ext>
            </a:extLst>
          </p:cNvPr>
          <p:cNvSpPr>
            <a:spLocks noGrp="1"/>
          </p:cNvSpPr>
          <p:nvPr>
            <p:ph type="body" sz="half" idx="2"/>
          </p:nvPr>
        </p:nvSpPr>
        <p:spPr>
          <a:xfrm>
            <a:off x="839788" y="2290528"/>
            <a:ext cx="3932237" cy="3578461"/>
          </a:xfrm>
        </p:spPr>
        <p:txBody>
          <a:bodyPr>
            <a:normAutofit/>
          </a:bodyPr>
          <a:lstStyle>
            <a:lvl1pPr marL="257175" indent="-257175">
              <a:buClr>
                <a:srgbClr val="FBB92F"/>
              </a:buClr>
              <a:buFont typeface="Arial" panose="020B0604020202020204" pitchFamily="34" charset="0"/>
              <a:buChar char="•"/>
              <a:defRPr sz="15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Picture Placeholder 2">
            <a:extLst>
              <a:ext uri="{FF2B5EF4-FFF2-40B4-BE49-F238E27FC236}">
                <a16:creationId xmlns:a16="http://schemas.microsoft.com/office/drawing/2014/main" id="{A78A1EEF-B99A-43EF-BF98-D0C4E66FC2B8}"/>
              </a:ext>
            </a:extLst>
          </p:cNvPr>
          <p:cNvSpPr>
            <a:spLocks noGrp="1"/>
          </p:cNvSpPr>
          <p:nvPr>
            <p:ph type="pic" idx="1"/>
          </p:nvPr>
        </p:nvSpPr>
        <p:spPr>
          <a:xfrm>
            <a:off x="5893806" y="987427"/>
            <a:ext cx="5461583"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 name="TextBox 9">
            <a:extLst>
              <a:ext uri="{FF2B5EF4-FFF2-40B4-BE49-F238E27FC236}">
                <a16:creationId xmlns:a16="http://schemas.microsoft.com/office/drawing/2014/main" id="{258FA460-9913-CEC5-012A-9A99C8FFE029}"/>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8" name="TextBox 17">
            <a:extLst>
              <a:ext uri="{FF2B5EF4-FFF2-40B4-BE49-F238E27FC236}">
                <a16:creationId xmlns:a16="http://schemas.microsoft.com/office/drawing/2014/main" id="{1E9B1B75-BC8E-03A7-2B1D-0A0997292D0F}"/>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10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 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3224F-16CB-E1C1-FAA8-E22BD4999E53}"/>
              </a:ext>
              <a:ext uri="{C183D7F6-B498-43B3-948B-1728B52AA6E4}">
                <adec:decorative xmlns:adec="http://schemas.microsoft.com/office/drawing/2017/decorative" val="1"/>
              </a:ext>
            </a:extLst>
          </p:cNvPr>
          <p:cNvGrpSpPr/>
          <p:nvPr userDrawn="1"/>
        </p:nvGrpSpPr>
        <p:grpSpPr>
          <a:xfrm>
            <a:off x="0" y="5792673"/>
            <a:ext cx="12192000" cy="102891"/>
            <a:chOff x="-1" y="5786108"/>
            <a:chExt cx="12192000" cy="102891"/>
          </a:xfrm>
        </p:grpSpPr>
        <p:sp>
          <p:nvSpPr>
            <p:cNvPr id="4" name="Rectangle 3">
              <a:extLst>
                <a:ext uri="{FF2B5EF4-FFF2-40B4-BE49-F238E27FC236}">
                  <a16:creationId xmlns:a16="http://schemas.microsoft.com/office/drawing/2014/main" id="{7725003C-DE84-4B5C-D904-3768D22E19F0}"/>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DA38431-16BE-83FB-7382-53DEF656C08F}"/>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7B10CC0D-1B6E-0D4A-8D02-52F56418C265}"/>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B9414310-B105-3DE3-22F1-D6FF292BF861}"/>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0E644CD-063E-9731-0649-FB1EC6EC1FD8}"/>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4F61E943-7EBB-60BC-E64A-162DFBB78F9A}"/>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3B83980E-B953-03B1-71F8-8540B0B7630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FC1B65B4-F446-7E64-389B-80621849339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F2DFD9C4-6D06-5254-B964-86F2BC3697F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8C44A2BD-3E5A-4EB2-20CE-9C19C4921CA7}"/>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DFE7455E-E923-C731-910F-064EBB3DFBA9}"/>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Rectangle 7">
            <a:extLst>
              <a:ext uri="{FF2B5EF4-FFF2-40B4-BE49-F238E27FC236}">
                <a16:creationId xmlns:a16="http://schemas.microsoft.com/office/drawing/2014/main" id="{8476EF13-0114-4A62-B3E7-0D586539F3ED}"/>
              </a:ext>
              <a:ext uri="{C183D7F6-B498-43B3-948B-1728B52AA6E4}">
                <adec:decorative xmlns:adec="http://schemas.microsoft.com/office/drawing/2017/decorative" val="1"/>
              </a:ext>
            </a:extLst>
          </p:cNvPr>
          <p:cNvSpPr/>
          <p:nvPr userDrawn="1"/>
        </p:nvSpPr>
        <p:spPr>
          <a:xfrm>
            <a:off x="0" y="2"/>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556F99C2-4560-4C78-A7DD-AFAB735347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3787" y="1167063"/>
            <a:ext cx="3669364" cy="3669364"/>
          </a:xfrm>
          <a:prstGeom prst="rect">
            <a:avLst/>
          </a:prstGeom>
        </p:spPr>
      </p:pic>
      <p:sp>
        <p:nvSpPr>
          <p:cNvPr id="2" name="Title 1">
            <a:extLst>
              <a:ext uri="{FF2B5EF4-FFF2-40B4-BE49-F238E27FC236}">
                <a16:creationId xmlns:a16="http://schemas.microsoft.com/office/drawing/2014/main" id="{D0CDA4C5-2E70-43CE-8EBC-E6C827629B4C}"/>
              </a:ext>
            </a:extLst>
          </p:cNvPr>
          <p:cNvSpPr>
            <a:spLocks noGrp="1"/>
          </p:cNvSpPr>
          <p:nvPr>
            <p:ph type="title"/>
          </p:nvPr>
        </p:nvSpPr>
        <p:spPr>
          <a:xfrm>
            <a:off x="4861250" y="1398794"/>
            <a:ext cx="6492551" cy="2565410"/>
          </a:xfrm>
        </p:spPr>
        <p:txBody>
          <a:bodyPr>
            <a:noAutofit/>
          </a:bodyPr>
          <a:lstStyle>
            <a:lvl1pPr>
              <a:defRPr sz="4500" b="0">
                <a:solidFill>
                  <a:schemeClr val="bg1"/>
                </a:solidFill>
                <a:latin typeface="+mj-lt"/>
                <a:cs typeface="Arial" panose="020B0604020202020204" pitchFamily="34" charset="0"/>
              </a:defRPr>
            </a:lvl1pPr>
          </a:lstStyle>
          <a:p>
            <a:r>
              <a:rPr lang="en-US"/>
              <a:t>Click to edit Master title style</a:t>
            </a:r>
          </a:p>
        </p:txBody>
      </p:sp>
      <p:sp>
        <p:nvSpPr>
          <p:cNvPr id="22" name="Text Placeholder 21">
            <a:extLst>
              <a:ext uri="{FF2B5EF4-FFF2-40B4-BE49-F238E27FC236}">
                <a16:creationId xmlns:a16="http://schemas.microsoft.com/office/drawing/2014/main" id="{2281FBDE-B849-80D3-F1AB-D1BE6399D0E5}"/>
              </a:ext>
            </a:extLst>
          </p:cNvPr>
          <p:cNvSpPr>
            <a:spLocks noGrp="1"/>
          </p:cNvSpPr>
          <p:nvPr>
            <p:ph type="body" sz="quarter" idx="10"/>
          </p:nvPr>
        </p:nvSpPr>
        <p:spPr>
          <a:xfrm>
            <a:off x="4860925" y="4102102"/>
            <a:ext cx="6492875" cy="746125"/>
          </a:xfrm>
        </p:spPr>
        <p:txBody>
          <a:bodyPr>
            <a:normAutofit/>
          </a:bodyPr>
          <a:lstStyle>
            <a:lvl1pPr marL="0" indent="0">
              <a:buNone/>
              <a:defRPr sz="1500" b="1">
                <a:solidFill>
                  <a:srgbClr val="C9DFF6"/>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B4976192-7DCB-B115-18FF-2E460C1A9701}"/>
              </a:ext>
            </a:extLst>
          </p:cNvPr>
          <p:cNvSpPr>
            <a:spLocks noGrp="1"/>
          </p:cNvSpPr>
          <p:nvPr>
            <p:ph type="body" sz="quarter" idx="11"/>
          </p:nvPr>
        </p:nvSpPr>
        <p:spPr>
          <a:xfrm>
            <a:off x="8910639" y="6093625"/>
            <a:ext cx="3060700" cy="547722"/>
          </a:xfrm>
        </p:spPr>
        <p:txBody>
          <a:bodyPr>
            <a:normAutofit/>
          </a:bodyPr>
          <a:lstStyle>
            <a:lvl1pPr marL="0" indent="0">
              <a:buNone/>
              <a:defRPr sz="9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14245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AC1EB-6F7C-AA2E-6E23-64D67C80EC17}"/>
              </a:ext>
              <a:ext uri="{C183D7F6-B498-43B3-948B-1728B52AA6E4}">
                <adec:decorative xmlns:adec="http://schemas.microsoft.com/office/drawing/2017/decorative" val="1"/>
              </a:ext>
            </a:extLst>
          </p:cNvPr>
          <p:cNvGrpSpPr/>
          <p:nvPr userDrawn="1"/>
        </p:nvGrpSpPr>
        <p:grpSpPr>
          <a:xfrm>
            <a:off x="0" y="5759785"/>
            <a:ext cx="12192000" cy="102891"/>
            <a:chOff x="-1" y="5786108"/>
            <a:chExt cx="12192000" cy="102891"/>
          </a:xfrm>
        </p:grpSpPr>
        <p:sp>
          <p:nvSpPr>
            <p:cNvPr id="3" name="Rectangle 2">
              <a:extLst>
                <a:ext uri="{FF2B5EF4-FFF2-40B4-BE49-F238E27FC236}">
                  <a16:creationId xmlns:a16="http://schemas.microsoft.com/office/drawing/2014/main" id="{0FE88E2D-D5E0-6CDA-4607-7A7C659FA234}"/>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B658086F-EC64-4565-D5AB-F1DFADC1151E}"/>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3CAF88B0-0D47-8CB7-E0CB-2B7D997145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35B88637-2B00-7CA6-BACC-5A362970A14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34C01A1-167B-7142-F437-0089444E4EC9}"/>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2B39AAD7-34F7-D144-EDF7-A38AF9683D9C}"/>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79F2AFD8-22F1-557F-BE5C-6EA254E71CF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275E631C-C9B9-0D12-A4F0-3FFF873C6A8B}"/>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1D07C1EE-921A-0188-63D1-4140C28040E8}"/>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0BC339CD-E8CB-43CA-761B-3322DAF1A14B}"/>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84105DBB-3DCD-0E0E-D0C2-4B4FB95E33FF}"/>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DEE8F523-BC24-52C8-70F5-AD146FC604F2}"/>
              </a:ext>
              <a:ext uri="{C183D7F6-B498-43B3-948B-1728B52AA6E4}">
                <adec:decorative xmlns:adec="http://schemas.microsoft.com/office/drawing/2017/decorative" val="1"/>
              </a:ext>
            </a:extLst>
          </p:cNvPr>
          <p:cNvSpPr/>
          <p:nvPr userDrawn="1"/>
        </p:nvSpPr>
        <p:spPr>
          <a:xfrm>
            <a:off x="0" y="-26633"/>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Graphic 29">
            <a:extLst>
              <a:ext uri="{FF2B5EF4-FFF2-40B4-BE49-F238E27FC236}">
                <a16:creationId xmlns:a16="http://schemas.microsoft.com/office/drawing/2014/main" id="{1EACBFBE-9895-C166-F623-0D8C061E97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088" y="1059874"/>
            <a:ext cx="3985953" cy="3985953"/>
          </a:xfrm>
          <a:prstGeom prst="rect">
            <a:avLst/>
          </a:prstGeom>
        </p:spPr>
      </p:pic>
      <p:sp>
        <p:nvSpPr>
          <p:cNvPr id="29" name="Title 1">
            <a:extLst>
              <a:ext uri="{FF2B5EF4-FFF2-40B4-BE49-F238E27FC236}">
                <a16:creationId xmlns:a16="http://schemas.microsoft.com/office/drawing/2014/main" id="{58F671E5-9EBE-42C1-3897-616188982225}"/>
              </a:ext>
            </a:extLst>
          </p:cNvPr>
          <p:cNvSpPr>
            <a:spLocks noGrp="1"/>
          </p:cNvSpPr>
          <p:nvPr>
            <p:ph type="title"/>
          </p:nvPr>
        </p:nvSpPr>
        <p:spPr>
          <a:xfrm>
            <a:off x="5696289" y="2246985"/>
            <a:ext cx="5097084" cy="1466255"/>
          </a:xfrm>
        </p:spPr>
        <p:txBody>
          <a:bodyPr anchor="ctr"/>
          <a:lstStyle>
            <a:lvl1pPr>
              <a:defRPr b="0">
                <a:solidFill>
                  <a:schemeClr val="bg1"/>
                </a:solidFill>
                <a:latin typeface="+mj-lt"/>
                <a:cs typeface="Arial" panose="020B0604020202020204" pitchFamily="34" charset="0"/>
              </a:defRPr>
            </a:lvl1pPr>
          </a:lstStyle>
          <a:p>
            <a:r>
              <a:rPr lang="en-US"/>
              <a:t>Click to edit Master title style</a:t>
            </a:r>
          </a:p>
        </p:txBody>
      </p:sp>
      <p:sp>
        <p:nvSpPr>
          <p:cNvPr id="31" name="TextBox 30">
            <a:extLst>
              <a:ext uri="{FF2B5EF4-FFF2-40B4-BE49-F238E27FC236}">
                <a16:creationId xmlns:a16="http://schemas.microsoft.com/office/drawing/2014/main" id="{789E0322-06AC-DFD8-88AF-03EBEE26C664}"/>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32" name="TextBox 31">
            <a:extLst>
              <a:ext uri="{FF2B5EF4-FFF2-40B4-BE49-F238E27FC236}">
                <a16:creationId xmlns:a16="http://schemas.microsoft.com/office/drawing/2014/main" id="{F7FA5611-6161-7A24-BA09-3171003860D8}"/>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601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1" y="4716463"/>
            <a:ext cx="4010527" cy="1009650"/>
          </a:xfrm>
        </p:spPr>
        <p:txBody>
          <a:bodyPr>
            <a:normAutofit/>
          </a:bodyPr>
          <a:lstStyle>
            <a:lvl1pPr marL="0" indent="0">
              <a:buNone/>
              <a:defRPr sz="15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8429" y="2298749"/>
            <a:ext cx="473739"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8902168" y="2327193"/>
            <a:ext cx="2845000" cy="360362"/>
          </a:xfrm>
        </p:spPr>
        <p:txBody>
          <a:bodyPr>
            <a:normAutofit/>
          </a:bodyPr>
          <a:lstStyle>
            <a:lvl1pPr marL="0" indent="0">
              <a:buNone/>
              <a:defRPr sz="15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1" y="2841373"/>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3465094"/>
            <a:ext cx="4572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8910439" y="3521828"/>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2" y="3994815"/>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2495" y="4714677"/>
            <a:ext cx="362148"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8910439" y="4716463"/>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2" y="5189370"/>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8444969" y="3337389"/>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8444969" y="451650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264469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 Op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9A96D-27FD-2777-FA9A-C6114BA031ED}"/>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Text Placeholder 34">
            <a:extLst>
              <a:ext uri="{FF2B5EF4-FFF2-40B4-BE49-F238E27FC236}">
                <a16:creationId xmlns:a16="http://schemas.microsoft.com/office/drawing/2014/main" id="{ABA9DD5B-8501-32C8-F8C6-E05673031A07}"/>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49" name="Text Placeholder 7">
            <a:extLst>
              <a:ext uri="{FF2B5EF4-FFF2-40B4-BE49-F238E27FC236}">
                <a16:creationId xmlns:a16="http://schemas.microsoft.com/office/drawing/2014/main" id="{93386743-BD50-EEB3-1921-0D2012FB106D}"/>
              </a:ext>
            </a:extLst>
          </p:cNvPr>
          <p:cNvSpPr>
            <a:spLocks noGrp="1"/>
          </p:cNvSpPr>
          <p:nvPr>
            <p:ph type="body" sz="quarter" idx="13"/>
          </p:nvPr>
        </p:nvSpPr>
        <p:spPr>
          <a:xfrm>
            <a:off x="838201" y="4716463"/>
            <a:ext cx="4010527" cy="1009650"/>
          </a:xfrm>
        </p:spPr>
        <p:txBody>
          <a:bodyPr>
            <a:normAutofit/>
          </a:bodyPr>
          <a:lstStyle>
            <a:lvl1pPr marL="0" indent="0">
              <a:buNone/>
              <a:defRPr sz="1500" b="1">
                <a:solidFill>
                  <a:srgbClr val="C9DFF6"/>
                </a:solidFill>
              </a:defRPr>
            </a:lvl1pPr>
          </a:lstStyle>
          <a:p>
            <a:pPr lvl="0"/>
            <a:endParaRPr lang="en-US"/>
          </a:p>
        </p:txBody>
      </p:sp>
      <p:pic>
        <p:nvPicPr>
          <p:cNvPr id="47" name="Graphic 46">
            <a:extLst>
              <a:ext uri="{FF2B5EF4-FFF2-40B4-BE49-F238E27FC236}">
                <a16:creationId xmlns:a16="http://schemas.microsoft.com/office/drawing/2014/main" id="{306E111F-B5BB-34DE-AD4E-D2C0B60C0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0901" y="801676"/>
            <a:ext cx="431268" cy="431268"/>
          </a:xfrm>
          <a:prstGeom prst="rect">
            <a:avLst/>
          </a:prstGeom>
        </p:spPr>
      </p:pic>
      <p:sp>
        <p:nvSpPr>
          <p:cNvPr id="51" name="Text Placeholder 17">
            <a:extLst>
              <a:ext uri="{FF2B5EF4-FFF2-40B4-BE49-F238E27FC236}">
                <a16:creationId xmlns:a16="http://schemas.microsoft.com/office/drawing/2014/main" id="{CB05E940-059F-C06A-9C91-7D062CB76381}"/>
              </a:ext>
            </a:extLst>
          </p:cNvPr>
          <p:cNvSpPr>
            <a:spLocks noGrp="1"/>
          </p:cNvSpPr>
          <p:nvPr>
            <p:ph type="body" sz="quarter" idx="23" hasCustomPrompt="1"/>
          </p:nvPr>
        </p:nvSpPr>
        <p:spPr>
          <a:xfrm>
            <a:off x="8922215" y="858875"/>
            <a:ext cx="2845000" cy="360362"/>
          </a:xfrm>
        </p:spPr>
        <p:txBody>
          <a:bodyPr>
            <a:normAutofit/>
          </a:bodyPr>
          <a:lstStyle>
            <a:lvl1pPr marL="0" indent="0">
              <a:buNone/>
              <a:defRPr sz="1500" b="1">
                <a:solidFill>
                  <a:srgbClr val="6A737B"/>
                </a:solidFill>
              </a:defRPr>
            </a:lvl1pPr>
          </a:lstStyle>
          <a:p>
            <a:pPr lvl="0"/>
            <a:r>
              <a:rPr lang="en-US"/>
              <a:t>Address</a:t>
            </a:r>
          </a:p>
        </p:txBody>
      </p:sp>
      <p:sp>
        <p:nvSpPr>
          <p:cNvPr id="34" name="Text Placeholder 21">
            <a:extLst>
              <a:ext uri="{FF2B5EF4-FFF2-40B4-BE49-F238E27FC236}">
                <a16:creationId xmlns:a16="http://schemas.microsoft.com/office/drawing/2014/main" id="{19817289-5690-E9EE-11C1-97DE50139389}"/>
              </a:ext>
            </a:extLst>
          </p:cNvPr>
          <p:cNvSpPr>
            <a:spLocks noGrp="1"/>
          </p:cNvSpPr>
          <p:nvPr>
            <p:ph type="body" sz="quarter" idx="17"/>
          </p:nvPr>
        </p:nvSpPr>
        <p:spPr>
          <a:xfrm>
            <a:off x="8475665" y="1328698"/>
            <a:ext cx="3279775" cy="128092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9" name="Graphic 38">
            <a:extLst>
              <a:ext uri="{FF2B5EF4-FFF2-40B4-BE49-F238E27FC236}">
                <a16:creationId xmlns:a16="http://schemas.microsoft.com/office/drawing/2014/main" id="{4D856F69-F38E-DB3E-7C81-96E3484559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2855445"/>
            <a:ext cx="457200" cy="457200"/>
          </a:xfrm>
          <a:prstGeom prst="rect">
            <a:avLst/>
          </a:prstGeom>
        </p:spPr>
      </p:pic>
      <p:sp>
        <p:nvSpPr>
          <p:cNvPr id="29" name="Text Placeholder 17">
            <a:extLst>
              <a:ext uri="{FF2B5EF4-FFF2-40B4-BE49-F238E27FC236}">
                <a16:creationId xmlns:a16="http://schemas.microsoft.com/office/drawing/2014/main" id="{DE73B57A-E488-757C-B37E-824FD4AC4943}"/>
              </a:ext>
            </a:extLst>
          </p:cNvPr>
          <p:cNvSpPr>
            <a:spLocks noGrp="1"/>
          </p:cNvSpPr>
          <p:nvPr>
            <p:ph type="body" sz="quarter" idx="15" hasCustomPrompt="1"/>
          </p:nvPr>
        </p:nvSpPr>
        <p:spPr>
          <a:xfrm>
            <a:off x="8910439" y="2912179"/>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37" name="Text Placeholder 21">
            <a:extLst>
              <a:ext uri="{FF2B5EF4-FFF2-40B4-BE49-F238E27FC236}">
                <a16:creationId xmlns:a16="http://schemas.microsoft.com/office/drawing/2014/main" id="{5027BD9E-8289-61FB-5791-529F670FDA3F}"/>
              </a:ext>
            </a:extLst>
          </p:cNvPr>
          <p:cNvSpPr>
            <a:spLocks noGrp="1"/>
          </p:cNvSpPr>
          <p:nvPr>
            <p:ph type="body" sz="quarter" idx="18"/>
          </p:nvPr>
        </p:nvSpPr>
        <p:spPr>
          <a:xfrm>
            <a:off x="8470902" y="3385166"/>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8" name="Graphic 47">
            <a:extLst>
              <a:ext uri="{FF2B5EF4-FFF2-40B4-BE49-F238E27FC236}">
                <a16:creationId xmlns:a16="http://schemas.microsoft.com/office/drawing/2014/main" id="{F1A82EF7-D51E-7E27-73D9-F62D6B49E27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77228" y="4029989"/>
            <a:ext cx="392680" cy="392680"/>
          </a:xfrm>
          <a:prstGeom prst="rect">
            <a:avLst/>
          </a:prstGeom>
        </p:spPr>
      </p:pic>
      <p:sp>
        <p:nvSpPr>
          <p:cNvPr id="52" name="Text Placeholder 17">
            <a:extLst>
              <a:ext uri="{FF2B5EF4-FFF2-40B4-BE49-F238E27FC236}">
                <a16:creationId xmlns:a16="http://schemas.microsoft.com/office/drawing/2014/main" id="{85D08CC1-11FE-AB12-27C0-6E326319F6FD}"/>
              </a:ext>
            </a:extLst>
          </p:cNvPr>
          <p:cNvSpPr>
            <a:spLocks noGrp="1"/>
          </p:cNvSpPr>
          <p:nvPr>
            <p:ph type="body" sz="quarter" idx="24" hasCustomPrompt="1"/>
          </p:nvPr>
        </p:nvSpPr>
        <p:spPr>
          <a:xfrm>
            <a:off x="8905675" y="4035190"/>
            <a:ext cx="2845000" cy="360362"/>
          </a:xfrm>
        </p:spPr>
        <p:txBody>
          <a:bodyPr>
            <a:normAutofit/>
          </a:bodyPr>
          <a:lstStyle>
            <a:lvl1pPr marL="0" indent="0">
              <a:buNone/>
              <a:defRPr sz="1500" b="1">
                <a:solidFill>
                  <a:srgbClr val="6A737B"/>
                </a:solidFill>
              </a:defRPr>
            </a:lvl1pPr>
          </a:lstStyle>
          <a:p>
            <a:pPr lvl="0"/>
            <a:r>
              <a:rPr lang="en-US"/>
              <a:t>Fax Number</a:t>
            </a:r>
          </a:p>
        </p:txBody>
      </p:sp>
      <p:sp>
        <p:nvSpPr>
          <p:cNvPr id="45" name="Text Placeholder 21">
            <a:extLst>
              <a:ext uri="{FF2B5EF4-FFF2-40B4-BE49-F238E27FC236}">
                <a16:creationId xmlns:a16="http://schemas.microsoft.com/office/drawing/2014/main" id="{48AC4637-3D71-1DA6-8D97-1BD458332D02}"/>
              </a:ext>
            </a:extLst>
          </p:cNvPr>
          <p:cNvSpPr>
            <a:spLocks noGrp="1"/>
          </p:cNvSpPr>
          <p:nvPr>
            <p:ph type="body" sz="quarter" idx="22"/>
          </p:nvPr>
        </p:nvSpPr>
        <p:spPr>
          <a:xfrm>
            <a:off x="8470902" y="4501894"/>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0" name="Graphic 39">
            <a:extLst>
              <a:ext uri="{FF2B5EF4-FFF2-40B4-BE49-F238E27FC236}">
                <a16:creationId xmlns:a16="http://schemas.microsoft.com/office/drawing/2014/main" id="{13DACE72-867C-5BC3-FFF3-EE967DD0BC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92495" y="5144261"/>
            <a:ext cx="362148" cy="362148"/>
          </a:xfrm>
          <a:prstGeom prst="rect">
            <a:avLst/>
          </a:prstGeom>
        </p:spPr>
      </p:pic>
      <p:sp>
        <p:nvSpPr>
          <p:cNvPr id="31" name="Text Placeholder 17">
            <a:extLst>
              <a:ext uri="{FF2B5EF4-FFF2-40B4-BE49-F238E27FC236}">
                <a16:creationId xmlns:a16="http://schemas.microsoft.com/office/drawing/2014/main" id="{7D7B9D02-328F-78EC-04AF-AA0AC36BC525}"/>
              </a:ext>
            </a:extLst>
          </p:cNvPr>
          <p:cNvSpPr>
            <a:spLocks noGrp="1"/>
          </p:cNvSpPr>
          <p:nvPr>
            <p:ph type="body" sz="quarter" idx="16" hasCustomPrompt="1"/>
          </p:nvPr>
        </p:nvSpPr>
        <p:spPr>
          <a:xfrm>
            <a:off x="8910439" y="5146047"/>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38" name="Text Placeholder 21">
            <a:extLst>
              <a:ext uri="{FF2B5EF4-FFF2-40B4-BE49-F238E27FC236}">
                <a16:creationId xmlns:a16="http://schemas.microsoft.com/office/drawing/2014/main" id="{0F133AFF-6F6D-3268-4BA7-794FF378AFC8}"/>
              </a:ext>
            </a:extLst>
          </p:cNvPr>
          <p:cNvSpPr>
            <a:spLocks noGrp="1"/>
          </p:cNvSpPr>
          <p:nvPr>
            <p:ph type="body" sz="quarter" idx="19"/>
          </p:nvPr>
        </p:nvSpPr>
        <p:spPr>
          <a:xfrm>
            <a:off x="8470902" y="5618954"/>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46" name="Straight Connector 45">
            <a:extLst>
              <a:ext uri="{FF2B5EF4-FFF2-40B4-BE49-F238E27FC236}">
                <a16:creationId xmlns:a16="http://schemas.microsoft.com/office/drawing/2014/main" id="{069981A8-41DC-38EA-598E-9CD79964F4D0}"/>
              </a:ext>
              <a:ext uri="{C183D7F6-B498-43B3-948B-1728B52AA6E4}">
                <adec:decorative xmlns:adec="http://schemas.microsoft.com/office/drawing/2017/decorative" val="1"/>
              </a:ext>
            </a:extLst>
          </p:cNvPr>
          <p:cNvCxnSpPr>
            <a:cxnSpLocks/>
          </p:cNvCxnSpPr>
          <p:nvPr userDrawn="1"/>
        </p:nvCxnSpPr>
        <p:spPr>
          <a:xfrm>
            <a:off x="8444969" y="500195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FA707D-83BF-69E5-0CFA-74218C16C184}"/>
              </a:ext>
              <a:ext uri="{C183D7F6-B498-43B3-948B-1728B52AA6E4}">
                <adec:decorative xmlns:adec="http://schemas.microsoft.com/office/drawing/2017/decorative" val="1"/>
              </a:ext>
            </a:extLst>
          </p:cNvPr>
          <p:cNvCxnSpPr>
            <a:cxnSpLocks/>
          </p:cNvCxnSpPr>
          <p:nvPr userDrawn="1"/>
        </p:nvCxnSpPr>
        <p:spPr>
          <a:xfrm>
            <a:off x="8444969" y="3885231"/>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85692-60F1-4996-D98C-7FE96584966A}"/>
              </a:ext>
              <a:ext uri="{C183D7F6-B498-43B3-948B-1728B52AA6E4}">
                <adec:decorative xmlns:adec="http://schemas.microsoft.com/office/drawing/2017/decorative" val="1"/>
              </a:ext>
            </a:extLst>
          </p:cNvPr>
          <p:cNvCxnSpPr>
            <a:cxnSpLocks/>
          </p:cNvCxnSpPr>
          <p:nvPr userDrawn="1"/>
        </p:nvCxnSpPr>
        <p:spPr>
          <a:xfrm>
            <a:off x="8444969" y="2770360"/>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74BDA6-81AB-E4EC-27ED-85F9AE09EF77}"/>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8" name="Rectangle 7">
              <a:extLst>
                <a:ext uri="{FF2B5EF4-FFF2-40B4-BE49-F238E27FC236}">
                  <a16:creationId xmlns:a16="http://schemas.microsoft.com/office/drawing/2014/main" id="{77B34F28-368E-9880-A994-33488AABD4E5}"/>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EF7EAAF3-9A1A-0FA0-C88A-BB5AD847B24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E9B5F96F-4DF8-0F75-D165-D674CA367BD1}"/>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CC86E05C-7F6B-DABC-5898-AED9D523B0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B4FF1C4B-7163-1E57-4553-9B38E190AC7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0014F7D-E840-2F4E-89AC-4989CBDBEF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9BBC17F-9054-CB76-7EE2-39500853D987}"/>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4" name="Picture 3">
            <a:extLst>
              <a:ext uri="{FF2B5EF4-FFF2-40B4-BE49-F238E27FC236}">
                <a16:creationId xmlns:a16="http://schemas.microsoft.com/office/drawing/2014/main" id="{A2E5288E-D179-6522-C314-ACF7572F1264}"/>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1596009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85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4FDB-A4A0-4107-84BE-7C17E57CC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AFC12-EC37-4313-8A1E-E6BC325B2A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81769-8D26-42FF-B116-CDDF055BECA4}"/>
              </a:ext>
            </a:extLst>
          </p:cNvPr>
          <p:cNvSpPr>
            <a:spLocks noGrp="1"/>
          </p:cNvSpPr>
          <p:nvPr>
            <p:ph type="dt" sz="half" idx="10"/>
          </p:nvPr>
        </p:nvSpPr>
        <p:spPr/>
        <p:txBody>
          <a:bodyPr/>
          <a:lstStyle/>
          <a:p>
            <a:fld id="{1FA5C65D-660F-41D5-9CE1-7B7F84EF0E99}" type="datetimeFigureOut">
              <a:rPr lang="en-US" smtClean="0"/>
              <a:t>05/30/2025</a:t>
            </a:fld>
            <a:endParaRPr lang="en-US"/>
          </a:p>
        </p:txBody>
      </p:sp>
      <p:sp>
        <p:nvSpPr>
          <p:cNvPr id="5" name="Footer Placeholder 4">
            <a:extLst>
              <a:ext uri="{FF2B5EF4-FFF2-40B4-BE49-F238E27FC236}">
                <a16:creationId xmlns:a16="http://schemas.microsoft.com/office/drawing/2014/main" id="{86E34C40-9383-40DC-91B4-7BEC44D77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3A1ED-9673-407C-B5D1-733191E673B4}"/>
              </a:ext>
            </a:extLst>
          </p:cNvPr>
          <p:cNvSpPr>
            <a:spLocks noGrp="1"/>
          </p:cNvSpPr>
          <p:nvPr>
            <p:ph type="sldNum" sz="quarter" idx="12"/>
          </p:nvPr>
        </p:nvSpPr>
        <p:spPr/>
        <p:txBody>
          <a:bodyPr/>
          <a:lstStyle/>
          <a:p>
            <a:fld id="{4AFDDBDA-B1BC-495E-A376-1E21B6DB3A60}" type="slidenum">
              <a:rPr lang="en-US" smtClean="0"/>
              <a:t>‹#›</a:t>
            </a:fld>
            <a:endParaRPr lang="en-US"/>
          </a:p>
        </p:txBody>
      </p:sp>
    </p:spTree>
    <p:extLst>
      <p:ext uri="{BB962C8B-B14F-4D97-AF65-F5344CB8AC3E}">
        <p14:creationId xmlns:p14="http://schemas.microsoft.com/office/powerpoint/2010/main" val="2879190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8EA0-DD39-93DA-92A2-D2B6AD7B3E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622F5-C494-6E52-0607-7854A564C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CDB0CF-4AD1-D71C-D5F1-D8B782504FBC}"/>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5" name="Footer Placeholder 4">
            <a:extLst>
              <a:ext uri="{FF2B5EF4-FFF2-40B4-BE49-F238E27FC236}">
                <a16:creationId xmlns:a16="http://schemas.microsoft.com/office/drawing/2014/main" id="{75304EDA-F55F-462F-2A04-4C5C2F60B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769E9-4F6F-A24B-D8DE-49039BB0C801}"/>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1680441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AEBC-7181-4176-149C-B49ED0557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3D089-E295-C8CD-A358-F4FAE6287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7D5B5-2E04-68EE-0056-E0E68727ED3E}"/>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5" name="Footer Placeholder 4">
            <a:extLst>
              <a:ext uri="{FF2B5EF4-FFF2-40B4-BE49-F238E27FC236}">
                <a16:creationId xmlns:a16="http://schemas.microsoft.com/office/drawing/2014/main" id="{DB11CFA6-D6E1-E612-6724-40F9C44E1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1DEC1-2288-35C0-48A9-A2CD44451561}"/>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4036904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EE53-E714-1B7E-8C01-C4E317B3D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52BCE-3915-6E12-46F6-8075290AB0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C29E11-FD70-00B4-8C84-F6D0407D2DD2}"/>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5" name="Footer Placeholder 4">
            <a:extLst>
              <a:ext uri="{FF2B5EF4-FFF2-40B4-BE49-F238E27FC236}">
                <a16:creationId xmlns:a16="http://schemas.microsoft.com/office/drawing/2014/main" id="{514D8CDE-FFCF-E746-913B-D173CA076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64745-2184-B365-E63A-AF9EE5F9EB3A}"/>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2631865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B63E-A610-0F65-AC0E-15EF07234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2A943D-EDF7-5D63-06F5-896D7179AD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9D1D5-797E-150E-8468-3B22EA5E67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ADE0A-DCE8-E72C-FD38-1ECCB6BE1768}"/>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6" name="Footer Placeholder 5">
            <a:extLst>
              <a:ext uri="{FF2B5EF4-FFF2-40B4-BE49-F238E27FC236}">
                <a16:creationId xmlns:a16="http://schemas.microsoft.com/office/drawing/2014/main" id="{DC2E2595-4F45-B5E9-5525-3D050C918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002489-0353-9528-A7F7-C68B46D64536}"/>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788189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F243-6B27-C50B-56C0-B14EC8790A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3B87CE-1C05-6B80-30FA-0BDA3F696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74BF1-B561-D10F-E7F0-BD7098D309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8038A2-8251-FF9C-0D76-C5B4FFBBFA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192E06-B6AF-A819-0150-E3D9D7F96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D953A3-42C1-D4A9-4795-0DA0307216F1}"/>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8" name="Footer Placeholder 7">
            <a:extLst>
              <a:ext uri="{FF2B5EF4-FFF2-40B4-BE49-F238E27FC236}">
                <a16:creationId xmlns:a16="http://schemas.microsoft.com/office/drawing/2014/main" id="{80B06C1A-3C5C-CD17-0D35-135AA0825A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F667E4-63DE-DB6C-05DA-06AD092B9E0B}"/>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61208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DD4C71-C0AE-4C37-7553-A630C5CA93EE}"/>
              </a:ext>
              <a:ext uri="{C183D7F6-B498-43B3-948B-1728B52AA6E4}">
                <adec:decorative xmlns:adec="http://schemas.microsoft.com/office/drawing/2017/decorative" val="1"/>
              </a:ext>
            </a:extLst>
          </p:cNvPr>
          <p:cNvSpPr/>
          <p:nvPr userDrawn="1"/>
        </p:nvSpPr>
        <p:spPr>
          <a:xfrm>
            <a:off x="0" y="2"/>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663FA90-79F8-4E63-A42A-805AA162526E}"/>
              </a:ext>
            </a:extLst>
          </p:cNvPr>
          <p:cNvSpPr>
            <a:spLocks noGrp="1"/>
          </p:cNvSpPr>
          <p:nvPr>
            <p:ph type="title"/>
          </p:nvPr>
        </p:nvSpPr>
        <p:spPr>
          <a:xfrm>
            <a:off x="831851" y="2678349"/>
            <a:ext cx="10515600" cy="1884126"/>
          </a:xfrm>
        </p:spPr>
        <p:txBody>
          <a:bodyPr anchor="b"/>
          <a:lstStyle>
            <a:lvl1pPr>
              <a:defRPr sz="45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A7D695B-BD3B-49C4-A0CC-E2FE92AA074A}"/>
              </a:ext>
            </a:extLst>
          </p:cNvPr>
          <p:cNvSpPr>
            <a:spLocks noGrp="1"/>
          </p:cNvSpPr>
          <p:nvPr>
            <p:ph type="body" idx="1"/>
          </p:nvPr>
        </p:nvSpPr>
        <p:spPr>
          <a:xfrm>
            <a:off x="831851" y="4589464"/>
            <a:ext cx="10515600" cy="951258"/>
          </a:xfrm>
        </p:spPr>
        <p:txBody>
          <a:bodyPr>
            <a:normAutofit/>
          </a:bodyPr>
          <a:lstStyle>
            <a:lvl1pPr marL="0" indent="0">
              <a:buNone/>
              <a:defRPr sz="1500" b="1">
                <a:solidFill>
                  <a:srgbClr val="C9DFF6"/>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6" name="Text Placeholder 25">
            <a:extLst>
              <a:ext uri="{FF2B5EF4-FFF2-40B4-BE49-F238E27FC236}">
                <a16:creationId xmlns:a16="http://schemas.microsoft.com/office/drawing/2014/main" id="{5B913073-1874-B0A2-060E-973DE2E66CC5}"/>
              </a:ext>
            </a:extLst>
          </p:cNvPr>
          <p:cNvSpPr>
            <a:spLocks noGrp="1"/>
          </p:cNvSpPr>
          <p:nvPr>
            <p:ph type="body" sz="quarter" idx="10"/>
          </p:nvPr>
        </p:nvSpPr>
        <p:spPr>
          <a:xfrm>
            <a:off x="840082" y="6089650"/>
            <a:ext cx="4956175" cy="577850"/>
          </a:xfrm>
        </p:spPr>
        <p:txBody>
          <a:bodyPr>
            <a:normAutofit/>
          </a:bodyPr>
          <a:lstStyle>
            <a:lvl1pPr marL="0" indent="0">
              <a:buNone/>
              <a:defRPr sz="9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30DD706A-6F6B-2641-1F29-7A0E3E6DE0C6}"/>
              </a:ext>
              <a:ext uri="{C183D7F6-B498-43B3-948B-1728B52AA6E4}">
                <adec:decorative xmlns:adec="http://schemas.microsoft.com/office/drawing/2017/decorative" val="1"/>
              </a:ext>
            </a:extLst>
          </p:cNvPr>
          <p:cNvGrpSpPr/>
          <p:nvPr userDrawn="1"/>
        </p:nvGrpSpPr>
        <p:grpSpPr>
          <a:xfrm>
            <a:off x="0" y="5792673"/>
            <a:ext cx="12192000" cy="102891"/>
            <a:chOff x="-1" y="5786108"/>
            <a:chExt cx="12192000" cy="102891"/>
          </a:xfrm>
        </p:grpSpPr>
        <p:sp>
          <p:nvSpPr>
            <p:cNvPr id="32" name="Rectangle 31">
              <a:extLst>
                <a:ext uri="{FF2B5EF4-FFF2-40B4-BE49-F238E27FC236}">
                  <a16:creationId xmlns:a16="http://schemas.microsoft.com/office/drawing/2014/main" id="{7939F557-7A2A-DB3C-00B5-0592609EFCA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75DF7CA9-1971-477F-C1A0-215F09A5CE89}"/>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1B3A86B3-F064-4973-8A99-56A07DE3DE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F706E65-7DBE-D302-11CF-FF8B5C7DE6B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074A71C2-7FF3-9D6D-A6F7-D07CC5CA1A8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5ABB3E17-8B9A-8A4C-F61F-20A77FE5BAC7}"/>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BE6A2F0D-67EF-ECED-1DCF-625C6F2E483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39B15B36-83A7-49CB-CE04-86A93FAF0126}"/>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39">
              <a:extLst>
                <a:ext uri="{FF2B5EF4-FFF2-40B4-BE49-F238E27FC236}">
                  <a16:creationId xmlns:a16="http://schemas.microsoft.com/office/drawing/2014/main" id="{1FA0377E-A28A-5A03-27BB-D37121AB89D5}"/>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40">
              <a:extLst>
                <a:ext uri="{FF2B5EF4-FFF2-40B4-BE49-F238E27FC236}">
                  <a16:creationId xmlns:a16="http://schemas.microsoft.com/office/drawing/2014/main" id="{EC107E6A-7505-11AD-7962-7C85BD2A1341}"/>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tangle 41">
              <a:extLst>
                <a:ext uri="{FF2B5EF4-FFF2-40B4-BE49-F238E27FC236}">
                  <a16:creationId xmlns:a16="http://schemas.microsoft.com/office/drawing/2014/main" id="{4C563CB8-C1AF-3ADE-282B-AA9D00B35FE4}"/>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4" name="Picture 3">
            <a:extLst>
              <a:ext uri="{FF2B5EF4-FFF2-40B4-BE49-F238E27FC236}">
                <a16:creationId xmlns:a16="http://schemas.microsoft.com/office/drawing/2014/main" id="{660DFE4A-246C-FEEC-CB7E-D446BF5BBF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8927" y="108265"/>
            <a:ext cx="2434148" cy="2434148"/>
          </a:xfrm>
          <a:prstGeom prst="rect">
            <a:avLst/>
          </a:prstGeom>
          <a:effectLst/>
        </p:spPr>
      </p:pic>
    </p:spTree>
    <p:extLst>
      <p:ext uri="{BB962C8B-B14F-4D97-AF65-F5344CB8AC3E}">
        <p14:creationId xmlns:p14="http://schemas.microsoft.com/office/powerpoint/2010/main" val="456992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68E5-CAD4-8F25-4AF3-98C8D2F20F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1BE81-7629-4475-1786-AC385C22B383}"/>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4" name="Footer Placeholder 3">
            <a:extLst>
              <a:ext uri="{FF2B5EF4-FFF2-40B4-BE49-F238E27FC236}">
                <a16:creationId xmlns:a16="http://schemas.microsoft.com/office/drawing/2014/main" id="{34BD690C-57A6-56A2-46A5-15E8A51E9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E8618-16D9-EA38-B31E-982F2A85D2C0}"/>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154792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B54DAD-EBAF-4255-7945-04961AB3196F}"/>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3" name="Footer Placeholder 2">
            <a:extLst>
              <a:ext uri="{FF2B5EF4-FFF2-40B4-BE49-F238E27FC236}">
                <a16:creationId xmlns:a16="http://schemas.microsoft.com/office/drawing/2014/main" id="{61F95889-6529-4171-3477-7626FCE77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209FA4-19DB-5A09-7F93-B55613CF97C0}"/>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172500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F4A2-DCBD-CF64-3556-E96929D18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182BD8-FAB3-FF32-08A8-D52183F00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26B667-2FDA-A29D-4DAD-E7B4483CD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D0DF64-F688-D67B-C524-032A084DAE5B}"/>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6" name="Footer Placeholder 5">
            <a:extLst>
              <a:ext uri="{FF2B5EF4-FFF2-40B4-BE49-F238E27FC236}">
                <a16:creationId xmlns:a16="http://schemas.microsoft.com/office/drawing/2014/main" id="{65E6F4F4-6E7D-040F-7D1C-193CC5342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F353C-D93A-A37D-E28F-9B019EAC5702}"/>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1907203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EE96-AAAA-C677-246F-46089FCE8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C38E45-41AC-AEA7-E516-0F66ACCDB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21DC2F-5745-284A-FBF1-8F28F2C04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E61D3-7A67-6ED8-2495-3CE7AEFBC87A}"/>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6" name="Footer Placeholder 5">
            <a:extLst>
              <a:ext uri="{FF2B5EF4-FFF2-40B4-BE49-F238E27FC236}">
                <a16:creationId xmlns:a16="http://schemas.microsoft.com/office/drawing/2014/main" id="{7B3AB124-4205-172A-5186-7759D894A6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3344C-0915-512B-EE56-775F2D085D8D}"/>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2130219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0DDC-C64C-FABF-DE30-3B18CA27E7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C3B4E-D338-7B64-4472-14758DC95B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5A29F-312C-8D0A-2576-DDA70218B14F}"/>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5" name="Footer Placeholder 4">
            <a:extLst>
              <a:ext uri="{FF2B5EF4-FFF2-40B4-BE49-F238E27FC236}">
                <a16:creationId xmlns:a16="http://schemas.microsoft.com/office/drawing/2014/main" id="{42802A5A-17BF-CD8C-F2DD-95C97DE91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4F233-CD28-9A1E-D943-BA13967F0362}"/>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803950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D5972-6C4B-750D-BECE-FE09310218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09AD7-8EFE-EBA9-A7C2-C1A598D5D1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37D21-53C1-A85B-FFDA-7A6A4DCB7E63}"/>
              </a:ext>
            </a:extLst>
          </p:cNvPr>
          <p:cNvSpPr>
            <a:spLocks noGrp="1"/>
          </p:cNvSpPr>
          <p:nvPr>
            <p:ph type="dt" sz="half" idx="10"/>
          </p:nvPr>
        </p:nvSpPr>
        <p:spPr/>
        <p:txBody>
          <a:bodyPr/>
          <a:lstStyle/>
          <a:p>
            <a:fld id="{A4977740-696D-40D0-9937-AB4E159310B5}" type="datetimeFigureOut">
              <a:rPr lang="en-US" smtClean="0"/>
              <a:t>05/30/2025</a:t>
            </a:fld>
            <a:endParaRPr lang="en-US"/>
          </a:p>
        </p:txBody>
      </p:sp>
      <p:sp>
        <p:nvSpPr>
          <p:cNvPr id="5" name="Footer Placeholder 4">
            <a:extLst>
              <a:ext uri="{FF2B5EF4-FFF2-40B4-BE49-F238E27FC236}">
                <a16:creationId xmlns:a16="http://schemas.microsoft.com/office/drawing/2014/main" id="{E370794A-E65E-8405-F8D2-BDD5B3FED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F3863-9167-67B5-47B9-C375F83D8B7B}"/>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1082762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9" y="927"/>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4" y="1875222"/>
            <a:ext cx="6997637"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5" y="4459326"/>
            <a:ext cx="6997636"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7" y="0"/>
            <a:ext cx="3842084" cy="6858000"/>
          </a:xfrm>
        </p:spPr>
        <p:txBody>
          <a:bodyPr/>
          <a:lstStyle/>
          <a:p>
            <a:endParaRPr lang="en-US"/>
          </a:p>
        </p:txBody>
      </p:sp>
    </p:spTree>
    <p:extLst>
      <p:ext uri="{BB962C8B-B14F-4D97-AF65-F5344CB8AC3E}">
        <p14:creationId xmlns:p14="http://schemas.microsoft.com/office/powerpoint/2010/main" val="379557642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1" y="927"/>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2" y="679452"/>
            <a:ext cx="6627983" cy="911225"/>
          </a:xfrm>
        </p:spPr>
        <p:txBody>
          <a:bodyPr>
            <a:normAutofit/>
          </a:bodyPr>
          <a:lstStyle>
            <a:lvl1pPr marL="0" indent="0">
              <a:buNone/>
              <a:defRPr sz="33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2" y="1728788"/>
            <a:ext cx="6627983" cy="4449762"/>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1500" b="1" spc="225">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455375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1" y="4716463"/>
            <a:ext cx="4010527" cy="1009650"/>
          </a:xfrm>
        </p:spPr>
        <p:txBody>
          <a:bodyPr>
            <a:normAutofit/>
          </a:bodyPr>
          <a:lstStyle>
            <a:lvl1pPr marL="0" indent="0">
              <a:buNone/>
              <a:defRPr sz="15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8429" y="2298749"/>
            <a:ext cx="473739"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8902168" y="2327193"/>
            <a:ext cx="2845000" cy="360362"/>
          </a:xfrm>
        </p:spPr>
        <p:txBody>
          <a:bodyPr>
            <a:normAutofit/>
          </a:bodyPr>
          <a:lstStyle>
            <a:lvl1pPr marL="0" indent="0">
              <a:buNone/>
              <a:defRPr sz="15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1" y="2841373"/>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3465094"/>
            <a:ext cx="4572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8910439" y="3521828"/>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2" y="3994815"/>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2495" y="4714677"/>
            <a:ext cx="362148"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8910439" y="4716463"/>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2" y="5189370"/>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8444969" y="3337389"/>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8444969" y="451650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2526478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90"/>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4"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4" y="3849688"/>
            <a:ext cx="2324100" cy="462644"/>
          </a:xfrm>
        </p:spPr>
        <p:txBody>
          <a:bodyPr lIns="91440"/>
          <a:lstStyle>
            <a:lvl1pPr marL="0" indent="0">
              <a:buFontTx/>
              <a:buNone/>
              <a:defRPr sz="1050" b="1">
                <a:solidFill>
                  <a:srgbClr val="174A7C"/>
                </a:solidFill>
              </a:defRPr>
            </a:lvl1pPr>
            <a:lvl2pPr marL="342900" indent="0" algn="l">
              <a:lnSpc>
                <a:spcPct val="100000"/>
              </a:lnSpc>
              <a:buFontTx/>
              <a:buNone/>
              <a:defRPr sz="9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4" y="4384677"/>
            <a:ext cx="2324100" cy="1442853"/>
          </a:xfrm>
        </p:spPr>
        <p:txBody>
          <a:bodyPr>
            <a:normAutofit/>
          </a:bodyPr>
          <a:lstStyle>
            <a:lvl1pPr marL="0" indent="0">
              <a:buFontTx/>
              <a:buNone/>
              <a:defRPr sz="9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1"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1" y="3849687"/>
            <a:ext cx="2324100" cy="462644"/>
          </a:xfrm>
        </p:spPr>
        <p:txBody>
          <a:bodyPr/>
          <a:lstStyle>
            <a:lvl1pPr marL="0" indent="0">
              <a:buFontTx/>
              <a:buNone/>
              <a:defRPr sz="105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1" y="4384677"/>
            <a:ext cx="2324100" cy="1442851"/>
          </a:xfrm>
        </p:spPr>
        <p:txBody>
          <a:bodyPr/>
          <a:lstStyle>
            <a:lvl1pPr marL="0" indent="0">
              <a:buFontTx/>
              <a:buNone/>
              <a:defRPr sz="9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9"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9" y="3849688"/>
            <a:ext cx="2324100" cy="461962"/>
          </a:xfrm>
        </p:spPr>
        <p:txBody>
          <a:bodyPr/>
          <a:lstStyle>
            <a:lvl1pPr marL="0" indent="0">
              <a:buFontTx/>
              <a:buNone/>
              <a:defRPr sz="105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9" y="4384677"/>
            <a:ext cx="2324100" cy="1442851"/>
          </a:xfrm>
        </p:spPr>
        <p:txBody>
          <a:bodyPr>
            <a:normAutofit/>
          </a:bodyPr>
          <a:lstStyle>
            <a:lvl1pPr marL="0" indent="0">
              <a:buFontTx/>
              <a:buNone/>
              <a:defRPr sz="9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31710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5"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5" y="6278738"/>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401" y="3525254"/>
            <a:ext cx="4757737" cy="289550"/>
          </a:xfrm>
        </p:spPr>
        <p:txBody>
          <a:bodyPr>
            <a:normAutofit/>
          </a:bodyPr>
          <a:lstStyle>
            <a:lvl1pPr marL="0" indent="0">
              <a:buFontTx/>
              <a:buNone/>
              <a:defRPr sz="1200" b="1">
                <a:solidFill>
                  <a:srgbClr val="C9DFF6"/>
                </a:solidFill>
              </a:defRPr>
            </a:lvl1pPr>
            <a:lvl2pPr marL="3429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400" y="3922297"/>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598405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1" y="1964603"/>
            <a:ext cx="10515597" cy="384820"/>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0" y="2493800"/>
            <a:ext cx="10515599" cy="3695863"/>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7594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5"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5" y="6278738"/>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401" y="3525254"/>
            <a:ext cx="4757737" cy="289550"/>
          </a:xfrm>
        </p:spPr>
        <p:txBody>
          <a:bodyPr>
            <a:normAutofit/>
          </a:bodyPr>
          <a:lstStyle>
            <a:lvl1pPr marL="0" indent="0">
              <a:buFontTx/>
              <a:buNone/>
              <a:defRPr sz="1200" b="1">
                <a:solidFill>
                  <a:srgbClr val="C9DFF6"/>
                </a:solidFill>
              </a:defRPr>
            </a:lvl1pPr>
            <a:lvl2pPr marL="3429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400" y="3922297"/>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65997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Opt 2">
    <p:bg>
      <p:bgPr>
        <a:solidFill>
          <a:srgbClr val="174A7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663C4-0E1A-C43F-E669-936424020DFD}"/>
              </a:ext>
              <a:ext uri="{C183D7F6-B498-43B3-948B-1728B52AA6E4}">
                <adec:decorative xmlns:adec="http://schemas.microsoft.com/office/drawing/2017/decorative" val="1"/>
              </a:ext>
            </a:extLst>
          </p:cNvPr>
          <p:cNvSpPr/>
          <p:nvPr userDrawn="1"/>
        </p:nvSpPr>
        <p:spPr>
          <a:xfrm>
            <a:off x="0" y="5830590"/>
            <a:ext cx="12192000" cy="102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1" name="Group 40">
            <a:extLst>
              <a:ext uri="{FF2B5EF4-FFF2-40B4-BE49-F238E27FC236}">
                <a16:creationId xmlns:a16="http://schemas.microsoft.com/office/drawing/2014/main" id="{00C24976-3A99-2578-AA4C-4B81F723F990}"/>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42" name="Rectangle 41">
              <a:extLst>
                <a:ext uri="{FF2B5EF4-FFF2-40B4-BE49-F238E27FC236}">
                  <a16:creationId xmlns:a16="http://schemas.microsoft.com/office/drawing/2014/main" id="{73EC8E6C-0C44-1BEB-442F-F9C985EA654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a:extLst>
                <a:ext uri="{FF2B5EF4-FFF2-40B4-BE49-F238E27FC236}">
                  <a16:creationId xmlns:a16="http://schemas.microsoft.com/office/drawing/2014/main" id="{EF9B1B71-FF32-C422-59FF-733D1C075BB0}"/>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Rectangle 43">
              <a:extLst>
                <a:ext uri="{FF2B5EF4-FFF2-40B4-BE49-F238E27FC236}">
                  <a16:creationId xmlns:a16="http://schemas.microsoft.com/office/drawing/2014/main" id="{E9044D82-B4E4-6617-06F6-C56B56BC879F}"/>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40BDDA0F-2634-2D74-2A4C-65CB1AAB0F1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Rectangle 45">
              <a:extLst>
                <a:ext uri="{FF2B5EF4-FFF2-40B4-BE49-F238E27FC236}">
                  <a16:creationId xmlns:a16="http://schemas.microsoft.com/office/drawing/2014/main" id="{81F880B4-DAF9-7344-1534-D886B26F90F6}"/>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A3D85C74-0B84-39D5-8342-A8D98B83CB2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Rectangle 47">
              <a:extLst>
                <a:ext uri="{FF2B5EF4-FFF2-40B4-BE49-F238E27FC236}">
                  <a16:creationId xmlns:a16="http://schemas.microsoft.com/office/drawing/2014/main" id="{E9F47C15-CD07-5384-3078-4F79414DB58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Rectangle 48">
              <a:extLst>
                <a:ext uri="{FF2B5EF4-FFF2-40B4-BE49-F238E27FC236}">
                  <a16:creationId xmlns:a16="http://schemas.microsoft.com/office/drawing/2014/main" id="{7A4CB165-BED1-7D35-7B81-A202B77AFE4D}"/>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ectangle 49">
              <a:extLst>
                <a:ext uri="{FF2B5EF4-FFF2-40B4-BE49-F238E27FC236}">
                  <a16:creationId xmlns:a16="http://schemas.microsoft.com/office/drawing/2014/main" id="{930DDDA5-E5B0-2220-1348-6774157AF3EA}"/>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Rectangle 50">
              <a:extLst>
                <a:ext uri="{FF2B5EF4-FFF2-40B4-BE49-F238E27FC236}">
                  <a16:creationId xmlns:a16="http://schemas.microsoft.com/office/drawing/2014/main" id="{6525E107-7337-BD18-4226-CEB0624C23FD}"/>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ectangle 51">
              <a:extLst>
                <a:ext uri="{FF2B5EF4-FFF2-40B4-BE49-F238E27FC236}">
                  <a16:creationId xmlns:a16="http://schemas.microsoft.com/office/drawing/2014/main" id="{1ABF8F6F-89B9-DC95-0F27-9D3A29D88121}"/>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2697080" y="1911708"/>
            <a:ext cx="6797843" cy="1800803"/>
          </a:xfrm>
        </p:spPr>
        <p:txBody>
          <a:bodyPr/>
          <a:lstStyle>
            <a:lvl1pPr algn="ctr">
              <a:defRPr>
                <a:solidFill>
                  <a:schemeClr val="bg1"/>
                </a:solidFill>
              </a:defRPr>
            </a:lvl1pPr>
          </a:lstStyle>
          <a:p>
            <a:r>
              <a:rPr lang="en-US"/>
              <a:t>Section Title</a:t>
            </a:r>
          </a:p>
        </p:txBody>
      </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p:nvPr>
        </p:nvSpPr>
        <p:spPr>
          <a:xfrm>
            <a:off x="2697080" y="3964983"/>
            <a:ext cx="6797843" cy="289550"/>
          </a:xfrm>
        </p:spPr>
        <p:txBody>
          <a:bodyPr>
            <a:normAutofit/>
          </a:bodyPr>
          <a:lstStyle>
            <a:lvl1pPr marL="0" indent="0" algn="ctr">
              <a:buFontTx/>
              <a:buNone/>
              <a:defRPr sz="1200" b="1">
                <a:solidFill>
                  <a:srgbClr val="C9DFF6"/>
                </a:solidFill>
              </a:defRPr>
            </a:lvl1pPr>
            <a:lvl2pPr marL="342900" indent="0">
              <a:buNone/>
              <a:defRPr/>
            </a:lvl2pPr>
          </a:lstStyle>
          <a:p>
            <a:pPr lvl="0"/>
            <a:endParaRPr lang="en-US"/>
          </a:p>
        </p:txBody>
      </p:sp>
      <p:sp>
        <p:nvSpPr>
          <p:cNvPr id="28" name="Rectangle 27">
            <a:extLst>
              <a:ext uri="{FF2B5EF4-FFF2-40B4-BE49-F238E27FC236}">
                <a16:creationId xmlns:a16="http://schemas.microsoft.com/office/drawing/2014/main" id="{B7D0C541-63BF-6B0F-820D-74D0C28B5821}"/>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
        <p:nvSpPr>
          <p:cNvPr id="27" name="TextBox 26">
            <a:extLst>
              <a:ext uri="{FF2B5EF4-FFF2-40B4-BE49-F238E27FC236}">
                <a16:creationId xmlns:a16="http://schemas.microsoft.com/office/drawing/2014/main" id="{384EA1A6-29F4-4EAA-1909-77C9291167C5}"/>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Tree>
    <p:extLst>
      <p:ext uri="{BB962C8B-B14F-4D97-AF65-F5344CB8AC3E}">
        <p14:creationId xmlns:p14="http://schemas.microsoft.com/office/powerpoint/2010/main" val="202475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1C595F-C10C-D5EF-1AE3-712023E0CFE1}"/>
              </a:ext>
              <a:ext uri="{C183D7F6-B498-43B3-948B-1728B52AA6E4}">
                <adec:decorative xmlns:adec="http://schemas.microsoft.com/office/drawing/2017/decorative" val="1"/>
              </a:ext>
            </a:extLst>
          </p:cNvPr>
          <p:cNvGrpSpPr/>
          <p:nvPr userDrawn="1"/>
        </p:nvGrpSpPr>
        <p:grpSpPr>
          <a:xfrm>
            <a:off x="0" y="1643077"/>
            <a:ext cx="12192000" cy="102891"/>
            <a:chOff x="0" y="1643075"/>
            <a:chExt cx="12192000" cy="102891"/>
          </a:xfrm>
        </p:grpSpPr>
        <p:sp>
          <p:nvSpPr>
            <p:cNvPr id="10" name="Rectangle 9">
              <a:extLst>
                <a:ext uri="{FF2B5EF4-FFF2-40B4-BE49-F238E27FC236}">
                  <a16:creationId xmlns:a16="http://schemas.microsoft.com/office/drawing/2014/main" id="{7D10EEA0-72CC-E9D5-0659-5068241F2747}"/>
                </a:ext>
                <a:ext uri="{C183D7F6-B498-43B3-948B-1728B52AA6E4}">
                  <adec:decorative xmlns:adec="http://schemas.microsoft.com/office/drawing/2017/decorative" val="1"/>
                </a:ext>
              </a:extLst>
            </p:cNvPr>
            <p:cNvSpPr/>
            <p:nvPr userDrawn="1"/>
          </p:nvSpPr>
          <p:spPr>
            <a:xfrm rot="10800000">
              <a:off x="0" y="1643076"/>
              <a:ext cx="523787" cy="102890"/>
            </a:xfrm>
            <a:prstGeom prst="rect">
              <a:avLst/>
            </a:prstGeom>
            <a:solidFill>
              <a:schemeClr val="accent1"/>
            </a:solidFill>
            <a:ln>
              <a:solidFill>
                <a:srgbClr val="2C8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808B07A0-4AEE-E5DA-AA26-9C13D9560435}"/>
                </a:ext>
                <a:ext uri="{C183D7F6-B498-43B3-948B-1728B52AA6E4}">
                  <adec:decorative xmlns:adec="http://schemas.microsoft.com/office/drawing/2017/decorative" val="1"/>
                </a:ext>
              </a:extLst>
            </p:cNvPr>
            <p:cNvSpPr/>
            <p:nvPr userDrawn="1"/>
          </p:nvSpPr>
          <p:spPr>
            <a:xfrm rot="10800000">
              <a:off x="615405" y="1643076"/>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DBDAC41D-DB13-5A6D-8646-F5BEB465BA2E}"/>
                </a:ext>
                <a:ext uri="{C183D7F6-B498-43B3-948B-1728B52AA6E4}">
                  <adec:decorative xmlns:adec="http://schemas.microsoft.com/office/drawing/2017/decorative" val="1"/>
                </a:ext>
              </a:extLst>
            </p:cNvPr>
            <p:cNvSpPr/>
            <p:nvPr userDrawn="1"/>
          </p:nvSpPr>
          <p:spPr>
            <a:xfrm rot="10800000">
              <a:off x="2043169" y="1643075"/>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B179A0F7-91EC-01E5-0434-70D917B3CA79}"/>
                </a:ext>
                <a:ext uri="{C183D7F6-B498-43B3-948B-1728B52AA6E4}">
                  <adec:decorative xmlns:adec="http://schemas.microsoft.com/office/drawing/2017/decorative" val="1"/>
                </a:ext>
              </a:extLst>
            </p:cNvPr>
            <p:cNvSpPr/>
            <p:nvPr userDrawn="1"/>
          </p:nvSpPr>
          <p:spPr>
            <a:xfrm rot="10800000">
              <a:off x="3409783" y="1643076"/>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5A47A61E-061E-7D2D-AA05-A40375290164}"/>
                </a:ext>
                <a:ext uri="{C183D7F6-B498-43B3-948B-1728B52AA6E4}">
                  <adec:decorative xmlns:adec="http://schemas.microsoft.com/office/drawing/2017/decorative" val="1"/>
                </a:ext>
              </a:extLst>
            </p:cNvPr>
            <p:cNvSpPr/>
            <p:nvPr userDrawn="1"/>
          </p:nvSpPr>
          <p:spPr>
            <a:xfrm rot="10800000">
              <a:off x="4186566" y="1643076"/>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91560C18-21DB-3E0B-FFA5-4BCE9C940C0D}"/>
                </a:ext>
                <a:ext uri="{C183D7F6-B498-43B3-948B-1728B52AA6E4}">
                  <adec:decorative xmlns:adec="http://schemas.microsoft.com/office/drawing/2017/decorative" val="1"/>
                </a:ext>
              </a:extLst>
            </p:cNvPr>
            <p:cNvSpPr/>
            <p:nvPr userDrawn="1"/>
          </p:nvSpPr>
          <p:spPr>
            <a:xfrm rot="10800000">
              <a:off x="5787905" y="1643077"/>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605AEB8C-F7E9-B076-9BC2-77F3F62C2A88}"/>
                </a:ext>
                <a:ext uri="{C183D7F6-B498-43B3-948B-1728B52AA6E4}">
                  <adec:decorative xmlns:adec="http://schemas.microsoft.com/office/drawing/2017/decorative" val="1"/>
                </a:ext>
              </a:extLst>
            </p:cNvPr>
            <p:cNvSpPr/>
            <p:nvPr userDrawn="1"/>
          </p:nvSpPr>
          <p:spPr>
            <a:xfrm rot="10800000">
              <a:off x="6848346" y="1643076"/>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DF3DDC47-3043-96A7-F921-A542DFD7913F}"/>
                </a:ext>
                <a:ext uri="{C183D7F6-B498-43B3-948B-1728B52AA6E4}">
                  <adec:decorative xmlns:adec="http://schemas.microsoft.com/office/drawing/2017/decorative" val="1"/>
                </a:ext>
              </a:extLst>
            </p:cNvPr>
            <p:cNvSpPr/>
            <p:nvPr userDrawn="1"/>
          </p:nvSpPr>
          <p:spPr>
            <a:xfrm rot="10800000">
              <a:off x="7574580" y="1643076"/>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10B6C2D9-8AF7-F073-717F-E021EB8E84F6}"/>
                </a:ext>
                <a:ext uri="{C183D7F6-B498-43B3-948B-1728B52AA6E4}">
                  <adec:decorative xmlns:adec="http://schemas.microsoft.com/office/drawing/2017/decorative" val="1"/>
                </a:ext>
              </a:extLst>
            </p:cNvPr>
            <p:cNvSpPr/>
            <p:nvPr userDrawn="1"/>
          </p:nvSpPr>
          <p:spPr>
            <a:xfrm rot="10800000">
              <a:off x="9002344" y="1643075"/>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628D7567-D247-E416-1262-DDE725A22013}"/>
                </a:ext>
                <a:ext uri="{C183D7F6-B498-43B3-948B-1728B52AA6E4}">
                  <adec:decorative xmlns:adec="http://schemas.microsoft.com/office/drawing/2017/decorative" val="1"/>
                </a:ext>
              </a:extLst>
            </p:cNvPr>
            <p:cNvSpPr/>
            <p:nvPr userDrawn="1"/>
          </p:nvSpPr>
          <p:spPr>
            <a:xfrm rot="10800000">
              <a:off x="10368958" y="1643076"/>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B4C95C59-FB89-5C09-1AC8-15B06469FCD0}"/>
                </a:ext>
                <a:ext uri="{C183D7F6-B498-43B3-948B-1728B52AA6E4}">
                  <adec:decorative xmlns:adec="http://schemas.microsoft.com/office/drawing/2017/decorative" val="1"/>
                </a:ext>
              </a:extLst>
            </p:cNvPr>
            <p:cNvSpPr/>
            <p:nvPr userDrawn="1"/>
          </p:nvSpPr>
          <p:spPr>
            <a:xfrm rot="10800000">
              <a:off x="11145739" y="1643076"/>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48574F17-9330-4BBD-936D-CF49EFB42B9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userDrawn="1">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userDrawn="1">
            <p:ph type="body" idx="1" hasCustomPrompt="1"/>
          </p:nvPr>
        </p:nvSpPr>
        <p:spPr>
          <a:xfrm>
            <a:off x="836612" y="1964603"/>
            <a:ext cx="10515597" cy="384820"/>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userDrawn="1">
            <p:ph sz="half" idx="2"/>
          </p:nvPr>
        </p:nvSpPr>
        <p:spPr>
          <a:xfrm>
            <a:off x="836611" y="2493802"/>
            <a:ext cx="10515599" cy="3695863"/>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949884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7"/>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64603"/>
            <a:ext cx="10515597" cy="384820"/>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93802"/>
            <a:ext cx="10515599" cy="3695863"/>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02096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with Side Title Op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39323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8" y="1423069"/>
            <a:ext cx="3135445" cy="4011865"/>
          </a:xfrm>
        </p:spPr>
        <p:txBody>
          <a:bodyPr anchor="ctr" anchorCtr="1">
            <a:normAutofit/>
          </a:bodyPr>
          <a:lstStyle>
            <a:lvl1pPr marL="0" indent="0" algn="ctr">
              <a:lnSpc>
                <a:spcPct val="90000"/>
              </a:lnSpc>
              <a:buNone/>
              <a:defRPr sz="3150" baseline="0">
                <a:solidFill>
                  <a:schemeClr val="bg1"/>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1500" b="1" spc="0">
                <a:solidFill>
                  <a:schemeClr val="accent1"/>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71"/>
            <a:ext cx="6426200" cy="3887711"/>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10" name="Group 9">
            <a:extLst>
              <a:ext uri="{FF2B5EF4-FFF2-40B4-BE49-F238E27FC236}">
                <a16:creationId xmlns:a16="http://schemas.microsoft.com/office/drawing/2014/main" id="{1FCDE35E-4859-6F60-EF2E-905D6FD1DE44}"/>
              </a:ext>
              <a:ext uri="{C183D7F6-B498-43B3-948B-1728B52AA6E4}">
                <adec:decorative xmlns:adec="http://schemas.microsoft.com/office/drawing/2017/decorative" val="1"/>
              </a:ext>
            </a:extLst>
          </p:cNvPr>
          <p:cNvGrpSpPr/>
          <p:nvPr userDrawn="1"/>
        </p:nvGrpSpPr>
        <p:grpSpPr>
          <a:xfrm>
            <a:off x="4029191" y="927"/>
            <a:ext cx="102892" cy="6856151"/>
            <a:chOff x="6062803" y="0"/>
            <a:chExt cx="102892" cy="6856151"/>
          </a:xfrm>
        </p:grpSpPr>
        <p:sp>
          <p:nvSpPr>
            <p:cNvPr id="15" name="Rectangle 14">
              <a:extLst>
                <a:ext uri="{FF2B5EF4-FFF2-40B4-BE49-F238E27FC236}">
                  <a16:creationId xmlns:a16="http://schemas.microsoft.com/office/drawing/2014/main" id="{984127D1-963E-C971-9CD1-D0DC4410CA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9F903792-71AB-61E0-574A-ABB2200A709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1A65ACC8-EEB9-402D-1A8D-9F92CF227DFF}"/>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CC43452-A049-0FAD-8102-96146971B24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510757AC-81C4-2F0A-70F0-D78C43CE6CB3}"/>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DD606F87-12BB-A338-5BC2-50995E7D15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CCB1FC8-4E0F-20EF-C321-94E436A83BEE}"/>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62838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427" y="0"/>
            <a:ext cx="41048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3901707" y="927"/>
            <a:ext cx="102892"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8" y="1423069"/>
            <a:ext cx="3135445" cy="4011865"/>
          </a:xfrm>
        </p:spPr>
        <p:txBody>
          <a:bodyPr anchor="ctr" anchorCtr="1">
            <a:normAutofit/>
          </a:bodyPr>
          <a:lstStyle>
            <a:lvl1pPr marL="0" indent="0" algn="ctr">
              <a:lnSpc>
                <a:spcPct val="90000"/>
              </a:lnSpc>
              <a:buNone/>
              <a:defRPr sz="315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15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71"/>
            <a:ext cx="6426200" cy="3887711"/>
          </a:xfrm>
        </p:spPr>
        <p:txBody>
          <a:bodyPr/>
          <a:lstStyle>
            <a:lvl1pPr marL="257175" indent="-257175">
              <a:buClr>
                <a:schemeClr val="accent3"/>
              </a:buClr>
              <a:buFont typeface="Arial" panose="020B0604020202020204" pitchFamily="34" charset="0"/>
              <a:buChar char="•"/>
              <a:defRPr sz="1500">
                <a:solidFill>
                  <a:schemeClr val="bg1"/>
                </a:solidFill>
              </a:defRPr>
            </a:lvl1pPr>
            <a:lvl2pPr marL="557213" indent="-214313">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40611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6AE0C-E2D6-401A-A5D6-638D033D36F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F0DEC-A8DD-4F54-A780-363D133B2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DEBDA-C88F-4FA0-B596-9DBCC62DCAE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A5C65D-660F-41D5-9CE1-7B7F84EF0E99}" type="datetimeFigureOut">
              <a:rPr lang="en-US" smtClean="0"/>
              <a:t>05/30/2025</a:t>
            </a:fld>
            <a:endParaRPr lang="en-US"/>
          </a:p>
        </p:txBody>
      </p:sp>
      <p:sp>
        <p:nvSpPr>
          <p:cNvPr id="5" name="Footer Placeholder 4">
            <a:extLst>
              <a:ext uri="{FF2B5EF4-FFF2-40B4-BE49-F238E27FC236}">
                <a16:creationId xmlns:a16="http://schemas.microsoft.com/office/drawing/2014/main" id="{C31EC568-D655-4857-84CE-41D963FE84A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6D7621-F796-4F08-A6BD-3D85FF6788D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FDDBDA-B1BC-495E-A376-1E21B6DB3A60}" type="slidenum">
              <a:rPr lang="en-US" smtClean="0"/>
              <a:t>‹#›</a:t>
            </a:fld>
            <a:endParaRPr lang="en-US"/>
          </a:p>
        </p:txBody>
      </p:sp>
    </p:spTree>
    <p:extLst>
      <p:ext uri="{BB962C8B-B14F-4D97-AF65-F5344CB8AC3E}">
        <p14:creationId xmlns:p14="http://schemas.microsoft.com/office/powerpoint/2010/main" val="30289454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685800" rtl="0" eaLnBrk="1" latinLnBrk="0" hangingPunct="1">
        <a:lnSpc>
          <a:spcPct val="90000"/>
        </a:lnSpc>
        <a:spcBef>
          <a:spcPct val="0"/>
        </a:spcBef>
        <a:buNone/>
        <a:defRPr sz="3300" kern="1200">
          <a:solidFill>
            <a:srgbClr val="174A7C"/>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174A7C"/>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174A7C"/>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174A7C"/>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174A7C"/>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174A7C"/>
        </a:buClr>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42E0D-9321-1E75-22DC-4FB408870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104F56-20E0-9AB3-2EF1-5AFBD5B2A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60A71-7415-3FA0-8467-96B15A118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977740-696D-40D0-9937-AB4E159310B5}" type="datetimeFigureOut">
              <a:rPr lang="en-US" smtClean="0"/>
              <a:t>05/30/2025</a:t>
            </a:fld>
            <a:endParaRPr lang="en-US"/>
          </a:p>
        </p:txBody>
      </p:sp>
      <p:sp>
        <p:nvSpPr>
          <p:cNvPr id="5" name="Footer Placeholder 4">
            <a:extLst>
              <a:ext uri="{FF2B5EF4-FFF2-40B4-BE49-F238E27FC236}">
                <a16:creationId xmlns:a16="http://schemas.microsoft.com/office/drawing/2014/main" id="{006E04A0-347E-083E-B0DA-81030C264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94FE2E-0AEC-7609-9032-53155ECB8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15DE50-F8B3-4452-867E-5059A3E0E1A8}" type="slidenum">
              <a:rPr lang="en-US" smtClean="0"/>
              <a:t>‹#›</a:t>
            </a:fld>
            <a:endParaRPr lang="en-US"/>
          </a:p>
        </p:txBody>
      </p:sp>
    </p:spTree>
    <p:extLst>
      <p:ext uri="{BB962C8B-B14F-4D97-AF65-F5344CB8AC3E}">
        <p14:creationId xmlns:p14="http://schemas.microsoft.com/office/powerpoint/2010/main" val="8983147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app.leg.wa.gov/billsummary/?BillNumber=1106&amp;Year=2025&amp;Initiative=false"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app.leg.wa.gov/BillSummary/?BillNumber=5445&amp;Year=2025&amp;Initiative=false" TargetMode="External"/><Relationship Id="rId5" Type="http://schemas.openxmlformats.org/officeDocument/2006/relationships/hyperlink" Target="https://app.leg.wa.gov/BillSummary/?BillNumber=1261&amp;Year=2025&amp;Initiative=false" TargetMode="External"/><Relationship Id="rId4" Type="http://schemas.openxmlformats.org/officeDocument/2006/relationships/hyperlink" Target="https://app.leg.wa.gov/BillSummary/?BillNumber=5529&amp;Year=2025&amp;Initiative=fals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hyperlink" Target="https://dor.wa.gov/forms-publications/forms-subject/property-tax-forms#Senior" TargetMode="External"/><Relationship Id="rId13" Type="http://schemas.openxmlformats.org/officeDocument/2006/relationships/hyperlink" Target="https://svgsilh.com/image/1357566.html" TargetMode="External"/><Relationship Id="rId18" Type="http://schemas.openxmlformats.org/officeDocument/2006/relationships/hyperlink" Target="https://dor.wa.gov/sites/default/files/2022-02/HomeOwn.pdf" TargetMode="External"/><Relationship Id="rId26" Type="http://schemas.openxmlformats.org/officeDocument/2006/relationships/hyperlink" Target="https://propertytax.dor.wa.gov/education-program/course-catalog" TargetMode="External"/><Relationship Id="rId3" Type="http://schemas.openxmlformats.org/officeDocument/2006/relationships/image" Target="../media/image53.jpg"/><Relationship Id="rId21" Type="http://schemas.openxmlformats.org/officeDocument/2006/relationships/image" Target="../media/image56.jpeg"/><Relationship Id="rId7" Type="http://schemas.openxmlformats.org/officeDocument/2006/relationships/hyperlink" Target="https://dor.wa.gov/forms-publications/forms-subject/property-tax-forms#Current" TargetMode="External"/><Relationship Id="rId12" Type="http://schemas.openxmlformats.org/officeDocument/2006/relationships/image" Target="../media/image55.svg"/><Relationship Id="rId17" Type="http://schemas.openxmlformats.org/officeDocument/2006/relationships/hyperlink" Target="https://dor.wa.gov/sites/default/files/2022-02/PropTaxMassAppraisal.pdf" TargetMode="External"/><Relationship Id="rId25" Type="http://schemas.openxmlformats.org/officeDocument/2006/relationships/hyperlink" Target="../../Property%20Tax%20Tip%20Sheet--%20State%20School%20Levy" TargetMode="External"/><Relationship Id="rId2" Type="http://schemas.openxmlformats.org/officeDocument/2006/relationships/notesSlide" Target="../notesSlides/notesSlide35.xml"/><Relationship Id="rId16" Type="http://schemas.openxmlformats.org/officeDocument/2006/relationships/hyperlink" Target="https://dor.wa.gov/sites/default/files/2022-02/designatedforestland.pdf" TargetMode="External"/><Relationship Id="rId20" Type="http://schemas.openxmlformats.org/officeDocument/2006/relationships/hyperlink" Target="https://dor.wa.gov/sites/default/files/2022-02/Protest.pdf" TargetMode="External"/><Relationship Id="rId1" Type="http://schemas.openxmlformats.org/officeDocument/2006/relationships/slideLayout" Target="../slideLayouts/slideLayout39.xml"/><Relationship Id="rId6" Type="http://schemas.openxmlformats.org/officeDocument/2006/relationships/hyperlink" Target="https://dor.wa.gov/forms-publications/forms-subject/property-tax-forms#Appeals" TargetMode="External"/><Relationship Id="rId11" Type="http://schemas.openxmlformats.org/officeDocument/2006/relationships/image" Target="../media/image54.png"/><Relationship Id="rId24" Type="http://schemas.openxmlformats.org/officeDocument/2006/relationships/hyperlink" Target="https://dor.wa.gov/get-form-or-publication/publications-subject/special-notices" TargetMode="External"/><Relationship Id="rId5" Type="http://schemas.openxmlformats.org/officeDocument/2006/relationships/hyperlink" Target="https://dor.wa.gov/get-form-or-publication/forms-subject/property-tax-forms" TargetMode="External"/><Relationship Id="rId15" Type="http://schemas.openxmlformats.org/officeDocument/2006/relationships/hyperlink" Target="https://dor.wa.gov/sites/default/files/2022-02/appealprop.pdf" TargetMode="External"/><Relationship Id="rId23" Type="http://schemas.openxmlformats.org/officeDocument/2006/relationships/hyperlink" Target="https://propertytax.dor.wa.gov/Default.aspx/" TargetMode="External"/><Relationship Id="rId10" Type="http://schemas.openxmlformats.org/officeDocument/2006/relationships/hyperlink" Target="https://dor.wa.gov/forms-publications/forms-subject/property-tax-forms#Refund" TargetMode="External"/><Relationship Id="rId19" Type="http://schemas.openxmlformats.org/officeDocument/2006/relationships/hyperlink" Target="https://dor.wa.gov/forms-publications/publications-subject/tax-topics/property-tax-how-1-property-tax-levy-limit-works" TargetMode="External"/><Relationship Id="rId4" Type="http://schemas.openxmlformats.org/officeDocument/2006/relationships/hyperlink" Target="https://www.picserver.org/photo/19758/Forms.html" TargetMode="External"/><Relationship Id="rId9" Type="http://schemas.openxmlformats.org/officeDocument/2006/relationships/hyperlink" Target="https://dor.wa.gov/forms-publications/forms-subject/property-tax-forms#Forest" TargetMode="External"/><Relationship Id="rId14" Type="http://schemas.openxmlformats.org/officeDocument/2006/relationships/hyperlink" Target="https://dor.wa.gov/get-form-or-publication/publications-subject#property" TargetMode="External"/><Relationship Id="rId22" Type="http://schemas.openxmlformats.org/officeDocument/2006/relationships/hyperlink" Target="https://pxhere.com/ko/photo/630737" TargetMode="External"/><Relationship Id="rId27" Type="http://schemas.openxmlformats.org/officeDocument/2006/relationships/hyperlink" Target="https://dor.wa.gov/taxes-rates/property-tax/county-report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blogderied.blogspot.com/2020/04/new-call-for-papers-assessing-online.html" TargetMode="External"/><Relationship Id="rId13" Type="http://schemas.openxmlformats.org/officeDocument/2006/relationships/hyperlink" Target="https://www.wallpaperflare.com/close-up-of-an-edison-style-light-bulb-with-several-other-such-bulbs-in-the-blurred-background-wallpaper-aazrm" TargetMode="External"/><Relationship Id="rId3" Type="http://schemas.openxmlformats.org/officeDocument/2006/relationships/image" Target="../media/image57.jpg"/><Relationship Id="rId7" Type="http://schemas.openxmlformats.org/officeDocument/2006/relationships/image" Target="../media/image58.jpg"/><Relationship Id="rId12" Type="http://schemas.openxmlformats.org/officeDocument/2006/relationships/image" Target="../media/image59.jpg"/><Relationship Id="rId2" Type="http://schemas.openxmlformats.org/officeDocument/2006/relationships/notesSlide" Target="../notesSlides/notesSlide36.xml"/><Relationship Id="rId16" Type="http://schemas.openxmlformats.org/officeDocument/2006/relationships/hyperlink" Target="https://www.whitmancounty.org/DocumentCenter/View/8919/A-Note-from-the-Whitman-County-Board-of-Equalization---20240606--Appealing-your-property-valuations--edited-with-county-logo-watermark?bidId=" TargetMode="External"/><Relationship Id="rId1" Type="http://schemas.openxmlformats.org/officeDocument/2006/relationships/slideLayout" Target="../slideLayouts/slideLayout39.xml"/><Relationship Id="rId6" Type="http://schemas.openxmlformats.org/officeDocument/2006/relationships/hyperlink" Target="https://www.spokanecounty.gov/154/Board-of-Equalization" TargetMode="External"/><Relationship Id="rId11" Type="http://schemas.openxmlformats.org/officeDocument/2006/relationships/hyperlink" Target="https://lewiscounty.formstack.com/forms/board_of_equalization_form" TargetMode="External"/><Relationship Id="rId5" Type="http://schemas.openxmlformats.org/officeDocument/2006/relationships/hyperlink" Target="https://www.lincolncountywa.com/348/Board-Of-Equalization" TargetMode="External"/><Relationship Id="rId15" Type="http://schemas.openxmlformats.org/officeDocument/2006/relationships/hyperlink" Target="https://snohomishcountywa.gov/DocumentCenter/View/136542/Appeal-Process-Guide" TargetMode="External"/><Relationship Id="rId10" Type="http://schemas.openxmlformats.org/officeDocument/2006/relationships/hyperlink" Target="https://www.co.cowlitz.wa.us/3130/Appeal-Forms" TargetMode="External"/><Relationship Id="rId4" Type="http://schemas.openxmlformats.org/officeDocument/2006/relationships/hyperlink" Target="https://www.kitsap.gov/BOC_p/Pages/BOE.aspx" TargetMode="External"/><Relationship Id="rId9" Type="http://schemas.openxmlformats.org/officeDocument/2006/relationships/hyperlink" Target="https://kingcounty.gov/en/independents/governance-and-leadership/government-oversight/board-appeals-equalization/appeals-forms" TargetMode="External"/><Relationship Id="rId14" Type="http://schemas.openxmlformats.org/officeDocument/2006/relationships/hyperlink" Target="https://snohomishcountywa.gov/DocumentCenter/View/133662/BOE-Rules-of-Practice-and-Procedure?bidId="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surveymonkey.com/r/BOESenior"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60.jpeg"/><Relationship Id="rId4" Type="http://schemas.openxmlformats.org/officeDocument/2006/relationships/hyperlink" Target="mailto:dorpropertytaxeducation@dor.wa.gov"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rikkib@dor.wa.gov" TargetMode="External"/><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hyperlink" Target="mailto:dianab@dor.wa.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hyperlink" Target="https://attannur.com/topicos-art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89CD662-FDE9-D0C7-7D9C-53701E2B37D4}"/>
              </a:ext>
            </a:extLst>
          </p:cNvPr>
          <p:cNvSpPr>
            <a:spLocks noGrp="1"/>
          </p:cNvSpPr>
          <p:nvPr>
            <p:ph type="ctrTitle"/>
          </p:nvPr>
        </p:nvSpPr>
        <p:spPr>
          <a:xfrm>
            <a:off x="1879480" y="2263667"/>
            <a:ext cx="5248228" cy="1790700"/>
          </a:xfrm>
        </p:spPr>
        <p:txBody>
          <a:bodyPr/>
          <a:lstStyle/>
          <a:p>
            <a:r>
              <a:rPr lang="en-US" dirty="0"/>
              <a:t>Board of Equalization Training</a:t>
            </a:r>
          </a:p>
        </p:txBody>
      </p:sp>
      <p:sp>
        <p:nvSpPr>
          <p:cNvPr id="14" name="Subtitle 13">
            <a:extLst>
              <a:ext uri="{FF2B5EF4-FFF2-40B4-BE49-F238E27FC236}">
                <a16:creationId xmlns:a16="http://schemas.microsoft.com/office/drawing/2014/main" id="{33610646-D8BA-9035-EB98-08E9BDCB2034}"/>
              </a:ext>
            </a:extLst>
          </p:cNvPr>
          <p:cNvSpPr>
            <a:spLocks noGrp="1"/>
          </p:cNvSpPr>
          <p:nvPr>
            <p:ph type="subTitle" idx="1"/>
          </p:nvPr>
        </p:nvSpPr>
        <p:spPr>
          <a:xfrm>
            <a:off x="1990774" y="4384222"/>
            <a:ext cx="5248227" cy="1102178"/>
          </a:xfrm>
        </p:spPr>
        <p:txBody>
          <a:bodyPr>
            <a:normAutofit/>
          </a:bodyPr>
          <a:lstStyle/>
          <a:p>
            <a:r>
              <a:rPr lang="en-US" sz="1800" dirty="0"/>
              <a:t>2025 – Senior Member</a:t>
            </a:r>
          </a:p>
        </p:txBody>
      </p:sp>
      <p:sp>
        <p:nvSpPr>
          <p:cNvPr id="15" name="Text Placeholder 14">
            <a:extLst>
              <a:ext uri="{FF2B5EF4-FFF2-40B4-BE49-F238E27FC236}">
                <a16:creationId xmlns:a16="http://schemas.microsoft.com/office/drawing/2014/main" id="{6ADF5780-B0C7-D93C-5EAF-474CE5CD83F7}"/>
              </a:ext>
            </a:extLst>
          </p:cNvPr>
          <p:cNvSpPr>
            <a:spLocks noGrp="1"/>
          </p:cNvSpPr>
          <p:nvPr>
            <p:ph type="body" sz="quarter" idx="12"/>
          </p:nvPr>
        </p:nvSpPr>
        <p:spPr>
          <a:xfrm>
            <a:off x="1879480" y="5378491"/>
            <a:ext cx="5248226" cy="367079"/>
          </a:xfrm>
        </p:spPr>
        <p:txBody>
          <a:bodyPr>
            <a:noAutofit/>
          </a:bodyPr>
          <a:lstStyle/>
          <a:p>
            <a:r>
              <a:rPr lang="en-US" sz="1400" dirty="0"/>
              <a:t>Presented by  Rikki Bland </a:t>
            </a:r>
          </a:p>
          <a:p>
            <a:r>
              <a:rPr lang="en-US" sz="1400" dirty="0"/>
              <a:t>June 5, 24, &amp; 26, 2025</a:t>
            </a:r>
          </a:p>
        </p:txBody>
      </p:sp>
      <p:pic>
        <p:nvPicPr>
          <p:cNvPr id="11" name="Picture Placeholder 10">
            <a:extLst>
              <a:ext uri="{FF2B5EF4-FFF2-40B4-BE49-F238E27FC236}">
                <a16:creationId xmlns:a16="http://schemas.microsoft.com/office/drawing/2014/main" id="{71802CD9-7026-100D-7F87-1FCBEBD5915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1320" r="31320"/>
          <a:stretch/>
        </p:blipFill>
        <p:spPr>
          <a:xfrm>
            <a:off x="8325852" y="0"/>
            <a:ext cx="3866147" cy="6858000"/>
          </a:xfrm>
        </p:spPr>
      </p:pic>
    </p:spTree>
    <p:extLst>
      <p:ext uri="{BB962C8B-B14F-4D97-AF65-F5344CB8AC3E}">
        <p14:creationId xmlns:p14="http://schemas.microsoft.com/office/powerpoint/2010/main" val="737657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F2DC-8FA1-7AF8-155B-2F7D67943453}"/>
              </a:ext>
            </a:extLst>
          </p:cNvPr>
          <p:cNvSpPr>
            <a:spLocks noGrp="1"/>
          </p:cNvSpPr>
          <p:nvPr>
            <p:ph type="title"/>
          </p:nvPr>
        </p:nvSpPr>
        <p:spPr/>
        <p:txBody>
          <a:bodyPr/>
          <a:lstStyle/>
          <a:p>
            <a:r>
              <a:rPr lang="en-US"/>
              <a:t>Good Cause Waiver Request </a:t>
            </a:r>
          </a:p>
        </p:txBody>
      </p:sp>
      <p:sp>
        <p:nvSpPr>
          <p:cNvPr id="3" name="Text Placeholder 2">
            <a:extLst>
              <a:ext uri="{FF2B5EF4-FFF2-40B4-BE49-F238E27FC236}">
                <a16:creationId xmlns:a16="http://schemas.microsoft.com/office/drawing/2014/main" id="{06D5870E-DE63-2822-4130-32CF2761F70E}"/>
              </a:ext>
            </a:extLst>
          </p:cNvPr>
          <p:cNvSpPr>
            <a:spLocks noGrp="1"/>
          </p:cNvSpPr>
          <p:nvPr>
            <p:ph type="body" idx="1"/>
          </p:nvPr>
        </p:nvSpPr>
        <p:spPr/>
        <p:txBody>
          <a:bodyPr/>
          <a:lstStyle/>
          <a:p>
            <a:r>
              <a:rPr lang="en-US"/>
              <a:t>Form:</a:t>
            </a:r>
          </a:p>
        </p:txBody>
      </p:sp>
      <p:sp>
        <p:nvSpPr>
          <p:cNvPr id="6" name="Content Placeholder 5">
            <a:extLst>
              <a:ext uri="{FF2B5EF4-FFF2-40B4-BE49-F238E27FC236}">
                <a16:creationId xmlns:a16="http://schemas.microsoft.com/office/drawing/2014/main" id="{FBA4ABA5-DF35-F957-FD15-0B3699649A92}"/>
              </a:ext>
            </a:extLst>
          </p:cNvPr>
          <p:cNvSpPr>
            <a:spLocks noGrp="1"/>
          </p:cNvSpPr>
          <p:nvPr>
            <p:ph sz="quarter" idx="14"/>
          </p:nvPr>
        </p:nvSpPr>
        <p:spPr>
          <a:xfrm>
            <a:off x="5715000" y="1812758"/>
            <a:ext cx="6477000" cy="5045242"/>
          </a:xfrm>
        </p:spPr>
        <p:txBody>
          <a:bodyPr>
            <a:noAutofit/>
          </a:bodyPr>
          <a:lstStyle/>
          <a:p>
            <a:r>
              <a:rPr lang="en-US" sz="1100" dirty="0">
                <a:latin typeface="Aptos" panose="020B0004020202020204" pitchFamily="34" charset="0"/>
              </a:rPr>
              <a:t>(a) The taxpayer was unable to file the petition by the filing deadline because of a death or serious illness of the taxpayer or of a member of the taxpayer's immediate family occurring at or shortly before the time for filing.</a:t>
            </a:r>
          </a:p>
          <a:p>
            <a:r>
              <a:rPr lang="en-US" sz="1100" dirty="0">
                <a:latin typeface="Aptos" panose="020B0004020202020204" pitchFamily="34" charset="0"/>
              </a:rPr>
              <a:t>(b) The taxpayer was unable to file the petition by the filing deadline because of the occurrence of </a:t>
            </a:r>
            <a:r>
              <a:rPr lang="en-US" sz="1100" b="1" dirty="0">
                <a:highlight>
                  <a:srgbClr val="FFFF00"/>
                </a:highlight>
                <a:latin typeface="Aptos" panose="020B0004020202020204" pitchFamily="34" charset="0"/>
              </a:rPr>
              <a:t>all</a:t>
            </a:r>
            <a:r>
              <a:rPr lang="en-US" sz="1100" dirty="0">
                <a:latin typeface="Aptos" panose="020B0004020202020204" pitchFamily="34" charset="0"/>
              </a:rPr>
              <a:t> of the following:</a:t>
            </a:r>
          </a:p>
          <a:p>
            <a:pPr lvl="1"/>
            <a:r>
              <a:rPr lang="en-US" sz="1100" dirty="0">
                <a:latin typeface="Aptos" panose="020B0004020202020204" pitchFamily="34" charset="0"/>
              </a:rPr>
              <a:t>(i) The taxpayer was absent from his or her home or from the address where the assessment notice or change of value notice is normally received by the taxpayer. If the notice is normally mailed by the assessor to a mortgagee or other agent of the taxpayer, the taxpayer must show that the mortgagee or other agent was required, pursuant to written instructions from the taxpayer, to promptly transmit the notice and failed to do so;</a:t>
            </a:r>
          </a:p>
          <a:p>
            <a:pPr lvl="1"/>
            <a:r>
              <a:rPr lang="en-US" sz="1100" dirty="0">
                <a:latin typeface="Aptos" panose="020B0004020202020204" pitchFamily="34" charset="0"/>
              </a:rPr>
              <a:t>(ii) The taxpayer was absent (as described in (b)(i) of this subsection) for more than fifteen of the days allowed in subsection (2) of this rule prior to the filing deadline; and</a:t>
            </a:r>
          </a:p>
          <a:p>
            <a:pPr lvl="1"/>
            <a:r>
              <a:rPr lang="en-US" sz="1100" dirty="0">
                <a:latin typeface="Aptos" panose="020B0004020202020204" pitchFamily="34" charset="0"/>
              </a:rPr>
              <a:t>(iii) The filing deadline is after July 1st of the assessment year.</a:t>
            </a:r>
          </a:p>
          <a:p>
            <a:r>
              <a:rPr lang="en-US" sz="1100" dirty="0">
                <a:latin typeface="Aptos" panose="020B0004020202020204" pitchFamily="34" charset="0"/>
              </a:rPr>
              <a:t>(c) The taxpayer was unable to file the petition by the filing deadline because the taxpayer reasonably relied upon incorrect, ambiguous, or misleading </a:t>
            </a:r>
            <a:r>
              <a:rPr lang="en-US" sz="1100" b="1" dirty="0">
                <a:latin typeface="Aptos" panose="020B0004020202020204" pitchFamily="34" charset="0"/>
              </a:rPr>
              <a:t>written advice as to the proper filing </a:t>
            </a:r>
            <a:r>
              <a:rPr lang="en-US" sz="1100" dirty="0">
                <a:latin typeface="Aptos" panose="020B0004020202020204" pitchFamily="34" charset="0"/>
              </a:rPr>
              <a:t>requirements.</a:t>
            </a:r>
          </a:p>
          <a:p>
            <a:r>
              <a:rPr lang="en-US" sz="1100" dirty="0">
                <a:latin typeface="Aptos" panose="020B0004020202020204" pitchFamily="34" charset="0"/>
              </a:rPr>
              <a:t>(d) The taxpayer was unable to file the petition by the filing deadline because of a natural disaster such as a flood or earthquake </a:t>
            </a:r>
            <a:r>
              <a:rPr lang="en-US" sz="1100" b="1" dirty="0">
                <a:latin typeface="Aptos" panose="020B0004020202020204" pitchFamily="34" charset="0"/>
              </a:rPr>
              <a:t>occurring at or shortly before the time for filing</a:t>
            </a:r>
            <a:r>
              <a:rPr lang="en-US" sz="1100" dirty="0">
                <a:latin typeface="Aptos" panose="020B0004020202020204" pitchFamily="34" charset="0"/>
              </a:rPr>
              <a:t>.</a:t>
            </a:r>
          </a:p>
          <a:p>
            <a:r>
              <a:rPr lang="en-US" sz="1100" dirty="0">
                <a:latin typeface="Aptos" panose="020B0004020202020204" pitchFamily="34" charset="0"/>
              </a:rPr>
              <a:t>(e) The taxpayer was unable to file the petition by the filing deadline because of a delay or loss related to the </a:t>
            </a:r>
            <a:r>
              <a:rPr lang="en-US" sz="1100" b="1" dirty="0">
                <a:highlight>
                  <a:srgbClr val="FFFF00"/>
                </a:highlight>
                <a:latin typeface="Aptos" panose="020B0004020202020204" pitchFamily="34" charset="0"/>
              </a:rPr>
              <a:t>delivery of the petition</a:t>
            </a:r>
            <a:r>
              <a:rPr lang="en-US" sz="1100" dirty="0">
                <a:latin typeface="Aptos" panose="020B0004020202020204" pitchFamily="34" charset="0"/>
              </a:rPr>
              <a:t> by the postal service. The taxpayer must be able to provide documentation from the postal service of the delay or loss.</a:t>
            </a:r>
          </a:p>
          <a:p>
            <a:r>
              <a:rPr lang="en-US" sz="1100" dirty="0">
                <a:latin typeface="Aptos" panose="020B0004020202020204" pitchFamily="34" charset="0"/>
              </a:rPr>
              <a:t>(f) The taxpayer is a business and was unable to file the petition by the filing deadline because the person employed by the business, responsible for dealing with property taxes, was unavailable due to illness or unavoidable absence.</a:t>
            </a:r>
          </a:p>
          <a:p>
            <a:r>
              <a:rPr lang="en-US" sz="1100" dirty="0">
                <a:latin typeface="Aptos" panose="020B0004020202020204" pitchFamily="34" charset="0"/>
              </a:rPr>
              <a:t>(g) The taxpayer was </a:t>
            </a:r>
            <a:r>
              <a:rPr lang="en-US" sz="1100" b="1" dirty="0">
                <a:highlight>
                  <a:srgbClr val="FFFF00"/>
                </a:highlight>
                <a:latin typeface="Aptos" panose="020B0004020202020204" pitchFamily="34" charset="0"/>
              </a:rPr>
              <a:t>not sent a change of value notice </a:t>
            </a:r>
            <a:r>
              <a:rPr lang="en-US" sz="1100" dirty="0">
                <a:latin typeface="Aptos" panose="020B0004020202020204" pitchFamily="34" charset="0"/>
              </a:rPr>
              <a:t>under RCW 84.40.045 for the current assessment year and can demonstrate the property </a:t>
            </a:r>
            <a:r>
              <a:rPr lang="en-US" sz="1100" b="1" dirty="0">
                <a:highlight>
                  <a:srgbClr val="FFFF00"/>
                </a:highlight>
                <a:latin typeface="Aptos" panose="020B0004020202020204" pitchFamily="34" charset="0"/>
              </a:rPr>
              <a:t>value did not change </a:t>
            </a:r>
            <a:r>
              <a:rPr lang="en-US" sz="1100" dirty="0">
                <a:latin typeface="Aptos" panose="020B0004020202020204" pitchFamily="34" charset="0"/>
              </a:rPr>
              <a:t>from the previous assessment year.</a:t>
            </a:r>
          </a:p>
        </p:txBody>
      </p:sp>
      <p:pic>
        <p:nvPicPr>
          <p:cNvPr id="7" name="Content Placeholder 6">
            <a:extLst>
              <a:ext uri="{FF2B5EF4-FFF2-40B4-BE49-F238E27FC236}">
                <a16:creationId xmlns:a16="http://schemas.microsoft.com/office/drawing/2014/main" id="{983D96DE-EE43-2611-75CD-A7AC1D3C7995}"/>
              </a:ext>
            </a:extLst>
          </p:cNvPr>
          <p:cNvPicPr>
            <a:picLocks noGrp="1" noChangeAspect="1"/>
          </p:cNvPicPr>
          <p:nvPr>
            <p:ph sz="half" idx="2"/>
          </p:nvPr>
        </p:nvPicPr>
        <p:blipFill>
          <a:blip r:embed="rId3"/>
          <a:srcRect l="12524" t="27996" r="2927" b="3611"/>
          <a:stretch/>
        </p:blipFill>
        <p:spPr>
          <a:xfrm>
            <a:off x="1" y="1812757"/>
            <a:ext cx="5553074" cy="5045242"/>
          </a:xfrm>
          <a:prstGeom prst="rect">
            <a:avLst/>
          </a:prstGeom>
        </p:spPr>
      </p:pic>
    </p:spTree>
    <p:extLst>
      <p:ext uri="{BB962C8B-B14F-4D97-AF65-F5344CB8AC3E}">
        <p14:creationId xmlns:p14="http://schemas.microsoft.com/office/powerpoint/2010/main" val="2927961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FD8C6-B5D9-8DED-5AEB-613B48650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2AD6A-20A5-9B62-544D-31A0EC979924}"/>
              </a:ext>
            </a:extLst>
          </p:cNvPr>
          <p:cNvSpPr>
            <a:spLocks noGrp="1"/>
          </p:cNvSpPr>
          <p:nvPr>
            <p:ph type="title"/>
          </p:nvPr>
        </p:nvSpPr>
        <p:spPr/>
        <p:txBody>
          <a:bodyPr/>
          <a:lstStyle/>
          <a:p>
            <a:r>
              <a:rPr lang="en-US" dirty="0"/>
              <a:t>Reconvene Request </a:t>
            </a:r>
          </a:p>
        </p:txBody>
      </p:sp>
      <p:pic>
        <p:nvPicPr>
          <p:cNvPr id="9" name="Content Placeholder 8">
            <a:extLst>
              <a:ext uri="{FF2B5EF4-FFF2-40B4-BE49-F238E27FC236}">
                <a16:creationId xmlns:a16="http://schemas.microsoft.com/office/drawing/2014/main" id="{8EB5EA1D-90BE-31FF-46B8-232394BE6CFC}"/>
              </a:ext>
            </a:extLst>
          </p:cNvPr>
          <p:cNvPicPr>
            <a:picLocks noGrp="1" noChangeAspect="1"/>
          </p:cNvPicPr>
          <p:nvPr>
            <p:ph sz="half" idx="2"/>
          </p:nvPr>
        </p:nvPicPr>
        <p:blipFill>
          <a:blip r:embed="rId3"/>
          <a:srcRect t="47905"/>
          <a:stretch/>
        </p:blipFill>
        <p:spPr>
          <a:xfrm>
            <a:off x="0" y="1690690"/>
            <a:ext cx="5791200" cy="5167310"/>
          </a:xfrm>
        </p:spPr>
      </p:pic>
      <p:pic>
        <p:nvPicPr>
          <p:cNvPr id="16" name="Content Placeholder 15">
            <a:extLst>
              <a:ext uri="{FF2B5EF4-FFF2-40B4-BE49-F238E27FC236}">
                <a16:creationId xmlns:a16="http://schemas.microsoft.com/office/drawing/2014/main" id="{89210EA1-0802-D323-3C02-B323FE1389B2}"/>
              </a:ext>
            </a:extLst>
          </p:cNvPr>
          <p:cNvPicPr>
            <a:picLocks noGrp="1" noChangeAspect="1"/>
          </p:cNvPicPr>
          <p:nvPr>
            <p:ph sz="quarter" idx="14"/>
          </p:nvPr>
        </p:nvPicPr>
        <p:blipFill>
          <a:blip r:embed="rId4"/>
          <a:srcRect t="8707" b="34853"/>
          <a:stretch/>
        </p:blipFill>
        <p:spPr>
          <a:xfrm>
            <a:off x="5791201" y="1755624"/>
            <a:ext cx="6400800" cy="4586285"/>
          </a:xfrm>
          <a:prstGeom prst="rect">
            <a:avLst/>
          </a:prstGeom>
        </p:spPr>
      </p:pic>
    </p:spTree>
    <p:extLst>
      <p:ext uri="{BB962C8B-B14F-4D97-AF65-F5344CB8AC3E}">
        <p14:creationId xmlns:p14="http://schemas.microsoft.com/office/powerpoint/2010/main" val="3726777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a:xfrm>
            <a:off x="621512" y="1590927"/>
            <a:ext cx="2351584" cy="3447549"/>
          </a:xfrm>
        </p:spPr>
        <p:txBody>
          <a:bodyPr>
            <a:normAutofit/>
          </a:bodyPr>
          <a:lstStyle/>
          <a:p>
            <a:pPr algn="l"/>
            <a:r>
              <a:rPr lang="en-US" dirty="0"/>
              <a:t>Late Filing Exception or Good Cause Waiver</a:t>
            </a:r>
          </a:p>
          <a:p>
            <a:endParaRPr lang="en-US" dirty="0"/>
          </a:p>
        </p:txBody>
      </p:sp>
      <p:sp>
        <p:nvSpPr>
          <p:cNvPr id="4" name="Text Placeholder 3">
            <a:extLst>
              <a:ext uri="{FF2B5EF4-FFF2-40B4-BE49-F238E27FC236}">
                <a16:creationId xmlns:a16="http://schemas.microsoft.com/office/drawing/2014/main" id="{B36A1AB8-59FD-11A9-6708-EF3F21ED5422}"/>
              </a:ext>
            </a:extLst>
          </p:cNvPr>
          <p:cNvSpPr>
            <a:spLocks noGrp="1"/>
          </p:cNvSpPr>
          <p:nvPr>
            <p:ph type="body" sz="quarter" idx="16"/>
          </p:nvPr>
        </p:nvSpPr>
        <p:spPr>
          <a:xfrm>
            <a:off x="4729314" y="572830"/>
            <a:ext cx="4819650" cy="446105"/>
          </a:xfrm>
        </p:spPr>
        <p:txBody>
          <a:bodyPr>
            <a:normAutofit/>
          </a:bodyPr>
          <a:lstStyle/>
          <a:p>
            <a:r>
              <a:rPr lang="en-US" sz="2000" dirty="0"/>
              <a:t>WAC 458-14-056 applies in these requests:</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a:xfrm>
            <a:off x="4645583" y="1449395"/>
            <a:ext cx="7441642" cy="3447549"/>
          </a:xfrm>
        </p:spPr>
        <p:txBody>
          <a:bodyPr>
            <a:noAutofit/>
          </a:bodyPr>
          <a:lstStyle/>
          <a:p>
            <a:pPr marL="0" indent="0">
              <a:buNone/>
            </a:pPr>
            <a:r>
              <a:rPr lang="en-US" sz="2000" b="1" dirty="0"/>
              <a:t>Issue:</a:t>
            </a:r>
            <a:r>
              <a:rPr lang="en-US" sz="2000" dirty="0"/>
              <a:t> </a:t>
            </a:r>
          </a:p>
          <a:p>
            <a:pPr marL="0" indent="0">
              <a:buNone/>
            </a:pPr>
            <a:r>
              <a:rPr lang="en-US" sz="2000" dirty="0"/>
              <a:t>The taxpayer claimed they didn't receive the value notice and assumed it was delivered to the wrong address.</a:t>
            </a:r>
          </a:p>
          <a:p>
            <a:pPr marL="0" indent="0">
              <a:buNone/>
            </a:pPr>
            <a:endParaRPr lang="en-US" sz="2000" dirty="0"/>
          </a:p>
          <a:p>
            <a:pPr marL="0" indent="0">
              <a:buNone/>
            </a:pPr>
            <a:r>
              <a:rPr lang="en-US" sz="2000" b="1" dirty="0"/>
              <a:t>To qualify under WAC 458-14-056(3)(b):</a:t>
            </a:r>
          </a:p>
          <a:p>
            <a:pPr>
              <a:buClr>
                <a:schemeClr val="bg1"/>
              </a:buClr>
            </a:pPr>
            <a:r>
              <a:rPr lang="en-US" sz="2000" dirty="0"/>
              <a:t>A taxpayer must be absent from his or her home for </a:t>
            </a:r>
            <a:r>
              <a:rPr lang="en-US" sz="2000" u="sng" dirty="0"/>
              <a:t>more than 15 days prior to the filing deadline</a:t>
            </a:r>
            <a:r>
              <a:rPr lang="en-US" sz="2000" dirty="0"/>
              <a:t> (which must be after July 1)</a:t>
            </a:r>
          </a:p>
          <a:p>
            <a:pPr>
              <a:buClr>
                <a:schemeClr val="bg1"/>
              </a:buClr>
            </a:pPr>
            <a:r>
              <a:rPr lang="en-US" sz="2000" dirty="0"/>
              <a:t>Based on the above, this taxpayer did not show they were absent from home for more than 15 days before the deadline, so they likely don’t qualify.</a:t>
            </a:r>
          </a:p>
          <a:p>
            <a:pPr marL="0" indent="0">
              <a:buClr>
                <a:schemeClr val="bg1"/>
              </a:buClr>
              <a:buNone/>
            </a:pPr>
            <a:endParaRPr lang="en-US" sz="2000" dirty="0"/>
          </a:p>
          <a:p>
            <a:pPr marL="0" indent="0">
              <a:buNone/>
            </a:pPr>
            <a:r>
              <a:rPr lang="en-US" sz="2000" dirty="0"/>
              <a:t>* Note a minor discrepancy in form title vs. request wording ("Late Filing Exception" vs. "waiver of deadline for good cause").</a:t>
            </a:r>
          </a:p>
          <a:p>
            <a:endParaRPr lang="en-US" sz="2000" dirty="0"/>
          </a:p>
        </p:txBody>
      </p:sp>
    </p:spTree>
    <p:extLst>
      <p:ext uri="{BB962C8B-B14F-4D97-AF65-F5344CB8AC3E}">
        <p14:creationId xmlns:p14="http://schemas.microsoft.com/office/powerpoint/2010/main" val="1836989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7639D-9411-8DDF-B4AB-B22E294188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C734C6-6B68-6DEC-16FC-41F907EF2CCE}"/>
              </a:ext>
            </a:extLst>
          </p:cNvPr>
          <p:cNvSpPr>
            <a:spLocks noGrp="1"/>
          </p:cNvSpPr>
          <p:nvPr>
            <p:ph type="body" sz="quarter" idx="14"/>
          </p:nvPr>
        </p:nvSpPr>
        <p:spPr>
          <a:xfrm>
            <a:off x="654306" y="1774308"/>
            <a:ext cx="2351584" cy="3447549"/>
          </a:xfrm>
        </p:spPr>
        <p:txBody>
          <a:bodyPr>
            <a:normAutofit/>
          </a:bodyPr>
          <a:lstStyle/>
          <a:p>
            <a:pPr algn="l"/>
            <a:r>
              <a:rPr lang="en-US" dirty="0"/>
              <a:t>Reconvene Request</a:t>
            </a:r>
          </a:p>
          <a:p>
            <a:endParaRPr lang="en-US" dirty="0"/>
          </a:p>
        </p:txBody>
      </p:sp>
      <p:sp>
        <p:nvSpPr>
          <p:cNvPr id="4" name="Text Placeholder 3">
            <a:extLst>
              <a:ext uri="{FF2B5EF4-FFF2-40B4-BE49-F238E27FC236}">
                <a16:creationId xmlns:a16="http://schemas.microsoft.com/office/drawing/2014/main" id="{2A3FE6C8-4F93-9FD2-E6C5-36E15F5CAFA3}"/>
              </a:ext>
            </a:extLst>
          </p:cNvPr>
          <p:cNvSpPr>
            <a:spLocks noGrp="1"/>
          </p:cNvSpPr>
          <p:nvPr>
            <p:ph type="body" sz="quarter" idx="16"/>
          </p:nvPr>
        </p:nvSpPr>
        <p:spPr>
          <a:xfrm>
            <a:off x="5043639" y="589222"/>
            <a:ext cx="4819650" cy="358849"/>
          </a:xfrm>
        </p:spPr>
        <p:txBody>
          <a:bodyPr>
            <a:noAutofit/>
          </a:bodyPr>
          <a:lstStyle/>
          <a:p>
            <a:r>
              <a:rPr lang="en-US" sz="2000" dirty="0"/>
              <a:t>WAC 458-14-127 applies in these requests:</a:t>
            </a:r>
          </a:p>
        </p:txBody>
      </p:sp>
      <p:sp>
        <p:nvSpPr>
          <p:cNvPr id="3" name="Text Placeholder 2">
            <a:extLst>
              <a:ext uri="{FF2B5EF4-FFF2-40B4-BE49-F238E27FC236}">
                <a16:creationId xmlns:a16="http://schemas.microsoft.com/office/drawing/2014/main" id="{F3A0E183-6E07-134C-C318-07516AB5D3B9}"/>
              </a:ext>
            </a:extLst>
          </p:cNvPr>
          <p:cNvSpPr>
            <a:spLocks noGrp="1"/>
          </p:cNvSpPr>
          <p:nvPr>
            <p:ph type="body" sz="quarter" idx="15"/>
          </p:nvPr>
        </p:nvSpPr>
        <p:spPr>
          <a:xfrm>
            <a:off x="4929359" y="1193283"/>
            <a:ext cx="7262641" cy="3703660"/>
          </a:xfrm>
        </p:spPr>
        <p:txBody>
          <a:bodyPr>
            <a:noAutofit/>
          </a:bodyPr>
          <a:lstStyle/>
          <a:p>
            <a:pPr marL="0" indent="0">
              <a:buNone/>
            </a:pPr>
            <a:r>
              <a:rPr lang="en-US" sz="2000" b="1" dirty="0"/>
              <a:t>Issue:</a:t>
            </a:r>
          </a:p>
          <a:p>
            <a:pPr marL="0" indent="0">
              <a:buClr>
                <a:schemeClr val="bg1"/>
              </a:buClr>
              <a:buNone/>
            </a:pPr>
            <a:r>
              <a:rPr lang="en-US" sz="2000" dirty="0"/>
              <a:t>The taxpayer claims the change of value notice was delayed in delivery.</a:t>
            </a:r>
          </a:p>
          <a:p>
            <a:pPr marL="0" indent="0">
              <a:buClr>
                <a:schemeClr val="bg1"/>
              </a:buClr>
              <a:buNone/>
            </a:pPr>
            <a:endParaRPr lang="en-US" sz="2000" dirty="0"/>
          </a:p>
          <a:p>
            <a:pPr marL="0" indent="0">
              <a:buClr>
                <a:schemeClr val="bg1"/>
              </a:buClr>
              <a:buNone/>
            </a:pPr>
            <a:r>
              <a:rPr lang="en-US" sz="2000" b="1" dirty="0"/>
              <a:t>To qualify under WAC 458-14-127(1):</a:t>
            </a:r>
          </a:p>
          <a:p>
            <a:pPr>
              <a:buClr>
                <a:schemeClr val="bg1"/>
              </a:buClr>
            </a:pPr>
            <a:r>
              <a:rPr lang="en-US" sz="2000" dirty="0"/>
              <a:t>Taxpayer provides a statement swearing they did not receive the notice of value more than 15 days prior to the filing deadline AND proof of a value change.</a:t>
            </a:r>
          </a:p>
          <a:p>
            <a:pPr>
              <a:buClr>
                <a:schemeClr val="bg1"/>
              </a:buClr>
            </a:pPr>
            <a:r>
              <a:rPr lang="en-US" sz="2000" dirty="0"/>
              <a:t>Based on the above, more information needed from the taxpayer before a decision can be made and should include the following:</a:t>
            </a:r>
          </a:p>
          <a:p>
            <a:pPr>
              <a:buClr>
                <a:schemeClr val="bg1"/>
              </a:buClr>
            </a:pPr>
            <a:r>
              <a:rPr lang="en-US" sz="2000" dirty="0"/>
              <a:t>A sworn affidavit from the taxpayer stating they didn't receive the notice timely.</a:t>
            </a:r>
          </a:p>
          <a:p>
            <a:pPr>
              <a:buClr>
                <a:schemeClr val="bg1"/>
              </a:buClr>
            </a:pPr>
            <a:r>
              <a:rPr lang="en-US" sz="2000" dirty="0"/>
              <a:t>Proof their value was changed for the 2023 assessment year (over the 2022 assessment year).</a:t>
            </a:r>
          </a:p>
          <a:p>
            <a:pPr>
              <a:buClr>
                <a:schemeClr val="bg1"/>
              </a:buClr>
            </a:pPr>
            <a:r>
              <a:rPr lang="en-US" sz="2000" dirty="0"/>
              <a:t>Completed request is filed with the Board by April 30, 2024.</a:t>
            </a:r>
          </a:p>
          <a:p>
            <a:endParaRPr lang="en-US" sz="2000" dirty="0"/>
          </a:p>
        </p:txBody>
      </p:sp>
    </p:spTree>
    <p:extLst>
      <p:ext uri="{BB962C8B-B14F-4D97-AF65-F5344CB8AC3E}">
        <p14:creationId xmlns:p14="http://schemas.microsoft.com/office/powerpoint/2010/main" val="3245881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FFD8-B840-D885-3656-D30A662216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2E0B3A-3071-DC5C-4228-95E78E9D3CE7}"/>
              </a:ext>
            </a:extLst>
          </p:cNvPr>
          <p:cNvSpPr>
            <a:spLocks noGrp="1"/>
          </p:cNvSpPr>
          <p:nvPr>
            <p:ph type="body" sz="quarter" idx="14"/>
          </p:nvPr>
        </p:nvSpPr>
        <p:spPr>
          <a:xfrm>
            <a:off x="597156" y="1743333"/>
            <a:ext cx="2351584" cy="3447549"/>
          </a:xfrm>
        </p:spPr>
        <p:txBody>
          <a:bodyPr>
            <a:normAutofit/>
          </a:bodyPr>
          <a:lstStyle/>
          <a:p>
            <a:pPr algn="l"/>
            <a:r>
              <a:rPr lang="en-US" dirty="0"/>
              <a:t>The Answers!</a:t>
            </a:r>
          </a:p>
          <a:p>
            <a:endParaRPr lang="en-US" dirty="0"/>
          </a:p>
        </p:txBody>
      </p:sp>
      <p:sp>
        <p:nvSpPr>
          <p:cNvPr id="3" name="Text Placeholder 2">
            <a:extLst>
              <a:ext uri="{FF2B5EF4-FFF2-40B4-BE49-F238E27FC236}">
                <a16:creationId xmlns:a16="http://schemas.microsoft.com/office/drawing/2014/main" id="{C87C0791-7091-7AF9-2459-8CCD6BAA4C0D}"/>
              </a:ext>
            </a:extLst>
          </p:cNvPr>
          <p:cNvSpPr>
            <a:spLocks noGrp="1"/>
          </p:cNvSpPr>
          <p:nvPr>
            <p:ph type="body" sz="quarter" idx="15"/>
          </p:nvPr>
        </p:nvSpPr>
        <p:spPr>
          <a:xfrm>
            <a:off x="4276725" y="323850"/>
            <a:ext cx="7515225" cy="5513883"/>
          </a:xfrm>
        </p:spPr>
        <p:txBody>
          <a:bodyPr>
            <a:noAutofit/>
          </a:bodyPr>
          <a:lstStyle/>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1.  Can a taxpayer request a good cause waiver and reconvening?  </a:t>
            </a: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2">
                    <a:lumMod val="25000"/>
                    <a:lumOff val="75000"/>
                  </a:schemeClr>
                </a:solidFill>
                <a:latin typeface="Calibri" panose="020F0502020204030204" pitchFamily="34" charset="0"/>
                <a:ea typeface="Calibri" panose="020F0502020204030204" pitchFamily="34" charset="0"/>
                <a:cs typeface="Calibri" panose="020F0502020204030204" pitchFamily="34" charset="0"/>
              </a:rPr>
              <a:t>Answer: Yes, they can.</a:t>
            </a:r>
          </a:p>
          <a:p>
            <a:pPr marL="0" indent="0">
              <a:buNone/>
            </a:pPr>
            <a:endParaRPr lang="en-US" sz="2000" dirty="0">
              <a:solidFill>
                <a:schemeClr val="tx2">
                  <a:lumMod val="25000"/>
                  <a:lumOff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2.  In this case, how should the Clerk proceed? </a:t>
            </a: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2">
                    <a:lumMod val="25000"/>
                    <a:lumOff val="75000"/>
                  </a:schemeClr>
                </a:solidFill>
                <a:latin typeface="Calibri" panose="020F0502020204030204" pitchFamily="34" charset="0"/>
                <a:ea typeface="Calibri" panose="020F0502020204030204" pitchFamily="34" charset="0"/>
                <a:cs typeface="Calibri" panose="020F0502020204030204" pitchFamily="34" charset="0"/>
              </a:rPr>
              <a:t>Answer: The following slide has the Department’s guidance.</a:t>
            </a:r>
          </a:p>
          <a:p>
            <a:pPr marL="0" indent="0">
              <a:buNone/>
            </a:pPr>
            <a:endParaRPr lang="en-US" sz="2000" dirty="0">
              <a:solidFill>
                <a:schemeClr val="tx2">
                  <a:lumMod val="25000"/>
                  <a:lumOff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ea typeface="Calibri" panose="020F0502020204030204" pitchFamily="34" charset="0"/>
                <a:cs typeface="Calibri" panose="020F0502020204030204" pitchFamily="34" charset="0"/>
              </a:rPr>
              <a:t> Do you agree?</a:t>
            </a:r>
          </a:p>
          <a:p>
            <a:pPr lvl="1">
              <a:buClr>
                <a:schemeClr val="bg1"/>
              </a:buClr>
            </a:pPr>
            <a:r>
              <a:rPr lang="en-US" sz="2000" kern="100" dirty="0">
                <a:effectLst/>
                <a:latin typeface="Calibri" panose="020F0502020204030204" pitchFamily="34" charset="0"/>
                <a:ea typeface="Calibri" panose="020F0502020204030204" pitchFamily="34" charset="0"/>
                <a:cs typeface="Calibri" panose="020F0502020204030204" pitchFamily="34" charset="0"/>
              </a:rPr>
              <a:t>Since the taxpayer requested both a late filing exception and reconvening, the Board should evaluate both. Keeping in mind they are separate requests even though they were submitted at the same time. </a:t>
            </a:r>
          </a:p>
          <a:p>
            <a:pPr lvl="1">
              <a:buClr>
                <a:schemeClr val="bg1"/>
              </a:buClr>
            </a:pPr>
            <a:endParaRPr lang="en-US" sz="2000" kern="100" dirty="0">
              <a:latin typeface="Calibri" panose="020F0502020204030204" pitchFamily="34" charset="0"/>
              <a:ea typeface="Calibri" panose="020F0502020204030204" pitchFamily="34" charset="0"/>
              <a:cs typeface="Calibri" panose="020F0502020204030204" pitchFamily="34" charset="0"/>
            </a:endParaRPr>
          </a:p>
          <a:p>
            <a:pPr lvl="1">
              <a:buClr>
                <a:schemeClr val="bg1"/>
              </a:buClr>
            </a:pPr>
            <a:r>
              <a:rPr lang="en-US" sz="2000" kern="100" dirty="0">
                <a:effectLst/>
                <a:latin typeface="Calibri" panose="020F0502020204030204" pitchFamily="34" charset="0"/>
                <a:ea typeface="Calibri" panose="020F0502020204030204" pitchFamily="34" charset="0"/>
                <a:cs typeface="Calibri" panose="020F0502020204030204" pitchFamily="34" charset="0"/>
              </a:rPr>
              <a:t>Begin by identifying which RCW and/or WAC applies to the request and evaluate the taxpayer provided information to determine if the request qualifies for approval. </a:t>
            </a:r>
          </a:p>
          <a:p>
            <a:pPr lvl="1">
              <a:buClr>
                <a:schemeClr val="bg1"/>
              </a:buClr>
            </a:pPr>
            <a:endParaRPr lang="en-US" sz="2000" kern="100" dirty="0">
              <a:latin typeface="Calibri" panose="020F0502020204030204" pitchFamily="34" charset="0"/>
              <a:ea typeface="Calibri" panose="020F0502020204030204" pitchFamily="34" charset="0"/>
              <a:cs typeface="Calibri" panose="020F0502020204030204" pitchFamily="34" charset="0"/>
            </a:endParaRPr>
          </a:p>
          <a:p>
            <a:pPr lvl="1">
              <a:buClr>
                <a:schemeClr val="bg1"/>
              </a:buClr>
            </a:pPr>
            <a:r>
              <a:rPr lang="en-US" sz="2000" kern="100" dirty="0">
                <a:effectLst/>
                <a:latin typeface="Calibri" panose="020F0502020204030204" pitchFamily="34" charset="0"/>
                <a:ea typeface="Calibri" panose="020F0502020204030204" pitchFamily="34" charset="0"/>
                <a:cs typeface="Calibri" panose="020F0502020204030204" pitchFamily="34" charset="0"/>
              </a:rPr>
              <a:t>You won’t always know which laws and rules apply, but each request form includes the correct RCW or WAC.</a:t>
            </a:r>
          </a:p>
        </p:txBody>
      </p:sp>
    </p:spTree>
    <p:extLst>
      <p:ext uri="{BB962C8B-B14F-4D97-AF65-F5344CB8AC3E}">
        <p14:creationId xmlns:p14="http://schemas.microsoft.com/office/powerpoint/2010/main" val="1382380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30E8CE-06BD-B525-9D52-49E4B5EA20D3}"/>
              </a:ext>
            </a:extLst>
          </p:cNvPr>
          <p:cNvSpPr>
            <a:spLocks noGrp="1"/>
          </p:cNvSpPr>
          <p:nvPr>
            <p:ph type="body" sz="quarter" idx="14"/>
          </p:nvPr>
        </p:nvSpPr>
        <p:spPr>
          <a:xfrm>
            <a:off x="387182" y="1000789"/>
            <a:ext cx="2603244" cy="4011865"/>
          </a:xfrm>
        </p:spPr>
        <p:txBody>
          <a:bodyPr/>
          <a:lstStyle/>
          <a:p>
            <a:r>
              <a:rPr lang="en-US" dirty="0">
                <a:latin typeface="Aptos Display" panose="020B0004020202020204" pitchFamily="34" charset="0"/>
              </a:rPr>
              <a:t>Department's Guidance (Late Filing)</a:t>
            </a:r>
          </a:p>
        </p:txBody>
      </p:sp>
      <p:sp>
        <p:nvSpPr>
          <p:cNvPr id="7" name="Text Placeholder 6">
            <a:extLst>
              <a:ext uri="{FF2B5EF4-FFF2-40B4-BE49-F238E27FC236}">
                <a16:creationId xmlns:a16="http://schemas.microsoft.com/office/drawing/2014/main" id="{6CAB9A9B-720E-6037-3561-96EC53FE8167}"/>
              </a:ext>
            </a:extLst>
          </p:cNvPr>
          <p:cNvSpPr>
            <a:spLocks noGrp="1"/>
          </p:cNvSpPr>
          <p:nvPr>
            <p:ph type="body" sz="quarter" idx="16"/>
          </p:nvPr>
        </p:nvSpPr>
        <p:spPr>
          <a:xfrm>
            <a:off x="4242434" y="667414"/>
            <a:ext cx="5142656" cy="255182"/>
          </a:xfrm>
        </p:spPr>
        <p:txBody>
          <a:bodyPr>
            <a:noAutofit/>
          </a:bodyPr>
          <a:lstStyle/>
          <a:p>
            <a:r>
              <a:rPr lang="en-US" sz="2000" dirty="0"/>
              <a:t>Exercise #1</a:t>
            </a:r>
          </a:p>
        </p:txBody>
      </p:sp>
      <p:sp>
        <p:nvSpPr>
          <p:cNvPr id="6" name="Text Placeholder 5">
            <a:extLst>
              <a:ext uri="{FF2B5EF4-FFF2-40B4-BE49-F238E27FC236}">
                <a16:creationId xmlns:a16="http://schemas.microsoft.com/office/drawing/2014/main" id="{2745BA2D-DC96-B4CB-3BCF-95D78B3BCBE3}"/>
              </a:ext>
            </a:extLst>
          </p:cNvPr>
          <p:cNvSpPr>
            <a:spLocks noGrp="1"/>
          </p:cNvSpPr>
          <p:nvPr>
            <p:ph type="body" sz="quarter" idx="15"/>
          </p:nvPr>
        </p:nvSpPr>
        <p:spPr>
          <a:xfrm>
            <a:off x="4242434" y="1103573"/>
            <a:ext cx="7759066" cy="4290063"/>
          </a:xfrm>
        </p:spPr>
        <p:txBody>
          <a:bodyPr>
            <a:noAutofit/>
          </a:bodyPr>
          <a:lstStyle/>
          <a:p>
            <a:pPr marL="0" indent="0" fontAlgn="base">
              <a:lnSpc>
                <a:spcPct val="120000"/>
              </a:lnSpc>
              <a:buNone/>
            </a:pPr>
            <a:r>
              <a:rPr lang="en-US" sz="1400" dirty="0">
                <a:solidFill>
                  <a:srgbClr val="000000"/>
                </a:solidFill>
                <a:latin typeface="Aptos" panose="020B0004020202020204" pitchFamily="34" charset="0"/>
              </a:rPr>
              <a:t>Since the taxpayer requested both a late filing exception and reconvening, the Board should evaluate both. Keep in mind they are separate requests even though they were submitted at the same time. I recommend using the same process to evaluate and decide each request. Begin by identifying which RCW and/or WAC applies to the request and evaluate the taxpayer provided information to determine if the request qualifies for approval. We don’t always know which laws and rules apply so here’s my cheat! Each request form includes the RCW or WAC that that applies. I find WACs are generally easier to understand. </a:t>
            </a:r>
          </a:p>
          <a:p>
            <a:pPr indent="0" fontAlgn="base">
              <a:lnSpc>
                <a:spcPct val="120000"/>
              </a:lnSpc>
              <a:buNone/>
            </a:pPr>
            <a:r>
              <a:rPr lang="en-US" sz="1400" dirty="0">
                <a:solidFill>
                  <a:srgbClr val="000000"/>
                </a:solidFill>
                <a:latin typeface="Aptos" panose="020B0004020202020204" pitchFamily="34" charset="0"/>
              </a:rPr>
              <a:t>The taxpayer’s two requests for an untimely filing related to a delayed value change notice: </a:t>
            </a:r>
          </a:p>
          <a:p>
            <a:pPr algn="l" rtl="0" fontAlgn="base">
              <a:lnSpc>
                <a:spcPct val="120000"/>
              </a:lnSpc>
              <a:buNone/>
            </a:pPr>
            <a:r>
              <a:rPr lang="en-US" sz="1400" dirty="0">
                <a:solidFill>
                  <a:srgbClr val="000000"/>
                </a:solidFill>
                <a:latin typeface="Aptos" panose="020B0004020202020204" pitchFamily="34" charset="0"/>
              </a:rPr>
              <a:t>1. Late Filing Exception: </a:t>
            </a:r>
          </a:p>
          <a:p>
            <a:pPr algn="l" rtl="0" fontAlgn="base">
              <a:lnSpc>
                <a:spcPct val="120000"/>
              </a:lnSpc>
              <a:buClrTx/>
              <a:buFont typeface="Arial" panose="020B0604020202020204" pitchFamily="34" charset="0"/>
              <a:buChar char="•"/>
            </a:pPr>
            <a:r>
              <a:rPr lang="en-US" sz="1400" dirty="0">
                <a:solidFill>
                  <a:srgbClr val="000000"/>
                </a:solidFill>
                <a:latin typeface="Aptos" panose="020B0004020202020204" pitchFamily="34" charset="0"/>
              </a:rPr>
              <a:t>The taxpayer claims they didn't receive the value notice and assumes it was delivered to the wrong address. </a:t>
            </a:r>
          </a:p>
          <a:p>
            <a:pPr lvl="1" fontAlgn="base">
              <a:lnSpc>
                <a:spcPct val="120000"/>
              </a:lnSpc>
              <a:buClrTx/>
            </a:pPr>
            <a:r>
              <a:rPr lang="en-US" sz="1400" dirty="0">
                <a:solidFill>
                  <a:srgbClr val="000000"/>
                </a:solidFill>
                <a:latin typeface="Aptos" panose="020B0004020202020204" pitchFamily="34" charset="0"/>
              </a:rPr>
              <a:t>To qualify under WAC 458-14-056(3)(b):</a:t>
            </a:r>
          </a:p>
          <a:p>
            <a:pPr lvl="2" fontAlgn="base">
              <a:lnSpc>
                <a:spcPct val="120000"/>
              </a:lnSpc>
              <a:buClrTx/>
            </a:pPr>
            <a:r>
              <a:rPr lang="en-US" sz="1400" dirty="0">
                <a:solidFill>
                  <a:srgbClr val="000000"/>
                </a:solidFill>
                <a:latin typeface="Aptos" panose="020B0004020202020204" pitchFamily="34" charset="0"/>
              </a:rPr>
              <a:t>A taxpayer must be </a:t>
            </a:r>
            <a:r>
              <a:rPr lang="en-US" sz="1400" u="sng" dirty="0">
                <a:solidFill>
                  <a:srgbClr val="000000"/>
                </a:solidFill>
                <a:latin typeface="Aptos" panose="020B0004020202020204" pitchFamily="34" charset="0"/>
              </a:rPr>
              <a:t>absent from his or her home f</a:t>
            </a:r>
            <a:r>
              <a:rPr lang="en-US" sz="1400" dirty="0">
                <a:solidFill>
                  <a:srgbClr val="000000"/>
                </a:solidFill>
                <a:latin typeface="Aptos" panose="020B0004020202020204" pitchFamily="34" charset="0"/>
              </a:rPr>
              <a:t>or more than 15 days prior to the filing deadline (which must be after July 1) </a:t>
            </a:r>
          </a:p>
          <a:p>
            <a:pPr lvl="1" fontAlgn="base">
              <a:lnSpc>
                <a:spcPct val="120000"/>
              </a:lnSpc>
              <a:buClrTx/>
            </a:pPr>
            <a:r>
              <a:rPr lang="en-US" sz="1400" dirty="0">
                <a:solidFill>
                  <a:srgbClr val="000000"/>
                </a:solidFill>
                <a:latin typeface="Aptos" panose="020B0004020202020204" pitchFamily="34" charset="0"/>
              </a:rPr>
              <a:t>Based on the above, this taxpayer did not show they were </a:t>
            </a:r>
            <a:r>
              <a:rPr lang="en-US" sz="1400" b="1" dirty="0">
                <a:solidFill>
                  <a:srgbClr val="000000"/>
                </a:solidFill>
                <a:latin typeface="Aptos" panose="020B0004020202020204" pitchFamily="34" charset="0"/>
              </a:rPr>
              <a:t>absent from home for more than 15 days</a:t>
            </a:r>
            <a:r>
              <a:rPr lang="en-US" sz="1400" dirty="0">
                <a:solidFill>
                  <a:srgbClr val="000000"/>
                </a:solidFill>
                <a:latin typeface="Aptos" panose="020B0004020202020204" pitchFamily="34" charset="0"/>
              </a:rPr>
              <a:t> before the deadline, so they likely wouldn’t qualify. </a:t>
            </a:r>
          </a:p>
          <a:p>
            <a:pPr algn="l" rtl="0" fontAlgn="base">
              <a:lnSpc>
                <a:spcPct val="120000"/>
              </a:lnSpc>
              <a:buClrTx/>
              <a:buFont typeface="Arial" panose="020B0604020202020204" pitchFamily="34" charset="0"/>
              <a:buChar char="•"/>
            </a:pPr>
            <a:r>
              <a:rPr lang="en-US" sz="1400" dirty="0">
                <a:solidFill>
                  <a:srgbClr val="000000"/>
                </a:solidFill>
                <a:latin typeface="Aptos" panose="020B0004020202020204" pitchFamily="34" charset="0"/>
              </a:rPr>
              <a:t>Note a minor discrepancy in form title vs. request wording ("Late Filing Exception" vs. "waiver of deadline for good cause"). </a:t>
            </a:r>
          </a:p>
          <a:p>
            <a:pPr marL="0" indent="0">
              <a:lnSpc>
                <a:spcPct val="100000"/>
              </a:lnSpc>
              <a:spcBef>
                <a:spcPts val="0"/>
              </a:spcBef>
              <a:buNone/>
            </a:pPr>
            <a:endParaRPr lang="en-US" sz="1400" dirty="0">
              <a:latin typeface="Aptos" panose="020B0004020202020204" pitchFamily="34" charset="0"/>
            </a:endParaRPr>
          </a:p>
        </p:txBody>
      </p:sp>
    </p:spTree>
    <p:extLst>
      <p:ext uri="{BB962C8B-B14F-4D97-AF65-F5344CB8AC3E}">
        <p14:creationId xmlns:p14="http://schemas.microsoft.com/office/powerpoint/2010/main" val="3678687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E8332-6E23-DE79-A904-13A77ECB094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EEEDB19-E5E6-2863-39D0-86EE6D79FA6B}"/>
              </a:ext>
            </a:extLst>
          </p:cNvPr>
          <p:cNvSpPr>
            <a:spLocks noGrp="1"/>
          </p:cNvSpPr>
          <p:nvPr>
            <p:ph type="body" sz="quarter" idx="14"/>
          </p:nvPr>
        </p:nvSpPr>
        <p:spPr>
          <a:xfrm>
            <a:off x="549531" y="1534171"/>
            <a:ext cx="2527044" cy="4011865"/>
          </a:xfrm>
        </p:spPr>
        <p:txBody>
          <a:bodyPr/>
          <a:lstStyle/>
          <a:p>
            <a:r>
              <a:rPr lang="en-US" dirty="0">
                <a:latin typeface="Aptos Display" panose="020B0004020202020204" pitchFamily="34" charset="0"/>
              </a:rPr>
              <a:t>Department's Guidance (Reconvene)</a:t>
            </a:r>
          </a:p>
        </p:txBody>
      </p:sp>
      <p:sp>
        <p:nvSpPr>
          <p:cNvPr id="7" name="Text Placeholder 6">
            <a:extLst>
              <a:ext uri="{FF2B5EF4-FFF2-40B4-BE49-F238E27FC236}">
                <a16:creationId xmlns:a16="http://schemas.microsoft.com/office/drawing/2014/main" id="{DB89EAC3-CBAE-49F3-1BF8-A9C0120817B7}"/>
              </a:ext>
            </a:extLst>
          </p:cNvPr>
          <p:cNvSpPr>
            <a:spLocks noGrp="1"/>
          </p:cNvSpPr>
          <p:nvPr>
            <p:ph type="body" sz="quarter" idx="16"/>
          </p:nvPr>
        </p:nvSpPr>
        <p:spPr>
          <a:xfrm>
            <a:off x="4229100" y="609600"/>
            <a:ext cx="5142656" cy="255182"/>
          </a:xfrm>
        </p:spPr>
        <p:txBody>
          <a:bodyPr>
            <a:noAutofit/>
          </a:bodyPr>
          <a:lstStyle/>
          <a:p>
            <a:r>
              <a:rPr lang="en-US" sz="2000" dirty="0"/>
              <a:t>Exercise #1</a:t>
            </a:r>
          </a:p>
        </p:txBody>
      </p:sp>
      <p:sp>
        <p:nvSpPr>
          <p:cNvPr id="6" name="Text Placeholder 5">
            <a:extLst>
              <a:ext uri="{FF2B5EF4-FFF2-40B4-BE49-F238E27FC236}">
                <a16:creationId xmlns:a16="http://schemas.microsoft.com/office/drawing/2014/main" id="{EBEFC386-DA82-0026-BC52-83FCFFF19181}"/>
              </a:ext>
            </a:extLst>
          </p:cNvPr>
          <p:cNvSpPr>
            <a:spLocks noGrp="1"/>
          </p:cNvSpPr>
          <p:nvPr>
            <p:ph type="body" sz="quarter" idx="15"/>
          </p:nvPr>
        </p:nvSpPr>
        <p:spPr>
          <a:xfrm>
            <a:off x="4229100" y="1255973"/>
            <a:ext cx="7734299" cy="4992427"/>
          </a:xfrm>
        </p:spPr>
        <p:txBody>
          <a:bodyPr>
            <a:noAutofit/>
          </a:bodyPr>
          <a:lstStyle/>
          <a:p>
            <a:pPr algn="l" rtl="0" fontAlgn="base">
              <a:lnSpc>
                <a:spcPct val="100000"/>
              </a:lnSpc>
              <a:buNone/>
            </a:pPr>
            <a:r>
              <a:rPr lang="en-US" sz="1800" dirty="0">
                <a:solidFill>
                  <a:srgbClr val="000000"/>
                </a:solidFill>
                <a:latin typeface="Aptos" panose="020B0004020202020204" pitchFamily="34" charset="0"/>
              </a:rPr>
              <a:t>2. Reconvening Request: </a:t>
            </a:r>
          </a:p>
          <a:p>
            <a:pPr lvl="1" fontAlgn="base">
              <a:lnSpc>
                <a:spcPct val="100000"/>
              </a:lnSpc>
              <a:buClrTx/>
            </a:pPr>
            <a:r>
              <a:rPr lang="en-US" sz="1800" dirty="0">
                <a:solidFill>
                  <a:srgbClr val="000000"/>
                </a:solidFill>
                <a:latin typeface="Aptos" panose="020B0004020202020204" pitchFamily="34" charset="0"/>
              </a:rPr>
              <a:t>The taxpayer claims the change of value notice was delayed in delivery. </a:t>
            </a:r>
          </a:p>
          <a:p>
            <a:pPr lvl="1" fontAlgn="base">
              <a:lnSpc>
                <a:spcPct val="100000"/>
              </a:lnSpc>
              <a:buClrTx/>
            </a:pPr>
            <a:r>
              <a:rPr lang="en-US" sz="1800" dirty="0">
                <a:solidFill>
                  <a:srgbClr val="000000"/>
                </a:solidFill>
                <a:latin typeface="Aptos" panose="020B0004020202020204" pitchFamily="34" charset="0"/>
              </a:rPr>
              <a:t>To qualify under WAC 458-14-127(1): </a:t>
            </a:r>
          </a:p>
          <a:p>
            <a:pPr lvl="2" fontAlgn="base">
              <a:lnSpc>
                <a:spcPct val="100000"/>
              </a:lnSpc>
              <a:buClrTx/>
            </a:pPr>
            <a:r>
              <a:rPr lang="en-US" sz="1800" dirty="0">
                <a:solidFill>
                  <a:srgbClr val="000000"/>
                </a:solidFill>
                <a:latin typeface="Aptos" panose="020B0004020202020204" pitchFamily="34" charset="0"/>
              </a:rPr>
              <a:t>Taxpayer provides a statement swearing they </a:t>
            </a:r>
            <a:r>
              <a:rPr lang="en-US" sz="1800" u="sng" dirty="0">
                <a:solidFill>
                  <a:srgbClr val="000000"/>
                </a:solidFill>
                <a:latin typeface="Aptos" panose="020B0004020202020204" pitchFamily="34" charset="0"/>
              </a:rPr>
              <a:t>did not receive</a:t>
            </a:r>
            <a:r>
              <a:rPr lang="en-US" sz="1800" dirty="0">
                <a:solidFill>
                  <a:srgbClr val="000000"/>
                </a:solidFill>
                <a:latin typeface="Aptos" panose="020B0004020202020204" pitchFamily="34" charset="0"/>
              </a:rPr>
              <a:t> the notice of value </a:t>
            </a:r>
            <a:r>
              <a:rPr lang="en-US" sz="1800" u="sng" dirty="0">
                <a:solidFill>
                  <a:srgbClr val="000000"/>
                </a:solidFill>
                <a:latin typeface="Aptos" panose="020B0004020202020204" pitchFamily="34" charset="0"/>
              </a:rPr>
              <a:t>more than 15 days</a:t>
            </a:r>
            <a:r>
              <a:rPr lang="en-US" sz="1800" dirty="0">
                <a:solidFill>
                  <a:srgbClr val="000000"/>
                </a:solidFill>
                <a:latin typeface="Aptos" panose="020B0004020202020204" pitchFamily="34" charset="0"/>
              </a:rPr>
              <a:t> prior to the filing deadline AND proof of a value change. </a:t>
            </a:r>
          </a:p>
          <a:p>
            <a:pPr lvl="1" fontAlgn="base">
              <a:lnSpc>
                <a:spcPct val="100000"/>
              </a:lnSpc>
              <a:buClrTx/>
            </a:pPr>
            <a:r>
              <a:rPr lang="en-US" sz="1800" dirty="0">
                <a:solidFill>
                  <a:srgbClr val="000000"/>
                </a:solidFill>
                <a:latin typeface="Aptos" panose="020B0004020202020204" pitchFamily="34" charset="0"/>
              </a:rPr>
              <a:t>Based on the above, more information needed from the taxpayer before a decision can be made and should include the following: </a:t>
            </a:r>
          </a:p>
          <a:p>
            <a:pPr lvl="2" fontAlgn="base">
              <a:lnSpc>
                <a:spcPct val="100000"/>
              </a:lnSpc>
              <a:buClrTx/>
            </a:pPr>
            <a:r>
              <a:rPr lang="en-US" sz="1800" dirty="0">
                <a:solidFill>
                  <a:srgbClr val="000000"/>
                </a:solidFill>
                <a:latin typeface="Aptos" panose="020B0004020202020204" pitchFamily="34" charset="0"/>
              </a:rPr>
              <a:t>A sworn affidavit from the taxpayer stating they didn't receive the notice timely. </a:t>
            </a:r>
          </a:p>
          <a:p>
            <a:pPr lvl="2" fontAlgn="base">
              <a:lnSpc>
                <a:spcPct val="100000"/>
              </a:lnSpc>
              <a:buClrTx/>
            </a:pPr>
            <a:r>
              <a:rPr lang="en-US" sz="1800" dirty="0">
                <a:solidFill>
                  <a:srgbClr val="000000"/>
                </a:solidFill>
                <a:latin typeface="Aptos" panose="020B0004020202020204" pitchFamily="34" charset="0"/>
              </a:rPr>
              <a:t>Proof their value was changed for the 2023 assessment year (over the 2022 assessment year). </a:t>
            </a:r>
          </a:p>
          <a:p>
            <a:pPr lvl="2" fontAlgn="base">
              <a:lnSpc>
                <a:spcPct val="100000"/>
              </a:lnSpc>
              <a:buClrTx/>
            </a:pPr>
            <a:r>
              <a:rPr lang="en-US" sz="1800" dirty="0">
                <a:solidFill>
                  <a:srgbClr val="000000"/>
                </a:solidFill>
                <a:latin typeface="Aptos" panose="020B0004020202020204" pitchFamily="34" charset="0"/>
              </a:rPr>
              <a:t>Completed request is filed with the Board by April 30, 2024. </a:t>
            </a:r>
          </a:p>
          <a:p>
            <a:pPr marL="0" indent="0" fontAlgn="base">
              <a:lnSpc>
                <a:spcPct val="100000"/>
              </a:lnSpc>
              <a:buNone/>
            </a:pPr>
            <a:r>
              <a:rPr lang="en-US" sz="1800" dirty="0">
                <a:solidFill>
                  <a:srgbClr val="000000"/>
                </a:solidFill>
                <a:latin typeface="Aptos" panose="020B0004020202020204" pitchFamily="34" charset="0"/>
              </a:rPr>
              <a:t>Remember: Both requests are separate, even though submitted together. Use the same process for each to determine approval based on relevant RCWs and WACs. </a:t>
            </a:r>
          </a:p>
          <a:p>
            <a:pPr marL="0" indent="0">
              <a:lnSpc>
                <a:spcPct val="100000"/>
              </a:lnSpc>
              <a:spcBef>
                <a:spcPts val="0"/>
              </a:spcBef>
              <a:buNone/>
            </a:pPr>
            <a:endParaRPr lang="en-US" sz="1800" dirty="0">
              <a:latin typeface="Aptos" panose="020B0004020202020204" pitchFamily="34" charset="0"/>
            </a:endParaRPr>
          </a:p>
        </p:txBody>
      </p:sp>
    </p:spTree>
    <p:extLst>
      <p:ext uri="{BB962C8B-B14F-4D97-AF65-F5344CB8AC3E}">
        <p14:creationId xmlns:p14="http://schemas.microsoft.com/office/powerpoint/2010/main" val="3100566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E6913-2AC4-3CFB-7CEB-BD77C5D0CB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0C52E-B319-C308-98B7-F993BEFC2085}"/>
              </a:ext>
            </a:extLst>
          </p:cNvPr>
          <p:cNvSpPr>
            <a:spLocks noGrp="1"/>
          </p:cNvSpPr>
          <p:nvPr>
            <p:ph type="title"/>
          </p:nvPr>
        </p:nvSpPr>
        <p:spPr>
          <a:xfrm>
            <a:off x="3397989" y="771800"/>
            <a:ext cx="5098382" cy="411479"/>
          </a:xfrm>
        </p:spPr>
        <p:txBody>
          <a:bodyPr>
            <a:normAutofit fontScale="90000"/>
          </a:bodyPr>
          <a:lstStyle/>
          <a:p>
            <a:br>
              <a:rPr lang="en-US" b="1" dirty="0"/>
            </a:br>
            <a:r>
              <a:rPr lang="en-US" b="1" dirty="0">
                <a:latin typeface="Aptos" panose="020B0004020202020204" pitchFamily="34" charset="0"/>
              </a:rPr>
              <a:t>Exercise #2</a:t>
            </a:r>
            <a:br>
              <a:rPr lang="en-US" b="1" dirty="0"/>
            </a:br>
            <a:endParaRPr lang="en-US" b="1" dirty="0"/>
          </a:p>
        </p:txBody>
      </p:sp>
      <p:sp>
        <p:nvSpPr>
          <p:cNvPr id="5" name="TextBox 4">
            <a:extLst>
              <a:ext uri="{FF2B5EF4-FFF2-40B4-BE49-F238E27FC236}">
                <a16:creationId xmlns:a16="http://schemas.microsoft.com/office/drawing/2014/main" id="{3395CB5C-AC65-B117-3184-96F7251F5B2A}"/>
              </a:ext>
            </a:extLst>
          </p:cNvPr>
          <p:cNvSpPr txBox="1"/>
          <p:nvPr/>
        </p:nvSpPr>
        <p:spPr>
          <a:xfrm>
            <a:off x="2460995" y="3544199"/>
            <a:ext cx="6334180" cy="939231"/>
          </a:xfrm>
          <a:prstGeom prst="rect">
            <a:avLst/>
          </a:prstGeom>
          <a:noFill/>
        </p:spPr>
        <p:txBody>
          <a:bodyPr wrap="square" lIns="68580" tIns="34290" rIns="68580" bIns="34290" anchor="t">
            <a:spAutoFit/>
          </a:bodyPr>
          <a:lstStyle/>
          <a:p>
            <a:pPr marL="0" marR="0" lvl="0" indent="0" algn="l" defTabSz="685800" rtl="0" eaLnBrk="1" fontAlgn="auto" latinLnBrk="0" hangingPunct="1">
              <a:lnSpc>
                <a:spcPct val="115000"/>
              </a:lnSpc>
              <a:spcBef>
                <a:spcPts val="750"/>
              </a:spcBef>
              <a:spcAft>
                <a:spcPts val="600"/>
              </a:spcAft>
              <a:buClr>
                <a:srgbClr val="174A7C"/>
              </a:buClr>
              <a:buSzTx/>
              <a:buFontTx/>
              <a:buNone/>
              <a:tabLst/>
              <a:defRPr/>
            </a:pPr>
            <a:r>
              <a:rPr kumimoji="0" lang="en-US" sz="2000" b="1" i="0" u="none" strike="noStrike" kern="1200" cap="none" spc="0" normalizeH="0" baseline="0" noProof="0" dirty="0">
                <a:ln>
                  <a:noFill/>
                </a:ln>
                <a:solidFill>
                  <a:srgbClr val="174A7C">
                    <a:lumMod val="20000"/>
                    <a:lumOff val="80000"/>
                  </a:srgbClr>
                </a:solidFill>
                <a:effectLst/>
                <a:uLnTx/>
                <a:uFillTx/>
                <a:latin typeface="Aptos"/>
                <a:ea typeface="Aptos" panose="020B0004020202020204" pitchFamily="34" charset="0"/>
                <a:cs typeface="Times New Roman"/>
              </a:rPr>
              <a:t>1. </a:t>
            </a:r>
            <a:r>
              <a:rPr kumimoji="0" lang="en-US" sz="2000" b="1" i="0" u="none" strike="noStrike" kern="1200" cap="none" spc="0" normalizeH="0" baseline="0" noProof="0" dirty="0">
                <a:ln>
                  <a:noFill/>
                </a:ln>
                <a:solidFill>
                  <a:srgbClr val="174A7C">
                    <a:lumMod val="20000"/>
                    <a:lumOff val="80000"/>
                  </a:srgbClr>
                </a:solidFill>
                <a:effectLst/>
                <a:uLnTx/>
                <a:uFillTx/>
                <a:latin typeface="Aptos"/>
                <a:ea typeface="+mn-ea"/>
                <a:cs typeface="+mn-cs"/>
              </a:rPr>
              <a:t> Are either, or both, of the requests valid?</a:t>
            </a:r>
          </a:p>
          <a:p>
            <a:pPr marL="0" marR="0" lvl="0" indent="0" algn="l" defTabSz="914400" rtl="0" eaLnBrk="0" fontAlgn="base" latinLnBrk="0" hangingPunct="0">
              <a:lnSpc>
                <a:spcPct val="115000"/>
              </a:lnSpc>
              <a:spcBef>
                <a:spcPts val="750"/>
              </a:spcBef>
              <a:spcAft>
                <a:spcPts val="600"/>
              </a:spcAft>
              <a:buClr>
                <a:srgbClr val="174A7C"/>
              </a:buClr>
              <a:buSzTx/>
              <a:buFontTx/>
              <a:buNone/>
              <a:tabLst/>
              <a:defRPr/>
            </a:pPr>
            <a:r>
              <a:rPr kumimoji="0" lang="en-US" sz="2000" b="1" i="0" u="none" strike="noStrike" kern="100" cap="none" spc="0" normalizeH="0" baseline="0" noProof="0" dirty="0">
                <a:ln>
                  <a:noFill/>
                </a:ln>
                <a:solidFill>
                  <a:srgbClr val="C9DFF6"/>
                </a:solidFill>
                <a:effectLst/>
                <a:uLnTx/>
                <a:uFillTx/>
                <a:latin typeface="Aptos"/>
                <a:ea typeface="Aptos" panose="020B0004020202020204" pitchFamily="34" charset="0"/>
                <a:cs typeface="Times New Roman"/>
              </a:rPr>
              <a:t>2.  How should the Clerk proceed?</a:t>
            </a:r>
          </a:p>
        </p:txBody>
      </p:sp>
      <p:sp>
        <p:nvSpPr>
          <p:cNvPr id="8" name="TextBox 7">
            <a:extLst>
              <a:ext uri="{FF2B5EF4-FFF2-40B4-BE49-F238E27FC236}">
                <a16:creationId xmlns:a16="http://schemas.microsoft.com/office/drawing/2014/main" id="{20BDA9C1-752C-879F-0B57-C3A3096F86C7}"/>
              </a:ext>
            </a:extLst>
          </p:cNvPr>
          <p:cNvSpPr txBox="1"/>
          <p:nvPr/>
        </p:nvSpPr>
        <p:spPr>
          <a:xfrm>
            <a:off x="2460995" y="1891297"/>
            <a:ext cx="8578480" cy="1422505"/>
          </a:xfrm>
          <a:prstGeom prst="rect">
            <a:avLst/>
          </a:prstGeom>
          <a:noFill/>
        </p:spPr>
        <p:txBody>
          <a:bodyPr wrap="square" rtlCol="0">
            <a:spAutoFit/>
          </a:bodyPr>
          <a:lstStyle/>
          <a:p>
            <a:pPr marL="0" marR="0" lvl="0" indent="0" algn="l" defTabSz="685800" rtl="0" eaLnBrk="1" fontAlgn="auto" latinLnBrk="0" hangingPunct="1">
              <a:lnSpc>
                <a:spcPct val="11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Issue</a:t>
            </a:r>
            <a:endParaRPr kumimoji="0" lang="en-US" sz="24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685800" rtl="0" eaLnBrk="1" fontAlgn="auto" latinLnBrk="0" hangingPunct="1">
              <a:lnSpc>
                <a:spcPct val="11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The Board received a request for a good cause waiver and a request to reconvene from a taxpayer. </a:t>
            </a:r>
          </a:p>
        </p:txBody>
      </p:sp>
    </p:spTree>
    <p:extLst>
      <p:ext uri="{BB962C8B-B14F-4D97-AF65-F5344CB8AC3E}">
        <p14:creationId xmlns:p14="http://schemas.microsoft.com/office/powerpoint/2010/main" val="788528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28AD-6B58-26EB-4B36-1573B108D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A3854-4A18-32C4-7BCD-DF5598F3E930}"/>
              </a:ext>
            </a:extLst>
          </p:cNvPr>
          <p:cNvSpPr>
            <a:spLocks noGrp="1"/>
          </p:cNvSpPr>
          <p:nvPr>
            <p:ph type="title"/>
          </p:nvPr>
        </p:nvSpPr>
        <p:spPr/>
        <p:txBody>
          <a:bodyPr/>
          <a:lstStyle/>
          <a:p>
            <a:r>
              <a:rPr lang="en-US" dirty="0"/>
              <a:t>Petition </a:t>
            </a:r>
          </a:p>
        </p:txBody>
      </p:sp>
      <p:pic>
        <p:nvPicPr>
          <p:cNvPr id="20" name="Content Placeholder 19">
            <a:extLst>
              <a:ext uri="{FF2B5EF4-FFF2-40B4-BE49-F238E27FC236}">
                <a16:creationId xmlns:a16="http://schemas.microsoft.com/office/drawing/2014/main" id="{0AB593C3-8BE8-5D01-70C7-FB7BC0F8B4D5}"/>
              </a:ext>
            </a:extLst>
          </p:cNvPr>
          <p:cNvPicPr>
            <a:picLocks noGrp="1" noChangeAspect="1"/>
          </p:cNvPicPr>
          <p:nvPr>
            <p:ph sz="quarter" idx="14"/>
          </p:nvPr>
        </p:nvPicPr>
        <p:blipFill>
          <a:blip r:embed="rId3"/>
          <a:stretch>
            <a:fillRect/>
          </a:stretch>
        </p:blipFill>
        <p:spPr>
          <a:xfrm>
            <a:off x="6162675" y="1747840"/>
            <a:ext cx="6029326" cy="5098046"/>
          </a:xfrm>
        </p:spPr>
      </p:pic>
      <p:pic>
        <p:nvPicPr>
          <p:cNvPr id="8" name="Content Placeholder 7">
            <a:extLst>
              <a:ext uri="{FF2B5EF4-FFF2-40B4-BE49-F238E27FC236}">
                <a16:creationId xmlns:a16="http://schemas.microsoft.com/office/drawing/2014/main" id="{B4B5056E-84A3-F44B-CDEC-4945E9A298DC}"/>
              </a:ext>
            </a:extLst>
          </p:cNvPr>
          <p:cNvPicPr>
            <a:picLocks noGrp="1" noChangeAspect="1"/>
          </p:cNvPicPr>
          <p:nvPr>
            <p:ph sz="half" idx="2"/>
          </p:nvPr>
        </p:nvPicPr>
        <p:blipFill>
          <a:blip r:embed="rId4"/>
          <a:srcRect t="21401"/>
          <a:stretch/>
        </p:blipFill>
        <p:spPr>
          <a:xfrm>
            <a:off x="-1" y="1854995"/>
            <a:ext cx="6029326" cy="4990891"/>
          </a:xfrm>
        </p:spPr>
      </p:pic>
    </p:spTree>
    <p:extLst>
      <p:ext uri="{BB962C8B-B14F-4D97-AF65-F5344CB8AC3E}">
        <p14:creationId xmlns:p14="http://schemas.microsoft.com/office/powerpoint/2010/main" val="4148575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8D729-E85F-0874-D907-D561C6CE1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AACF0-E655-86AB-52D9-2C08A0DF8B3E}"/>
              </a:ext>
            </a:extLst>
          </p:cNvPr>
          <p:cNvSpPr>
            <a:spLocks noGrp="1"/>
          </p:cNvSpPr>
          <p:nvPr>
            <p:ph type="title"/>
          </p:nvPr>
        </p:nvSpPr>
        <p:spPr/>
        <p:txBody>
          <a:bodyPr/>
          <a:lstStyle/>
          <a:p>
            <a:r>
              <a:rPr lang="en-US" dirty="0"/>
              <a:t>Good Cause Waiver Request </a:t>
            </a:r>
          </a:p>
        </p:txBody>
      </p:sp>
      <p:sp>
        <p:nvSpPr>
          <p:cNvPr id="3" name="Text Placeholder 2">
            <a:extLst>
              <a:ext uri="{FF2B5EF4-FFF2-40B4-BE49-F238E27FC236}">
                <a16:creationId xmlns:a16="http://schemas.microsoft.com/office/drawing/2014/main" id="{E1083ABE-EED2-AD73-02CD-1F09C9B3049B}"/>
              </a:ext>
            </a:extLst>
          </p:cNvPr>
          <p:cNvSpPr>
            <a:spLocks noGrp="1"/>
          </p:cNvSpPr>
          <p:nvPr>
            <p:ph type="body" idx="1"/>
          </p:nvPr>
        </p:nvSpPr>
        <p:spPr/>
        <p:txBody>
          <a:bodyPr/>
          <a:lstStyle/>
          <a:p>
            <a:r>
              <a:rPr lang="en-US" dirty="0"/>
              <a:t>Form:</a:t>
            </a:r>
          </a:p>
        </p:txBody>
      </p:sp>
      <p:pic>
        <p:nvPicPr>
          <p:cNvPr id="9" name="Content Placeholder 8">
            <a:extLst>
              <a:ext uri="{FF2B5EF4-FFF2-40B4-BE49-F238E27FC236}">
                <a16:creationId xmlns:a16="http://schemas.microsoft.com/office/drawing/2014/main" id="{18E49795-B91B-C5D1-BD61-025EEE5802B3}"/>
              </a:ext>
            </a:extLst>
          </p:cNvPr>
          <p:cNvPicPr>
            <a:picLocks noGrp="1" noChangeAspect="1"/>
          </p:cNvPicPr>
          <p:nvPr>
            <p:ph sz="half" idx="2"/>
          </p:nvPr>
        </p:nvPicPr>
        <p:blipFill>
          <a:blip r:embed="rId3"/>
          <a:srcRect t="52973"/>
          <a:stretch/>
        </p:blipFill>
        <p:spPr>
          <a:xfrm>
            <a:off x="0" y="1807931"/>
            <a:ext cx="6029702" cy="4964344"/>
          </a:xfrm>
        </p:spPr>
      </p:pic>
      <p:sp>
        <p:nvSpPr>
          <p:cNvPr id="6" name="Content Placeholder 5">
            <a:extLst>
              <a:ext uri="{FF2B5EF4-FFF2-40B4-BE49-F238E27FC236}">
                <a16:creationId xmlns:a16="http://schemas.microsoft.com/office/drawing/2014/main" id="{EA0B2319-32F2-F2D7-B6F6-2A06C52B50A2}"/>
              </a:ext>
            </a:extLst>
          </p:cNvPr>
          <p:cNvSpPr>
            <a:spLocks noGrp="1"/>
          </p:cNvSpPr>
          <p:nvPr>
            <p:ph sz="quarter" idx="14"/>
          </p:nvPr>
        </p:nvSpPr>
        <p:spPr>
          <a:xfrm>
            <a:off x="6096001" y="1807931"/>
            <a:ext cx="6096000" cy="5050068"/>
          </a:xfrm>
        </p:spPr>
        <p:txBody>
          <a:bodyPr>
            <a:noAutofit/>
          </a:bodyPr>
          <a:lstStyle/>
          <a:p>
            <a:r>
              <a:rPr lang="en-US" sz="1050" dirty="0">
                <a:latin typeface="Aptos" panose="020B0004020202020204" pitchFamily="34" charset="0"/>
              </a:rPr>
              <a:t>(a) The taxpayer was unable to file the petition by the filing deadline because of a death or serious illness of the taxpayer or of a member of the taxpayer's immediate family occurring at or shortly before the time for filing.</a:t>
            </a:r>
          </a:p>
          <a:p>
            <a:r>
              <a:rPr lang="en-US" sz="1050" dirty="0">
                <a:latin typeface="Aptos" panose="020B0004020202020204" pitchFamily="34" charset="0"/>
              </a:rPr>
              <a:t>(b) The taxpayer was unable to file the petition by the filing deadline because of the occurrence of </a:t>
            </a:r>
            <a:r>
              <a:rPr lang="en-US" sz="1050" b="1" dirty="0">
                <a:highlight>
                  <a:srgbClr val="FFFF00"/>
                </a:highlight>
                <a:latin typeface="Aptos" panose="020B0004020202020204" pitchFamily="34" charset="0"/>
              </a:rPr>
              <a:t>all</a:t>
            </a:r>
            <a:r>
              <a:rPr lang="en-US" sz="1050" dirty="0">
                <a:latin typeface="Aptos" panose="020B0004020202020204" pitchFamily="34" charset="0"/>
              </a:rPr>
              <a:t> of the following:</a:t>
            </a:r>
          </a:p>
          <a:p>
            <a:pPr lvl="1"/>
            <a:r>
              <a:rPr lang="en-US" sz="1050" dirty="0">
                <a:latin typeface="Aptos" panose="020B0004020202020204" pitchFamily="34" charset="0"/>
              </a:rPr>
              <a:t>(i) The taxpayer was absent from his or her home or from the address where the assessment notice or change of value notice is normally received by the taxpayer. If the notice is normally mailed by the assessor to a mortgagee or other agent of the taxpayer, the taxpayer must show that the mortgagee or other agent was required, pursuant to written instructions from the taxpayer, to promptly transmit the notice and failed to do so;</a:t>
            </a:r>
          </a:p>
          <a:p>
            <a:pPr lvl="1"/>
            <a:r>
              <a:rPr lang="en-US" sz="1050" dirty="0">
                <a:latin typeface="Aptos" panose="020B0004020202020204" pitchFamily="34" charset="0"/>
              </a:rPr>
              <a:t>(ii) The taxpayer was absent (as described in (b)(i) of this subsection) for more than fifteen of the days allowed in subsection (2) of this rule prior to the filing deadline; and</a:t>
            </a:r>
          </a:p>
          <a:p>
            <a:pPr lvl="1"/>
            <a:r>
              <a:rPr lang="en-US" sz="1050" dirty="0">
                <a:latin typeface="Aptos" panose="020B0004020202020204" pitchFamily="34" charset="0"/>
              </a:rPr>
              <a:t>(iii) The filing deadline is after July 1st of the assessment year.</a:t>
            </a:r>
          </a:p>
          <a:p>
            <a:r>
              <a:rPr lang="en-US" sz="1050" dirty="0">
                <a:latin typeface="Aptos" panose="020B0004020202020204" pitchFamily="34" charset="0"/>
              </a:rPr>
              <a:t>(c) The taxpayer was unable to file the petition by the filing deadline because the taxpayer reasonably relied upon incorrect, ambiguous, or misleading </a:t>
            </a:r>
            <a:r>
              <a:rPr lang="en-US" sz="1050" b="1" dirty="0">
                <a:latin typeface="Aptos" panose="020B0004020202020204" pitchFamily="34" charset="0"/>
              </a:rPr>
              <a:t>written advice as to the proper filing </a:t>
            </a:r>
            <a:r>
              <a:rPr lang="en-US" sz="1050" dirty="0">
                <a:latin typeface="Aptos" panose="020B0004020202020204" pitchFamily="34" charset="0"/>
              </a:rPr>
              <a:t>requirements.</a:t>
            </a:r>
          </a:p>
          <a:p>
            <a:r>
              <a:rPr lang="en-US" sz="1050" dirty="0">
                <a:latin typeface="Aptos" panose="020B0004020202020204" pitchFamily="34" charset="0"/>
              </a:rPr>
              <a:t>(d) The taxpayer was unable to file the petition by the filing deadline because of a natural disaster such as a flood or earthquake </a:t>
            </a:r>
            <a:r>
              <a:rPr lang="en-US" sz="1050" b="1" dirty="0">
                <a:latin typeface="Aptos" panose="020B0004020202020204" pitchFamily="34" charset="0"/>
              </a:rPr>
              <a:t>occurring at or shortly before the time for filing</a:t>
            </a:r>
            <a:r>
              <a:rPr lang="en-US" sz="1050" dirty="0">
                <a:latin typeface="Aptos" panose="020B0004020202020204" pitchFamily="34" charset="0"/>
              </a:rPr>
              <a:t>.</a:t>
            </a:r>
          </a:p>
          <a:p>
            <a:r>
              <a:rPr lang="en-US" sz="1050" dirty="0">
                <a:latin typeface="Aptos" panose="020B0004020202020204" pitchFamily="34" charset="0"/>
              </a:rPr>
              <a:t>(e) The taxpayer was unable to file the petition by the filing deadline because of a delay or loss related to the </a:t>
            </a:r>
            <a:r>
              <a:rPr lang="en-US" sz="1050" b="1" dirty="0">
                <a:highlight>
                  <a:srgbClr val="FFFF00"/>
                </a:highlight>
                <a:latin typeface="Aptos" panose="020B0004020202020204" pitchFamily="34" charset="0"/>
              </a:rPr>
              <a:t>delivery of the petition</a:t>
            </a:r>
            <a:r>
              <a:rPr lang="en-US" sz="1050" dirty="0">
                <a:latin typeface="Aptos" panose="020B0004020202020204" pitchFamily="34" charset="0"/>
              </a:rPr>
              <a:t> by the postal service. The taxpayer must be able to provide documentation from the postal service of the delay or loss.</a:t>
            </a:r>
          </a:p>
          <a:p>
            <a:r>
              <a:rPr lang="en-US" sz="1050" dirty="0">
                <a:latin typeface="Aptos" panose="020B0004020202020204" pitchFamily="34" charset="0"/>
              </a:rPr>
              <a:t>(f) The taxpayer is a business and was unable to file the petition by the filing deadline because the person employed by the business, responsible for dealing with property taxes, was unavailable due to illness or unavoidable absence.</a:t>
            </a:r>
          </a:p>
          <a:p>
            <a:r>
              <a:rPr lang="en-US" sz="1050" dirty="0">
                <a:latin typeface="Aptos" panose="020B0004020202020204" pitchFamily="34" charset="0"/>
              </a:rPr>
              <a:t>(g) The taxpayer was </a:t>
            </a:r>
            <a:r>
              <a:rPr lang="en-US" sz="1050" b="1" dirty="0">
                <a:highlight>
                  <a:srgbClr val="FFFF00"/>
                </a:highlight>
                <a:latin typeface="Aptos" panose="020B0004020202020204" pitchFamily="34" charset="0"/>
              </a:rPr>
              <a:t>not sent a change of value notice </a:t>
            </a:r>
            <a:r>
              <a:rPr lang="en-US" sz="1050" dirty="0">
                <a:latin typeface="Aptos" panose="020B0004020202020204" pitchFamily="34" charset="0"/>
              </a:rPr>
              <a:t>under RCW 84.40.045 for the current assessment year and can demonstrate the property </a:t>
            </a:r>
            <a:r>
              <a:rPr lang="en-US" sz="1050" b="1" dirty="0">
                <a:highlight>
                  <a:srgbClr val="FFFF00"/>
                </a:highlight>
                <a:latin typeface="Aptos" panose="020B0004020202020204" pitchFamily="34" charset="0"/>
              </a:rPr>
              <a:t>value did not change </a:t>
            </a:r>
            <a:r>
              <a:rPr lang="en-US" sz="1050" dirty="0">
                <a:latin typeface="Aptos" panose="020B0004020202020204" pitchFamily="34" charset="0"/>
              </a:rPr>
              <a:t>from the previous assessment year.</a:t>
            </a:r>
          </a:p>
        </p:txBody>
      </p:sp>
    </p:spTree>
    <p:extLst>
      <p:ext uri="{BB962C8B-B14F-4D97-AF65-F5344CB8AC3E}">
        <p14:creationId xmlns:p14="http://schemas.microsoft.com/office/powerpoint/2010/main" val="266242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1CB0E0-26E0-10CF-203E-9D56565CF540}"/>
              </a:ext>
            </a:extLst>
          </p:cNvPr>
          <p:cNvSpPr>
            <a:spLocks noGrp="1"/>
          </p:cNvSpPr>
          <p:nvPr>
            <p:ph type="body" sz="quarter" idx="14"/>
          </p:nvPr>
        </p:nvSpPr>
        <p:spPr>
          <a:xfrm>
            <a:off x="1200400" y="3499870"/>
            <a:ext cx="4791265" cy="289550"/>
          </a:xfrm>
        </p:spPr>
        <p:txBody>
          <a:bodyPr>
            <a:noAutofit/>
          </a:bodyPr>
          <a:lstStyle/>
          <a:p>
            <a:r>
              <a:rPr lang="en-US" sz="1600" dirty="0"/>
              <a:t>Board of Equalization Senior Member Training - 2025</a:t>
            </a:r>
          </a:p>
        </p:txBody>
      </p:sp>
      <p:sp>
        <p:nvSpPr>
          <p:cNvPr id="3" name="Title 2">
            <a:extLst>
              <a:ext uri="{FF2B5EF4-FFF2-40B4-BE49-F238E27FC236}">
                <a16:creationId xmlns:a16="http://schemas.microsoft.com/office/drawing/2014/main" id="{2F277699-666C-E555-7463-AF00C9640D43}"/>
              </a:ext>
            </a:extLst>
          </p:cNvPr>
          <p:cNvSpPr>
            <a:spLocks noGrp="1"/>
          </p:cNvSpPr>
          <p:nvPr>
            <p:ph type="title"/>
          </p:nvPr>
        </p:nvSpPr>
        <p:spPr/>
        <p:txBody>
          <a:bodyPr/>
          <a:lstStyle/>
          <a:p>
            <a:r>
              <a:rPr lang="en-US" dirty="0"/>
              <a:t>Agenda &amp; Welcome</a:t>
            </a:r>
          </a:p>
        </p:txBody>
      </p:sp>
      <p:pic>
        <p:nvPicPr>
          <p:cNvPr id="18" name="Picture Placeholder 17" descr="Colleagues huddle">
            <a:extLst>
              <a:ext uri="{FF2B5EF4-FFF2-40B4-BE49-F238E27FC236}">
                <a16:creationId xmlns:a16="http://schemas.microsoft.com/office/drawing/2014/main" id="{48C8777E-32DD-8048-3420-53196120647D}"/>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2" b="7812"/>
          <a:stretch/>
        </p:blipFill>
        <p:spPr>
          <a:xfrm>
            <a:off x="0" y="0"/>
            <a:ext cx="12192000" cy="6858000"/>
          </a:xfrm>
        </p:spPr>
      </p:pic>
    </p:spTree>
    <p:extLst>
      <p:ext uri="{BB962C8B-B14F-4D97-AF65-F5344CB8AC3E}">
        <p14:creationId xmlns:p14="http://schemas.microsoft.com/office/powerpoint/2010/main" val="167266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E1EEC-8FAF-0D96-D0E3-1C91B3A23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25A77-6E5C-AE53-214D-D12641CB0E26}"/>
              </a:ext>
            </a:extLst>
          </p:cNvPr>
          <p:cNvSpPr>
            <a:spLocks noGrp="1"/>
          </p:cNvSpPr>
          <p:nvPr>
            <p:ph type="title"/>
          </p:nvPr>
        </p:nvSpPr>
        <p:spPr/>
        <p:txBody>
          <a:bodyPr/>
          <a:lstStyle/>
          <a:p>
            <a:r>
              <a:rPr lang="en-US" dirty="0"/>
              <a:t>Reconvene Request </a:t>
            </a:r>
          </a:p>
        </p:txBody>
      </p:sp>
      <p:pic>
        <p:nvPicPr>
          <p:cNvPr id="6" name="Content Placeholder 5">
            <a:extLst>
              <a:ext uri="{FF2B5EF4-FFF2-40B4-BE49-F238E27FC236}">
                <a16:creationId xmlns:a16="http://schemas.microsoft.com/office/drawing/2014/main" id="{906CFF78-D640-1CF4-C09D-2E7B303960E4}"/>
              </a:ext>
            </a:extLst>
          </p:cNvPr>
          <p:cNvPicPr>
            <a:picLocks noGrp="1" noChangeAspect="1"/>
          </p:cNvPicPr>
          <p:nvPr>
            <p:ph sz="half" idx="2"/>
          </p:nvPr>
        </p:nvPicPr>
        <p:blipFill>
          <a:blip r:embed="rId3"/>
          <a:srcRect t="48190" b="3769"/>
          <a:stretch/>
        </p:blipFill>
        <p:spPr>
          <a:xfrm>
            <a:off x="0" y="1819113"/>
            <a:ext cx="5881172" cy="5038887"/>
          </a:xfrm>
        </p:spPr>
      </p:pic>
      <p:pic>
        <p:nvPicPr>
          <p:cNvPr id="5" name="Content Placeholder 15">
            <a:extLst>
              <a:ext uri="{FF2B5EF4-FFF2-40B4-BE49-F238E27FC236}">
                <a16:creationId xmlns:a16="http://schemas.microsoft.com/office/drawing/2014/main" id="{4864866C-2146-6388-76E3-033F4B373F5B}"/>
              </a:ext>
            </a:extLst>
          </p:cNvPr>
          <p:cNvPicPr>
            <a:picLocks noGrp="1" noChangeAspect="1"/>
          </p:cNvPicPr>
          <p:nvPr>
            <p:ph sz="quarter" idx="14"/>
          </p:nvPr>
        </p:nvPicPr>
        <p:blipFill>
          <a:blip r:embed="rId4"/>
          <a:srcRect t="8707" b="34853"/>
          <a:stretch/>
        </p:blipFill>
        <p:spPr>
          <a:xfrm>
            <a:off x="5815252" y="1755624"/>
            <a:ext cx="6367223" cy="4540401"/>
          </a:xfrm>
          <a:prstGeom prst="rect">
            <a:avLst/>
          </a:prstGeom>
        </p:spPr>
      </p:pic>
    </p:spTree>
    <p:extLst>
      <p:ext uri="{BB962C8B-B14F-4D97-AF65-F5344CB8AC3E}">
        <p14:creationId xmlns:p14="http://schemas.microsoft.com/office/powerpoint/2010/main" val="166484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BA585-16AA-7A02-2726-32BC925E0AB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0058C5-C0BD-088F-A48F-CB13898F1A64}"/>
              </a:ext>
            </a:extLst>
          </p:cNvPr>
          <p:cNvSpPr>
            <a:spLocks noGrp="1"/>
          </p:cNvSpPr>
          <p:nvPr>
            <p:ph type="body" sz="quarter" idx="14"/>
          </p:nvPr>
        </p:nvSpPr>
        <p:spPr>
          <a:xfrm>
            <a:off x="863856" y="1829052"/>
            <a:ext cx="2351584" cy="3447549"/>
          </a:xfrm>
        </p:spPr>
        <p:txBody>
          <a:bodyPr>
            <a:normAutofit/>
          </a:bodyPr>
          <a:lstStyle/>
          <a:p>
            <a:pPr algn="l"/>
            <a:r>
              <a:rPr lang="en-US" dirty="0"/>
              <a:t>Late Filing Exception or Good Cause Waiver</a:t>
            </a:r>
          </a:p>
          <a:p>
            <a:endParaRPr lang="en-US" dirty="0"/>
          </a:p>
        </p:txBody>
      </p:sp>
      <p:sp>
        <p:nvSpPr>
          <p:cNvPr id="4" name="Text Placeholder 3">
            <a:extLst>
              <a:ext uri="{FF2B5EF4-FFF2-40B4-BE49-F238E27FC236}">
                <a16:creationId xmlns:a16="http://schemas.microsoft.com/office/drawing/2014/main" id="{5CF1F4EF-0BB9-D82C-B463-E4B860B96CE7}"/>
              </a:ext>
            </a:extLst>
          </p:cNvPr>
          <p:cNvSpPr>
            <a:spLocks noGrp="1"/>
          </p:cNvSpPr>
          <p:nvPr>
            <p:ph type="body" sz="quarter" idx="16"/>
          </p:nvPr>
        </p:nvSpPr>
        <p:spPr>
          <a:xfrm>
            <a:off x="4717257" y="332183"/>
            <a:ext cx="4819650" cy="446105"/>
          </a:xfrm>
        </p:spPr>
        <p:txBody>
          <a:bodyPr>
            <a:normAutofit/>
          </a:bodyPr>
          <a:lstStyle/>
          <a:p>
            <a:r>
              <a:rPr lang="en-US" sz="2000" dirty="0"/>
              <a:t>WAC 458-14-056 applies in these requests:</a:t>
            </a:r>
          </a:p>
        </p:txBody>
      </p:sp>
      <p:sp>
        <p:nvSpPr>
          <p:cNvPr id="3" name="Text Placeholder 2">
            <a:extLst>
              <a:ext uri="{FF2B5EF4-FFF2-40B4-BE49-F238E27FC236}">
                <a16:creationId xmlns:a16="http://schemas.microsoft.com/office/drawing/2014/main" id="{4376BBA9-90B7-27E2-066B-AE4366A75D74}"/>
              </a:ext>
            </a:extLst>
          </p:cNvPr>
          <p:cNvSpPr>
            <a:spLocks noGrp="1"/>
          </p:cNvSpPr>
          <p:nvPr>
            <p:ph type="body" sz="quarter" idx="15"/>
          </p:nvPr>
        </p:nvSpPr>
        <p:spPr>
          <a:xfrm>
            <a:off x="4717257" y="1005358"/>
            <a:ext cx="7360443" cy="5094935"/>
          </a:xfrm>
        </p:spPr>
        <p:txBody>
          <a:bodyPr>
            <a:noAutofit/>
          </a:bodyPr>
          <a:lstStyle/>
          <a:p>
            <a:pPr marL="0" indent="0">
              <a:buNone/>
            </a:pPr>
            <a:r>
              <a:rPr lang="en-US" sz="1400" b="1" dirty="0">
                <a:latin typeface="Aptos" panose="020B0004020202020204" pitchFamily="34" charset="0"/>
                <a:ea typeface="Calibri Light" panose="020F0302020204030204" pitchFamily="34" charset="0"/>
                <a:cs typeface="Calibri Light" panose="020F0302020204030204" pitchFamily="34" charset="0"/>
              </a:rPr>
              <a:t>Issue:</a:t>
            </a:r>
            <a:r>
              <a:rPr lang="en-US" sz="1400" dirty="0">
                <a:latin typeface="Aptos" panose="020B0004020202020204" pitchFamily="34" charset="0"/>
                <a:ea typeface="Calibri Light" panose="020F0302020204030204" pitchFamily="34" charset="0"/>
                <a:cs typeface="Calibri Light" panose="020F0302020204030204" pitchFamily="34" charset="0"/>
              </a:rPr>
              <a:t> </a:t>
            </a:r>
          </a:p>
          <a:p>
            <a:pPr marL="0" indent="0">
              <a:buNone/>
            </a:pPr>
            <a:r>
              <a:rPr lang="en-US" sz="1400" dirty="0">
                <a:latin typeface="Aptos" panose="020B0004020202020204" pitchFamily="34" charset="0"/>
                <a:ea typeface="Calibri Light" panose="020F0302020204030204" pitchFamily="34" charset="0"/>
                <a:cs typeface="Calibri Light" panose="020F0302020204030204" pitchFamily="34" charset="0"/>
              </a:rPr>
              <a:t>The taxpayer requested a waiver for good cause due to a purchase amount that was less than 90% of the assessed value.</a:t>
            </a:r>
          </a:p>
          <a:p>
            <a:pPr marL="0">
              <a:buNone/>
            </a:pPr>
            <a:r>
              <a:rPr lang="en-US" sz="1400" dirty="0">
                <a:latin typeface="Aptos" panose="020B0004020202020204" pitchFamily="34" charset="0"/>
                <a:ea typeface="Calibri Light" panose="020F0302020204030204" pitchFamily="34" charset="0"/>
                <a:cs typeface="Calibri Light" panose="020F0302020204030204" pitchFamily="34" charset="0"/>
              </a:rPr>
              <a:t>Taxpayers must provide a </a:t>
            </a:r>
            <a:r>
              <a:rPr lang="en-US" sz="1400" i="1" dirty="0">
                <a:latin typeface="Aptos" panose="020B0004020202020204" pitchFamily="34" charset="0"/>
                <a:ea typeface="Calibri Light" panose="020F0302020204030204" pitchFamily="34" charset="0"/>
                <a:cs typeface="Calibri Light" panose="020F0302020204030204" pitchFamily="34" charset="0"/>
              </a:rPr>
              <a:t>qualifying reason</a:t>
            </a:r>
            <a:r>
              <a:rPr lang="en-US" sz="1400" dirty="0">
                <a:latin typeface="Aptos" panose="020B0004020202020204" pitchFamily="34" charset="0"/>
                <a:ea typeface="Calibri Light" panose="020F0302020204030204" pitchFamily="34" charset="0"/>
                <a:cs typeface="Calibri Light" panose="020F0302020204030204" pitchFamily="34" charset="0"/>
              </a:rPr>
              <a:t> for missing the filing deadline as below:</a:t>
            </a:r>
          </a:p>
          <a:p>
            <a:pPr marL="0" indent="0">
              <a:buClr>
                <a:schemeClr val="bg1"/>
              </a:buClr>
              <a:buSzPts val="1000"/>
              <a:buNone/>
              <a:tabLst>
                <a:tab pos="342900" algn="l"/>
              </a:tabLst>
            </a:pPr>
            <a:r>
              <a:rPr lang="en-US" sz="1400" b="1" dirty="0">
                <a:latin typeface="Aptos" panose="020B0004020202020204" pitchFamily="34" charset="0"/>
                <a:ea typeface="Calibri Light" panose="020F0302020204030204" pitchFamily="34" charset="0"/>
                <a:cs typeface="Calibri Light" panose="020F0302020204030204" pitchFamily="34" charset="0"/>
              </a:rPr>
              <a:t>(a)</a:t>
            </a:r>
            <a:r>
              <a:rPr lang="en-US" sz="1400" dirty="0">
                <a:latin typeface="Aptos" panose="020B0004020202020204" pitchFamily="34" charset="0"/>
                <a:ea typeface="Calibri Light" panose="020F0302020204030204" pitchFamily="34" charset="0"/>
                <a:cs typeface="Calibri Light" panose="020F0302020204030204" pitchFamily="34" charset="0"/>
              </a:rPr>
              <a:t> Death or serious illness of the taxpayer or an immediate family member (e.g., parent, sibling, spouse, child).</a:t>
            </a:r>
          </a:p>
          <a:p>
            <a:pPr marL="0" indent="0">
              <a:buClr>
                <a:schemeClr val="bg1"/>
              </a:buClr>
              <a:buSzPts val="1000"/>
              <a:buNone/>
              <a:tabLst>
                <a:tab pos="342900" algn="l"/>
              </a:tabLst>
            </a:pPr>
            <a:r>
              <a:rPr lang="en-US" sz="1400" b="1" dirty="0">
                <a:latin typeface="Aptos" panose="020B0004020202020204" pitchFamily="34" charset="0"/>
                <a:ea typeface="Calibri Light" panose="020F0302020204030204" pitchFamily="34" charset="0"/>
                <a:cs typeface="Calibri Light" panose="020F0302020204030204" pitchFamily="34" charset="0"/>
              </a:rPr>
              <a:t>(b)</a:t>
            </a:r>
            <a:r>
              <a:rPr lang="en-US" sz="1400" dirty="0">
                <a:latin typeface="Aptos" panose="020B0004020202020204" pitchFamily="34" charset="0"/>
                <a:ea typeface="Calibri Light" panose="020F0302020204030204" pitchFamily="34" charset="0"/>
                <a:cs typeface="Calibri Light" panose="020F0302020204030204" pitchFamily="34" charset="0"/>
              </a:rPr>
              <a:t> Taxpayer was absent from home or the address where notices are normally received for more than 15 days before the filing deadline, with the deadline falling after July 1st.</a:t>
            </a:r>
          </a:p>
          <a:p>
            <a:pPr marL="0" indent="0">
              <a:buClr>
                <a:schemeClr val="bg1"/>
              </a:buClr>
              <a:buSzPts val="1000"/>
              <a:buNone/>
              <a:tabLst>
                <a:tab pos="342900" algn="l"/>
              </a:tabLst>
            </a:pPr>
            <a:r>
              <a:rPr lang="en-US" sz="1400" b="1" dirty="0">
                <a:latin typeface="Aptos" panose="020B0004020202020204" pitchFamily="34" charset="0"/>
                <a:ea typeface="Calibri Light" panose="020F0302020204030204" pitchFamily="34" charset="0"/>
                <a:cs typeface="Calibri Light" panose="020F0302020204030204" pitchFamily="34" charset="0"/>
              </a:rPr>
              <a:t>(c)</a:t>
            </a:r>
            <a:r>
              <a:rPr lang="en-US" sz="1400" dirty="0">
                <a:latin typeface="Aptos" panose="020B0004020202020204" pitchFamily="34" charset="0"/>
                <a:ea typeface="Calibri Light" panose="020F0302020204030204" pitchFamily="34" charset="0"/>
                <a:cs typeface="Calibri Light" panose="020F0302020204030204" pitchFamily="34" charset="0"/>
              </a:rPr>
              <a:t> Taxpayer relied on incorrect, ambiguous, or misleading advice from a board member, the assessor, or a property tax advisor.</a:t>
            </a:r>
          </a:p>
          <a:p>
            <a:pPr marL="0" indent="0">
              <a:buClr>
                <a:schemeClr val="bg1"/>
              </a:buClr>
              <a:buSzPts val="1000"/>
              <a:buNone/>
              <a:tabLst>
                <a:tab pos="342900" algn="l"/>
              </a:tabLst>
            </a:pPr>
            <a:r>
              <a:rPr lang="en-US" sz="1400" b="1" dirty="0">
                <a:latin typeface="Aptos" panose="020B0004020202020204" pitchFamily="34" charset="0"/>
                <a:ea typeface="Calibri Light" panose="020F0302020204030204" pitchFamily="34" charset="0"/>
                <a:cs typeface="Calibri Light" panose="020F0302020204030204" pitchFamily="34" charset="0"/>
              </a:rPr>
              <a:t>(d)</a:t>
            </a:r>
            <a:r>
              <a:rPr lang="en-US" sz="1400" dirty="0">
                <a:latin typeface="Aptos" panose="020B0004020202020204" pitchFamily="34" charset="0"/>
                <a:ea typeface="Calibri Light" panose="020F0302020204030204" pitchFamily="34" charset="0"/>
                <a:cs typeface="Calibri Light" panose="020F0302020204030204" pitchFamily="34" charset="0"/>
              </a:rPr>
              <a:t> Taxpayer missed the deadline due to a natural disaster (e.g., flood or earthquake).</a:t>
            </a:r>
          </a:p>
          <a:p>
            <a:pPr marL="0" indent="0">
              <a:buClr>
                <a:schemeClr val="bg1"/>
              </a:buClr>
              <a:buSzPts val="1000"/>
              <a:buNone/>
              <a:tabLst>
                <a:tab pos="342900" algn="l"/>
              </a:tabLst>
            </a:pPr>
            <a:r>
              <a:rPr lang="en-US" sz="1400" b="1" dirty="0">
                <a:latin typeface="Aptos" panose="020B0004020202020204" pitchFamily="34" charset="0"/>
                <a:ea typeface="Calibri Light" panose="020F0302020204030204" pitchFamily="34" charset="0"/>
                <a:cs typeface="Calibri Light" panose="020F0302020204030204" pitchFamily="34" charset="0"/>
              </a:rPr>
              <a:t>(e)</a:t>
            </a:r>
            <a:r>
              <a:rPr lang="en-US" sz="1400" dirty="0">
                <a:latin typeface="Aptos" panose="020B0004020202020204" pitchFamily="34" charset="0"/>
                <a:ea typeface="Calibri Light" panose="020F0302020204030204" pitchFamily="34" charset="0"/>
                <a:cs typeface="Calibri Light" panose="020F0302020204030204" pitchFamily="34" charset="0"/>
              </a:rPr>
              <a:t> Petition was delayed or lost by the postal service, with supporting documentation from the postal service.</a:t>
            </a:r>
          </a:p>
          <a:p>
            <a:pPr marL="0" indent="0">
              <a:buClr>
                <a:schemeClr val="bg1"/>
              </a:buClr>
              <a:buSzPts val="1000"/>
              <a:buNone/>
              <a:tabLst>
                <a:tab pos="342900" algn="l"/>
              </a:tabLst>
            </a:pPr>
            <a:r>
              <a:rPr lang="en-US" sz="1400" b="1" dirty="0">
                <a:latin typeface="Aptos" panose="020B0004020202020204" pitchFamily="34" charset="0"/>
                <a:ea typeface="Calibri Light" panose="020F0302020204030204" pitchFamily="34" charset="0"/>
                <a:cs typeface="Calibri Light" panose="020F0302020204030204" pitchFamily="34" charset="0"/>
              </a:rPr>
              <a:t>(f)</a:t>
            </a:r>
            <a:r>
              <a:rPr lang="en-US" sz="1400" dirty="0">
                <a:latin typeface="Aptos" panose="020B0004020202020204" pitchFamily="34" charset="0"/>
                <a:ea typeface="Calibri Light" panose="020F0302020204030204" pitchFamily="34" charset="0"/>
                <a:cs typeface="Calibri Light" panose="020F0302020204030204" pitchFamily="34" charset="0"/>
              </a:rPr>
              <a:t> A business taxpayer’s responsible employee was unavailable due to illness or absence.</a:t>
            </a:r>
          </a:p>
          <a:p>
            <a:pPr marL="0" indent="0">
              <a:buClr>
                <a:schemeClr val="bg1"/>
              </a:buClr>
              <a:buSzPts val="1000"/>
              <a:buNone/>
              <a:tabLst>
                <a:tab pos="342900" algn="l"/>
              </a:tabLst>
            </a:pPr>
            <a:r>
              <a:rPr lang="en-US" sz="1400" b="1" dirty="0">
                <a:latin typeface="Aptos" panose="020B0004020202020204" pitchFamily="34" charset="0"/>
                <a:ea typeface="Calibri Light" panose="020F0302020204030204" pitchFamily="34" charset="0"/>
                <a:cs typeface="Calibri Light" panose="020F0302020204030204" pitchFamily="34" charset="0"/>
              </a:rPr>
              <a:t>(g)</a:t>
            </a:r>
            <a:r>
              <a:rPr lang="en-US" sz="1400" dirty="0">
                <a:latin typeface="Aptos" panose="020B0004020202020204" pitchFamily="34" charset="0"/>
                <a:ea typeface="Calibri Light" panose="020F0302020204030204" pitchFamily="34" charset="0"/>
                <a:cs typeface="Calibri Light" panose="020F0302020204030204" pitchFamily="34" charset="0"/>
              </a:rPr>
              <a:t> Taxpayer was not sent a change of value notice and can prove that the property’s value has not changed from the previous year.</a:t>
            </a:r>
          </a:p>
          <a:p>
            <a:pPr marL="0" indent="0">
              <a:buClr>
                <a:schemeClr val="bg1"/>
              </a:buClr>
              <a:buSzPts val="1000"/>
              <a:buNone/>
              <a:tabLst>
                <a:tab pos="342900" algn="l"/>
              </a:tabLst>
            </a:pPr>
            <a:endParaRPr lang="en-US" sz="1400" dirty="0">
              <a:latin typeface="Aptos" panose="020B0004020202020204" pitchFamily="34" charset="0"/>
              <a:ea typeface="Calibri Light" panose="020F0302020204030204" pitchFamily="34" charset="0"/>
              <a:cs typeface="Calibri Light" panose="020F0302020204030204" pitchFamily="34" charset="0"/>
            </a:endParaRPr>
          </a:p>
          <a:p>
            <a:r>
              <a:rPr lang="en-US" sz="1400" dirty="0">
                <a:latin typeface="Aptos" panose="020B0004020202020204" pitchFamily="34" charset="0"/>
              </a:rPr>
              <a:t>Based on the above, this taxpayer did not show they met any of the qualifying reasons.</a:t>
            </a:r>
          </a:p>
          <a:p>
            <a:endParaRPr lang="en-US" sz="1400" dirty="0">
              <a:latin typeface="Aptos" panose="020B000402020202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21024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CB63-0EAE-C23B-AC65-610AFE40A6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7CF67C-924A-134C-4EE0-9C2243D8330A}"/>
              </a:ext>
            </a:extLst>
          </p:cNvPr>
          <p:cNvSpPr>
            <a:spLocks noGrp="1"/>
          </p:cNvSpPr>
          <p:nvPr>
            <p:ph type="body" sz="quarter" idx="14"/>
          </p:nvPr>
        </p:nvSpPr>
        <p:spPr>
          <a:xfrm>
            <a:off x="663831" y="1876677"/>
            <a:ext cx="2351584" cy="3447549"/>
          </a:xfrm>
        </p:spPr>
        <p:txBody>
          <a:bodyPr>
            <a:normAutofit/>
          </a:bodyPr>
          <a:lstStyle/>
          <a:p>
            <a:pPr algn="l"/>
            <a:r>
              <a:rPr lang="en-US" dirty="0"/>
              <a:t>Reconvene Request</a:t>
            </a:r>
          </a:p>
          <a:p>
            <a:endParaRPr lang="en-US" dirty="0"/>
          </a:p>
        </p:txBody>
      </p:sp>
      <p:sp>
        <p:nvSpPr>
          <p:cNvPr id="4" name="Text Placeholder 3">
            <a:extLst>
              <a:ext uri="{FF2B5EF4-FFF2-40B4-BE49-F238E27FC236}">
                <a16:creationId xmlns:a16="http://schemas.microsoft.com/office/drawing/2014/main" id="{457A8258-5703-EA51-E1A8-CB30AE1EF3DA}"/>
              </a:ext>
            </a:extLst>
          </p:cNvPr>
          <p:cNvSpPr>
            <a:spLocks noGrp="1"/>
          </p:cNvSpPr>
          <p:nvPr>
            <p:ph type="body" sz="quarter" idx="16"/>
          </p:nvPr>
        </p:nvSpPr>
        <p:spPr>
          <a:xfrm>
            <a:off x="4910138" y="373859"/>
            <a:ext cx="4819650" cy="342899"/>
          </a:xfrm>
        </p:spPr>
        <p:txBody>
          <a:bodyPr>
            <a:noAutofit/>
          </a:bodyPr>
          <a:lstStyle/>
          <a:p>
            <a:r>
              <a:rPr lang="en-US" sz="2000" dirty="0"/>
              <a:t>WAC 458-14-127 applies in these requests:</a:t>
            </a:r>
          </a:p>
        </p:txBody>
      </p:sp>
      <p:sp>
        <p:nvSpPr>
          <p:cNvPr id="3" name="Text Placeholder 2">
            <a:extLst>
              <a:ext uri="{FF2B5EF4-FFF2-40B4-BE49-F238E27FC236}">
                <a16:creationId xmlns:a16="http://schemas.microsoft.com/office/drawing/2014/main" id="{0A7C6C74-05F8-5F71-B4AC-12C8AE788F4B}"/>
              </a:ext>
            </a:extLst>
          </p:cNvPr>
          <p:cNvSpPr>
            <a:spLocks noGrp="1"/>
          </p:cNvSpPr>
          <p:nvPr>
            <p:ph type="body" sz="quarter" idx="15"/>
          </p:nvPr>
        </p:nvSpPr>
        <p:spPr>
          <a:xfrm>
            <a:off x="4910138" y="1250157"/>
            <a:ext cx="7110412" cy="4393406"/>
          </a:xfrm>
        </p:spPr>
        <p:txBody>
          <a:bodyPr>
            <a:noAutofit/>
          </a:bodyPr>
          <a:lstStyle/>
          <a:p>
            <a:pPr marL="0" indent="0">
              <a:buNone/>
            </a:pPr>
            <a:r>
              <a:rPr lang="en-US" sz="1800" b="1" dirty="0">
                <a:latin typeface="Aptos" panose="020B0004020202020204" pitchFamily="34" charset="0"/>
                <a:ea typeface="Calibri Light" panose="020F0302020204030204" pitchFamily="34" charset="0"/>
                <a:cs typeface="Calibri Light" panose="020F0302020204030204" pitchFamily="34" charset="0"/>
              </a:rPr>
              <a:t>Issue: </a:t>
            </a:r>
            <a:r>
              <a:rPr lang="en-US" sz="1800" dirty="0">
                <a:latin typeface="Aptos" panose="020B0004020202020204" pitchFamily="34" charset="0"/>
                <a:ea typeface="Calibri Light" panose="020F0302020204030204" pitchFamily="34" charset="0"/>
                <a:cs typeface="Calibri Light" panose="020F0302020204030204" pitchFamily="34" charset="0"/>
              </a:rPr>
              <a:t>The taxpayer</a:t>
            </a:r>
            <a:r>
              <a:rPr lang="en-US" sz="1800" dirty="0">
                <a:solidFill>
                  <a:prstClr val="white"/>
                </a:solidFill>
                <a:latin typeface="Aptos" panose="020B0004020202020204" pitchFamily="34" charset="0"/>
                <a:ea typeface="Calibri Light" panose="020F0302020204030204" pitchFamily="34" charset="0"/>
                <a:cs typeface="Calibri Light" panose="020F0302020204030204" pitchFamily="34" charset="0"/>
              </a:rPr>
              <a:t> requested a reconvene due to a purchase amount that was less than 90% of the assessed value.</a:t>
            </a:r>
          </a:p>
          <a:p>
            <a:pPr marL="0" indent="0">
              <a:buNone/>
            </a:pPr>
            <a:endParaRPr lang="en-US" sz="1800" dirty="0">
              <a:solidFill>
                <a:prstClr val="white"/>
              </a:solidFill>
              <a:latin typeface="Aptos" panose="020B0004020202020204" pitchFamily="34" charset="0"/>
              <a:ea typeface="Calibri Light" panose="020F0302020204030204" pitchFamily="34" charset="0"/>
              <a:cs typeface="Calibri Light" panose="020F0302020204030204" pitchFamily="34" charset="0"/>
            </a:endParaRPr>
          </a:p>
          <a:p>
            <a:pPr marL="0" indent="0">
              <a:buClr>
                <a:schemeClr val="bg1"/>
              </a:buClr>
              <a:buNone/>
            </a:pPr>
            <a:r>
              <a:rPr lang="en-US" sz="1800" b="1" dirty="0">
                <a:latin typeface="Aptos" panose="020B0004020202020204" pitchFamily="34" charset="0"/>
                <a:ea typeface="Calibri Light" panose="020F0302020204030204" pitchFamily="34" charset="0"/>
                <a:cs typeface="Calibri Light" panose="020F0302020204030204" pitchFamily="34" charset="0"/>
              </a:rPr>
              <a:t>To qualify under WAC 458-14-127(1)(a-c):</a:t>
            </a:r>
          </a:p>
          <a:p>
            <a:pPr marL="0">
              <a:buNone/>
            </a:pPr>
            <a:r>
              <a:rPr lang="en-US" sz="1800" dirty="0">
                <a:latin typeface="Aptos" panose="020B0004020202020204" pitchFamily="34" charset="0"/>
                <a:ea typeface="Calibri Light" panose="020F0302020204030204" pitchFamily="34" charset="0"/>
                <a:cs typeface="Calibri Light" panose="020F0302020204030204" pitchFamily="34" charset="0"/>
              </a:rPr>
              <a:t>Taxpayers may request the Board reconvene and consider the prior assessment year, provided specific conditions are met. This type of request requires different documentation and circumstances:</a:t>
            </a:r>
          </a:p>
          <a:p>
            <a:pPr marL="0" indent="0">
              <a:buNone/>
              <a:tabLst>
                <a:tab pos="342900" algn="l"/>
              </a:tabLst>
            </a:pPr>
            <a:r>
              <a:rPr lang="en-US" sz="1800" dirty="0">
                <a:latin typeface="Aptos" panose="020B0004020202020204" pitchFamily="34" charset="0"/>
                <a:ea typeface="Calibri Light" panose="020F0302020204030204" pitchFamily="34" charset="0"/>
                <a:cs typeface="Calibri Light" panose="020F0302020204030204" pitchFamily="34" charset="0"/>
              </a:rPr>
              <a:t>Code 3: Arm’s Length Transaction After July 1st:</a:t>
            </a:r>
          </a:p>
          <a:p>
            <a:pPr lvl="1">
              <a:buClr>
                <a:schemeClr val="bg1"/>
              </a:buClr>
              <a:buSzPts val="1000"/>
              <a:buFont typeface="Courier New" panose="02070309020205020404" pitchFamily="49" charset="0"/>
              <a:buChar char="o"/>
              <a:tabLst>
                <a:tab pos="685800" algn="l"/>
              </a:tabLst>
            </a:pPr>
            <a:r>
              <a:rPr lang="en-US" sz="1800" dirty="0">
                <a:effectLst/>
                <a:latin typeface="Aptos" panose="020B0004020202020204" pitchFamily="34" charset="0"/>
                <a:ea typeface="Calibri Light" panose="020F0302020204030204" pitchFamily="34" charset="0"/>
                <a:cs typeface="Calibri Light" panose="020F0302020204030204" pitchFamily="34" charset="0"/>
              </a:rPr>
              <a:t>The transaction </a:t>
            </a:r>
            <a:r>
              <a:rPr lang="en-US" sz="1800" u="sng" dirty="0">
                <a:effectLst/>
                <a:latin typeface="Aptos" panose="020B0004020202020204" pitchFamily="34" charset="0"/>
                <a:ea typeface="Calibri Light" panose="020F0302020204030204" pitchFamily="34" charset="0"/>
                <a:cs typeface="Calibri Light" panose="020F0302020204030204" pitchFamily="34" charset="0"/>
              </a:rPr>
              <a:t>must</a:t>
            </a:r>
            <a:r>
              <a:rPr lang="en-US" sz="1800" dirty="0">
                <a:effectLst/>
                <a:latin typeface="Aptos" panose="020B0004020202020204" pitchFamily="34" charset="0"/>
                <a:ea typeface="Calibri Light" panose="020F0302020204030204" pitchFamily="34" charset="0"/>
                <a:cs typeface="Calibri Light" panose="020F0302020204030204" pitchFamily="34" charset="0"/>
              </a:rPr>
              <a:t> be an </a:t>
            </a:r>
            <a:r>
              <a:rPr lang="en-US" sz="1800" b="1" dirty="0">
                <a:effectLst/>
                <a:latin typeface="Aptos" panose="020B0004020202020204" pitchFamily="34" charset="0"/>
                <a:ea typeface="Calibri Light" panose="020F0302020204030204" pitchFamily="34" charset="0"/>
                <a:cs typeface="Calibri Light" panose="020F0302020204030204" pitchFamily="34" charset="0"/>
              </a:rPr>
              <a:t>arm’s length transaction</a:t>
            </a:r>
            <a:r>
              <a:rPr lang="en-US" sz="1800" dirty="0">
                <a:effectLst/>
                <a:latin typeface="Aptos" panose="020B0004020202020204" pitchFamily="34" charset="0"/>
                <a:ea typeface="Calibri Light" panose="020F0302020204030204" pitchFamily="34" charset="0"/>
                <a:cs typeface="Calibri Light" panose="020F0302020204030204" pitchFamily="34" charset="0"/>
              </a:rPr>
              <a:t> (i.e., a genuine sale between unrelated parties).</a:t>
            </a:r>
          </a:p>
          <a:p>
            <a:pPr lvl="1">
              <a:buClr>
                <a:schemeClr val="bg1"/>
              </a:buClr>
              <a:buSzPts val="1000"/>
              <a:buFont typeface="Courier New" panose="02070309020205020404" pitchFamily="49" charset="0"/>
              <a:buChar char="o"/>
              <a:tabLst>
                <a:tab pos="685800" algn="l"/>
              </a:tabLst>
            </a:pPr>
            <a:r>
              <a:rPr lang="en-US" sz="1800" dirty="0">
                <a:effectLst/>
                <a:latin typeface="Aptos" panose="020B0004020202020204" pitchFamily="34" charset="0"/>
                <a:ea typeface="Calibri Light" panose="020F0302020204030204" pitchFamily="34" charset="0"/>
                <a:cs typeface="Calibri Light" panose="020F0302020204030204" pitchFamily="34" charset="0"/>
              </a:rPr>
              <a:t>The transaction </a:t>
            </a:r>
            <a:r>
              <a:rPr lang="en-US" sz="1800" u="sng" dirty="0">
                <a:effectLst/>
                <a:latin typeface="Aptos" panose="020B0004020202020204" pitchFamily="34" charset="0"/>
                <a:ea typeface="Calibri Light" panose="020F0302020204030204" pitchFamily="34" charset="0"/>
                <a:cs typeface="Calibri Light" panose="020F0302020204030204" pitchFamily="34" charset="0"/>
              </a:rPr>
              <a:t>must</a:t>
            </a:r>
            <a:r>
              <a:rPr lang="en-US" sz="1800" dirty="0">
                <a:effectLst/>
                <a:latin typeface="Aptos" panose="020B0004020202020204" pitchFamily="34" charset="0"/>
                <a:ea typeface="Calibri Light" panose="020F0302020204030204" pitchFamily="34" charset="0"/>
                <a:cs typeface="Calibri Light" panose="020F0302020204030204" pitchFamily="34" charset="0"/>
              </a:rPr>
              <a:t> occur </a:t>
            </a:r>
            <a:r>
              <a:rPr lang="en-US" sz="1800" b="1" dirty="0">
                <a:effectLst/>
                <a:latin typeface="Aptos" panose="020B0004020202020204" pitchFamily="34" charset="0"/>
                <a:ea typeface="Calibri Light" panose="020F0302020204030204" pitchFamily="34" charset="0"/>
                <a:cs typeface="Calibri Light" panose="020F0302020204030204" pitchFamily="34" charset="0"/>
              </a:rPr>
              <a:t>after July 1st and before December 31st</a:t>
            </a:r>
            <a:r>
              <a:rPr lang="en-US" sz="1800" dirty="0">
                <a:effectLst/>
                <a:latin typeface="Aptos" panose="020B0004020202020204" pitchFamily="34" charset="0"/>
                <a:ea typeface="Calibri Light" panose="020F0302020204030204" pitchFamily="34" charset="0"/>
                <a:cs typeface="Calibri Light" panose="020F0302020204030204" pitchFamily="34" charset="0"/>
              </a:rPr>
              <a:t> of the assessment year.</a:t>
            </a:r>
          </a:p>
          <a:p>
            <a:pPr lvl="1">
              <a:buClr>
                <a:schemeClr val="bg1"/>
              </a:buClr>
              <a:buSzPts val="1000"/>
              <a:buFont typeface="Courier New" panose="02070309020205020404" pitchFamily="49" charset="0"/>
              <a:buChar char="o"/>
              <a:tabLst>
                <a:tab pos="685800" algn="l"/>
              </a:tabLst>
            </a:pPr>
            <a:r>
              <a:rPr lang="en-US" sz="1800" dirty="0">
                <a:effectLst/>
                <a:latin typeface="Aptos" panose="020B0004020202020204" pitchFamily="34" charset="0"/>
                <a:ea typeface="Calibri Light" panose="020F0302020204030204" pitchFamily="34" charset="0"/>
                <a:cs typeface="Calibri Light" panose="020F0302020204030204" pitchFamily="34" charset="0"/>
              </a:rPr>
              <a:t>The sale price </a:t>
            </a:r>
            <a:r>
              <a:rPr lang="en-US" sz="1800" u="sng" dirty="0">
                <a:effectLst/>
                <a:latin typeface="Aptos" panose="020B0004020202020204" pitchFamily="34" charset="0"/>
                <a:ea typeface="Calibri Light" panose="020F0302020204030204" pitchFamily="34" charset="0"/>
                <a:cs typeface="Calibri Light" panose="020F0302020204030204" pitchFamily="34" charset="0"/>
              </a:rPr>
              <a:t>must</a:t>
            </a:r>
            <a:r>
              <a:rPr lang="en-US" sz="1800" dirty="0">
                <a:effectLst/>
                <a:latin typeface="Aptos" panose="020B0004020202020204" pitchFamily="34" charset="0"/>
                <a:ea typeface="Calibri Light" panose="020F0302020204030204" pitchFamily="34" charset="0"/>
                <a:cs typeface="Calibri Light" panose="020F0302020204030204" pitchFamily="34" charset="0"/>
              </a:rPr>
              <a:t> be </a:t>
            </a:r>
            <a:r>
              <a:rPr lang="en-US" sz="1800" b="1" dirty="0">
                <a:effectLst/>
                <a:latin typeface="Aptos" panose="020B0004020202020204" pitchFamily="34" charset="0"/>
                <a:ea typeface="Calibri Light" panose="020F0302020204030204" pitchFamily="34" charset="0"/>
                <a:cs typeface="Calibri Light" panose="020F0302020204030204" pitchFamily="34" charset="0"/>
              </a:rPr>
              <a:t>less than 90% of the assessed value</a:t>
            </a:r>
            <a:r>
              <a:rPr lang="en-US" sz="1800" dirty="0">
                <a:effectLst/>
                <a:latin typeface="Aptos" panose="020B0004020202020204" pitchFamily="34" charset="0"/>
                <a:ea typeface="Calibri Light" panose="020F0302020204030204" pitchFamily="34" charset="0"/>
                <a:cs typeface="Calibri Light" panose="020F0302020204030204" pitchFamily="34" charset="0"/>
              </a:rPr>
              <a:t> of the property.</a:t>
            </a:r>
          </a:p>
          <a:p>
            <a:pPr marL="0" indent="0">
              <a:buNone/>
            </a:pPr>
            <a:r>
              <a:rPr lang="en-US" sz="1800" dirty="0">
                <a:latin typeface="Aptos" panose="020B0004020202020204" pitchFamily="34" charset="0"/>
                <a:ea typeface="Calibri Light" panose="020F0302020204030204" pitchFamily="34" charset="0"/>
                <a:cs typeface="Calibri Light" panose="020F0302020204030204" pitchFamily="34" charset="0"/>
              </a:rPr>
              <a:t>Based on the timing of the sale, the purchase amount, and assessed value, it appears the taxpayer qualifies for a reconvening.</a:t>
            </a:r>
          </a:p>
        </p:txBody>
      </p:sp>
    </p:spTree>
    <p:extLst>
      <p:ext uri="{BB962C8B-B14F-4D97-AF65-F5344CB8AC3E}">
        <p14:creationId xmlns:p14="http://schemas.microsoft.com/office/powerpoint/2010/main" val="3707257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4AE70-315B-4EFF-E7CF-58567FB2F5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63BAF8-00E2-D602-58FE-52A50CE4D2AF}"/>
              </a:ext>
            </a:extLst>
          </p:cNvPr>
          <p:cNvSpPr>
            <a:spLocks noGrp="1"/>
          </p:cNvSpPr>
          <p:nvPr>
            <p:ph type="body" sz="quarter" idx="14"/>
          </p:nvPr>
        </p:nvSpPr>
        <p:spPr>
          <a:xfrm>
            <a:off x="711453" y="1743333"/>
            <a:ext cx="2351584" cy="3447549"/>
          </a:xfrm>
        </p:spPr>
        <p:txBody>
          <a:bodyPr>
            <a:normAutofit/>
          </a:bodyPr>
          <a:lstStyle/>
          <a:p>
            <a:pPr algn="l"/>
            <a:r>
              <a:rPr lang="en-US" dirty="0"/>
              <a:t>The Answers!</a:t>
            </a:r>
          </a:p>
          <a:p>
            <a:endParaRPr lang="en-US" dirty="0"/>
          </a:p>
        </p:txBody>
      </p:sp>
      <p:sp>
        <p:nvSpPr>
          <p:cNvPr id="3" name="Text Placeholder 2">
            <a:extLst>
              <a:ext uri="{FF2B5EF4-FFF2-40B4-BE49-F238E27FC236}">
                <a16:creationId xmlns:a16="http://schemas.microsoft.com/office/drawing/2014/main" id="{F5F9D015-B3BB-859C-4564-B351F49D0DDD}"/>
              </a:ext>
            </a:extLst>
          </p:cNvPr>
          <p:cNvSpPr>
            <a:spLocks noGrp="1"/>
          </p:cNvSpPr>
          <p:nvPr>
            <p:ph type="body" sz="quarter" idx="15"/>
          </p:nvPr>
        </p:nvSpPr>
        <p:spPr>
          <a:xfrm>
            <a:off x="4429824" y="877409"/>
            <a:ext cx="7571676" cy="4741249"/>
          </a:xfrm>
        </p:spPr>
        <p:txBody>
          <a:bodyPr>
            <a:noAutofit/>
          </a:bodyPr>
          <a:lstStyle/>
          <a:p>
            <a:pPr marL="0" indent="0">
              <a:lnSpc>
                <a:spcPct val="115000"/>
              </a:lnSpc>
              <a:spcAft>
                <a:spcPts val="600"/>
              </a:spcAft>
              <a:buClr>
                <a:srgbClr val="174A7C"/>
              </a:buClr>
              <a:buNone/>
              <a:defRPr/>
            </a:pPr>
            <a:r>
              <a:rPr lang="en-US" sz="1600" dirty="0">
                <a:latin typeface="Aptos" panose="020B0004020202020204" pitchFamily="34" charset="0"/>
                <a:ea typeface="Calibri" panose="020F0502020204030204" pitchFamily="34" charset="0"/>
                <a:cs typeface="Calibri" panose="020F0502020204030204" pitchFamily="34" charset="0"/>
              </a:rPr>
              <a:t>1.  </a:t>
            </a:r>
            <a:r>
              <a:rPr lang="en-US" sz="1600" b="1" dirty="0">
                <a:latin typeface="Aptos" panose="020B0004020202020204" pitchFamily="34" charset="0"/>
              </a:rPr>
              <a:t>Are either, or both, of the requests valid?</a:t>
            </a:r>
            <a:r>
              <a:rPr lang="en-US" sz="1600" dirty="0">
                <a:latin typeface="Aptos" panose="020B0004020202020204" pitchFamily="34" charset="0"/>
                <a:ea typeface="Calibri" panose="020F0502020204030204" pitchFamily="34" charset="0"/>
                <a:cs typeface="Calibri" panose="020F0502020204030204" pitchFamily="34" charset="0"/>
              </a:rPr>
              <a:t>  </a:t>
            </a:r>
          </a:p>
          <a:p>
            <a:pPr marL="0" indent="0">
              <a:buNone/>
            </a:pPr>
            <a:r>
              <a:rPr lang="en-US" sz="1600" dirty="0">
                <a:latin typeface="Aptos" panose="020B0004020202020204" pitchFamily="34" charset="0"/>
                <a:ea typeface="Calibri" panose="020F0502020204030204" pitchFamily="34" charset="0"/>
                <a:cs typeface="Calibri" panose="020F0502020204030204" pitchFamily="34" charset="0"/>
              </a:rPr>
              <a:t>      </a:t>
            </a:r>
            <a:r>
              <a:rPr lang="en-US" sz="1600" dirty="0">
                <a:solidFill>
                  <a:schemeClr val="tx2">
                    <a:lumMod val="25000"/>
                    <a:lumOff val="75000"/>
                  </a:schemeClr>
                </a:solidFill>
                <a:latin typeface="Aptos" panose="020B0004020202020204" pitchFamily="34" charset="0"/>
                <a:ea typeface="Calibri" panose="020F0502020204030204" pitchFamily="34" charset="0"/>
                <a:cs typeface="Calibri" panose="020F0502020204030204" pitchFamily="34" charset="0"/>
              </a:rPr>
              <a:t>Answer: Yes, the reconvene request is valid.</a:t>
            </a:r>
          </a:p>
          <a:p>
            <a:pPr marL="0" indent="0">
              <a:buNone/>
            </a:pPr>
            <a:endParaRPr lang="en-US" sz="1600" dirty="0">
              <a:solidFill>
                <a:schemeClr val="tx2">
                  <a:lumMod val="25000"/>
                  <a:lumOff val="75000"/>
                </a:schemeClr>
              </a:solidFill>
              <a:latin typeface="Aptos" panose="020B0004020202020204" pitchFamily="34" charset="0"/>
              <a:ea typeface="Calibri" panose="020F0502020204030204" pitchFamily="34" charset="0"/>
              <a:cs typeface="Calibri" panose="020F0502020204030204" pitchFamily="34" charset="0"/>
            </a:endParaRPr>
          </a:p>
          <a:p>
            <a:pPr marL="0" indent="0">
              <a:buNone/>
            </a:pPr>
            <a:r>
              <a:rPr lang="en-US" sz="1600" dirty="0">
                <a:latin typeface="Aptos" panose="020B0004020202020204" pitchFamily="34" charset="0"/>
                <a:ea typeface="Calibri" panose="020F0502020204030204" pitchFamily="34" charset="0"/>
                <a:cs typeface="Calibri" panose="020F0502020204030204" pitchFamily="34" charset="0"/>
              </a:rPr>
              <a:t>2.  In this case, how should the Clerk proceed? </a:t>
            </a:r>
          </a:p>
          <a:p>
            <a:pPr marL="0" indent="0">
              <a:buNone/>
            </a:pPr>
            <a:r>
              <a:rPr lang="en-US" sz="1600" dirty="0">
                <a:latin typeface="Aptos" panose="020B0004020202020204" pitchFamily="34" charset="0"/>
                <a:ea typeface="Calibri" panose="020F0502020204030204" pitchFamily="34" charset="0"/>
                <a:cs typeface="Calibri" panose="020F0502020204030204" pitchFamily="34" charset="0"/>
              </a:rPr>
              <a:t>       </a:t>
            </a:r>
            <a:r>
              <a:rPr lang="en-US" sz="1600" dirty="0">
                <a:solidFill>
                  <a:schemeClr val="tx2">
                    <a:lumMod val="25000"/>
                    <a:lumOff val="75000"/>
                  </a:schemeClr>
                </a:solidFill>
                <a:latin typeface="Aptos" panose="020B0004020202020204" pitchFamily="34" charset="0"/>
                <a:ea typeface="Calibri" panose="020F0502020204030204" pitchFamily="34" charset="0"/>
                <a:cs typeface="Calibri" panose="020F0502020204030204" pitchFamily="34" charset="0"/>
              </a:rPr>
              <a:t>Answer: The following slide has the Department’s guidance.</a:t>
            </a:r>
          </a:p>
          <a:p>
            <a:pPr marL="0" indent="0">
              <a:buNone/>
            </a:pPr>
            <a:endParaRPr lang="en-US" sz="1600" dirty="0">
              <a:solidFill>
                <a:schemeClr val="tx2">
                  <a:lumMod val="25000"/>
                  <a:lumOff val="75000"/>
                </a:schemeClr>
              </a:solidFill>
              <a:latin typeface="Aptos" panose="020B0004020202020204" pitchFamily="34" charset="0"/>
              <a:ea typeface="Calibri" panose="020F0502020204030204" pitchFamily="34" charset="0"/>
              <a:cs typeface="Calibri" panose="020F0502020204030204" pitchFamily="34" charset="0"/>
            </a:endParaRPr>
          </a:p>
          <a:p>
            <a:pPr marL="0" indent="0">
              <a:buNone/>
            </a:pPr>
            <a:r>
              <a:rPr lang="en-US" sz="1600" dirty="0">
                <a:latin typeface="Aptos" panose="020B0004020202020204" pitchFamily="34" charset="0"/>
                <a:ea typeface="Calibri" panose="020F0502020204030204" pitchFamily="34" charset="0"/>
                <a:cs typeface="Calibri" panose="020F0502020204030204" pitchFamily="34" charset="0"/>
              </a:rPr>
              <a:t> Do you agree?</a:t>
            </a:r>
          </a:p>
          <a:p>
            <a:pPr lvl="1">
              <a:buClr>
                <a:schemeClr val="bg1"/>
              </a:buClr>
            </a:pPr>
            <a:r>
              <a:rPr lang="en-US" sz="1600" kern="100" dirty="0">
                <a:effectLst/>
                <a:latin typeface="Aptos" panose="020B0004020202020204" pitchFamily="34" charset="0"/>
                <a:ea typeface="Calibri" panose="020F0502020204030204" pitchFamily="34" charset="0"/>
                <a:cs typeface="Calibri" panose="020F0502020204030204" pitchFamily="34" charset="0"/>
              </a:rPr>
              <a:t>Since the taxpayer requested both a late filing exception and reconvening, the Board should evaluate both. Keeping in mind they are separate requests even though they were submitted at the same time. </a:t>
            </a:r>
          </a:p>
          <a:p>
            <a:pPr lvl="1">
              <a:buClr>
                <a:schemeClr val="bg1"/>
              </a:buClr>
            </a:pPr>
            <a:endParaRPr lang="en-US" sz="1600" kern="100" dirty="0">
              <a:latin typeface="Aptos" panose="020B0004020202020204" pitchFamily="34" charset="0"/>
              <a:ea typeface="Calibri" panose="020F0502020204030204" pitchFamily="34" charset="0"/>
              <a:cs typeface="Calibri" panose="020F0502020204030204" pitchFamily="34" charset="0"/>
            </a:endParaRPr>
          </a:p>
          <a:p>
            <a:pPr lvl="1">
              <a:buClr>
                <a:schemeClr val="bg1"/>
              </a:buClr>
            </a:pPr>
            <a:r>
              <a:rPr lang="en-US" sz="1600" kern="100" dirty="0">
                <a:effectLst/>
                <a:latin typeface="Aptos" panose="020B0004020202020204" pitchFamily="34" charset="0"/>
                <a:ea typeface="Calibri" panose="020F0502020204030204" pitchFamily="34" charset="0"/>
                <a:cs typeface="Calibri" panose="020F0502020204030204" pitchFamily="34" charset="0"/>
              </a:rPr>
              <a:t>Begin by identifying which RCW and/or WAC applies to the request and evaluate the taxpayer provided information to determine if the request qualifies for approval. </a:t>
            </a:r>
          </a:p>
          <a:p>
            <a:pPr lvl="1">
              <a:buClr>
                <a:schemeClr val="bg1"/>
              </a:buClr>
            </a:pPr>
            <a:endParaRPr lang="en-US" sz="1600" kern="100" dirty="0">
              <a:latin typeface="Aptos" panose="020B0004020202020204" pitchFamily="34" charset="0"/>
              <a:ea typeface="Calibri" panose="020F0502020204030204" pitchFamily="34" charset="0"/>
              <a:cs typeface="Calibri" panose="020F0502020204030204" pitchFamily="34" charset="0"/>
            </a:endParaRPr>
          </a:p>
          <a:p>
            <a:pPr lvl="1">
              <a:buClr>
                <a:schemeClr val="bg1"/>
              </a:buClr>
            </a:pPr>
            <a:r>
              <a:rPr lang="en-US" sz="1600" kern="100" dirty="0">
                <a:effectLst/>
                <a:latin typeface="Aptos" panose="020B0004020202020204" pitchFamily="34" charset="0"/>
                <a:ea typeface="Calibri" panose="020F0502020204030204" pitchFamily="34" charset="0"/>
                <a:cs typeface="Calibri" panose="020F0502020204030204" pitchFamily="34" charset="0"/>
              </a:rPr>
              <a:t>You won’t always know which laws and rules apply, but each request form includes the correct RCW or WAC.</a:t>
            </a:r>
          </a:p>
        </p:txBody>
      </p:sp>
    </p:spTree>
    <p:extLst>
      <p:ext uri="{BB962C8B-B14F-4D97-AF65-F5344CB8AC3E}">
        <p14:creationId xmlns:p14="http://schemas.microsoft.com/office/powerpoint/2010/main" val="2466258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7B04B-8CCE-4F9F-7F12-5E607E855B9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1E3EE0E-E0A2-57B2-19D6-06B5552D4ABF}"/>
              </a:ext>
            </a:extLst>
          </p:cNvPr>
          <p:cNvSpPr>
            <a:spLocks noGrp="1"/>
          </p:cNvSpPr>
          <p:nvPr>
            <p:ph type="body" sz="quarter" idx="14"/>
          </p:nvPr>
        </p:nvSpPr>
        <p:spPr>
          <a:xfrm>
            <a:off x="825756" y="1423067"/>
            <a:ext cx="2469936" cy="4011865"/>
          </a:xfrm>
        </p:spPr>
        <p:txBody>
          <a:bodyPr/>
          <a:lstStyle/>
          <a:p>
            <a:r>
              <a:rPr lang="en-US" dirty="0">
                <a:latin typeface="Aptos Display" panose="020B0004020202020204" pitchFamily="34" charset="0"/>
              </a:rPr>
              <a:t>Department’sGuidance</a:t>
            </a:r>
          </a:p>
        </p:txBody>
      </p:sp>
      <p:sp>
        <p:nvSpPr>
          <p:cNvPr id="7" name="Text Placeholder 6">
            <a:extLst>
              <a:ext uri="{FF2B5EF4-FFF2-40B4-BE49-F238E27FC236}">
                <a16:creationId xmlns:a16="http://schemas.microsoft.com/office/drawing/2014/main" id="{48BFC68A-3364-1BB1-4D19-1FCC864A69A2}"/>
              </a:ext>
            </a:extLst>
          </p:cNvPr>
          <p:cNvSpPr>
            <a:spLocks noGrp="1"/>
          </p:cNvSpPr>
          <p:nvPr>
            <p:ph type="body" sz="quarter" idx="16"/>
          </p:nvPr>
        </p:nvSpPr>
        <p:spPr>
          <a:xfrm>
            <a:off x="4533900" y="328613"/>
            <a:ext cx="4876842" cy="435769"/>
          </a:xfrm>
        </p:spPr>
        <p:txBody>
          <a:bodyPr>
            <a:normAutofit/>
          </a:bodyPr>
          <a:lstStyle/>
          <a:p>
            <a:r>
              <a:rPr lang="en-US" sz="2000" dirty="0"/>
              <a:t>Exercise #2</a:t>
            </a:r>
          </a:p>
        </p:txBody>
      </p:sp>
      <p:sp>
        <p:nvSpPr>
          <p:cNvPr id="8" name="TextBox 7">
            <a:extLst>
              <a:ext uri="{FF2B5EF4-FFF2-40B4-BE49-F238E27FC236}">
                <a16:creationId xmlns:a16="http://schemas.microsoft.com/office/drawing/2014/main" id="{D7CBF19C-745B-8706-28DF-213F1C75E5EF}"/>
              </a:ext>
            </a:extLst>
          </p:cNvPr>
          <p:cNvSpPr txBox="1"/>
          <p:nvPr/>
        </p:nvSpPr>
        <p:spPr>
          <a:xfrm>
            <a:off x="4533900" y="888205"/>
            <a:ext cx="7486650" cy="501675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Aptos" panose="020B0004020202020204" pitchFamily="34" charset="0"/>
              </a:rPr>
              <a:t>Based on the information provided, the request appears to meet the requirements for a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Aptos" panose="020B0004020202020204" pitchFamily="34" charset="0"/>
              </a:rPr>
              <a:t>reconvene request</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Aptos" panose="020B0004020202020204" pitchFamily="34" charset="0"/>
              </a:rPr>
              <a:t>, but not a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Aptos" panose="020B0004020202020204" pitchFamily="34" charset="0"/>
              </a:rPr>
              <a:t>good cause waiver</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Aptos" panose="020B0004020202020204" pitchFamily="34" charset="0"/>
              </a:rPr>
              <a:t>. Here’s why: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Aptos" panose="020B0004020202020204" pitchFamily="34" charset="0"/>
            </a:endParaRPr>
          </a:p>
          <a:p>
            <a:pPr marL="257175" marR="0" lvl="0" indent="-257175" algn="l" defTabSz="914400" rtl="0" eaLnBrk="0" fontAlgn="base" latinLnBrk="0" hangingPunct="0">
              <a:lnSpc>
                <a:spcPct val="100000"/>
              </a:lnSpc>
              <a:spcBef>
                <a:spcPct val="0"/>
              </a:spcBef>
              <a:spcAft>
                <a:spcPct val="0"/>
              </a:spcAft>
              <a:buClrTx/>
              <a:buSzTx/>
              <a:buFont typeface="+mj-lt"/>
              <a:buAutoNum type="arabicPeriod"/>
              <a:tabLst>
                <a:tab pos="342900" algn="l"/>
              </a:tabLst>
              <a:defRPr/>
            </a:pP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Aptos" panose="020B0004020202020204" pitchFamily="34" charset="0"/>
              </a:rPr>
              <a:t>Good Cause Waiver</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Aptos" panose="020B0004020202020204" pitchFamily="34" charset="0"/>
              </a:rPr>
              <a:t>:</a:t>
            </a:r>
          </a:p>
          <a:p>
            <a:pPr marL="600075" marR="0" lvl="1" indent="-257175"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tab pos="342900" algn="l"/>
              </a:tabLst>
              <a:defRPr/>
            </a:pP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The request does not provide a valid reason for missing the filing deadline under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WAC 458-14-056(3).</a:t>
            </a:r>
            <a:endPar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557213" marR="0" lvl="1" indent="-214313" algn="l" defTabSz="914400" rtl="0" eaLnBrk="0" fontAlgn="base" latinLnBrk="0" hangingPunct="0">
              <a:lnSpc>
                <a:spcPct val="100000"/>
              </a:lnSpc>
              <a:spcBef>
                <a:spcPct val="0"/>
              </a:spcBef>
              <a:spcAft>
                <a:spcPct val="0"/>
              </a:spcAft>
              <a:buClrTx/>
              <a:buSzPts val="1000"/>
              <a:buFont typeface="Courier New" panose="02070309020205020404" pitchFamily="49" charset="0"/>
              <a:buChar char="o"/>
              <a:tabLst>
                <a:tab pos="685800" algn="l"/>
              </a:tabLst>
              <a:defRPr/>
            </a:pP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The fact that the property was purchased in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November 2024 </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for less than the assessed value and the current taxpayer did not receive a notice of value does not fall under any of the qualifying good cause reasons (e.g., illness, death, reliance on incorrect advice, etc.) as listed in</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 WAC 458-14-056(3)(a-g).</a:t>
            </a:r>
          </a:p>
          <a:p>
            <a:pPr marL="557213" marR="0" lvl="1" indent="-214313" algn="l" defTabSz="914400" rtl="0" eaLnBrk="0" fontAlgn="base" latinLnBrk="0" hangingPunct="0">
              <a:lnSpc>
                <a:spcPct val="100000"/>
              </a:lnSpc>
              <a:spcBef>
                <a:spcPct val="0"/>
              </a:spcBef>
              <a:spcAft>
                <a:spcPct val="0"/>
              </a:spcAft>
              <a:buClrTx/>
              <a:buSzPts val="1000"/>
              <a:buFont typeface="Courier New" panose="02070309020205020404" pitchFamily="49" charset="0"/>
              <a:buChar char="o"/>
              <a:tabLst>
                <a:tab pos="685800" algn="l"/>
              </a:tabLst>
              <a:defRPr/>
            </a:pPr>
            <a:endPar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57175" marR="0" lvl="0" indent="-257175" algn="l" defTabSz="914400" rtl="0" eaLnBrk="0" fontAlgn="base" latinLnBrk="0" hangingPunct="0">
              <a:lnSpc>
                <a:spcPct val="100000"/>
              </a:lnSpc>
              <a:spcBef>
                <a:spcPct val="0"/>
              </a:spcBef>
              <a:spcAft>
                <a:spcPct val="0"/>
              </a:spcAft>
              <a:buClrTx/>
              <a:buSzTx/>
              <a:buFont typeface="+mj-lt"/>
              <a:buAutoNum type="arabicPeriod"/>
              <a:tabLst>
                <a:tab pos="342900" algn="l"/>
              </a:tabLst>
              <a:defRPr/>
            </a:pP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Aptos" panose="020B0004020202020204" pitchFamily="34" charset="0"/>
              </a:rPr>
              <a:t>Reconvene Request</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Aptos" panose="020B0004020202020204" pitchFamily="34" charset="0"/>
              </a:rPr>
              <a:t>:</a:t>
            </a:r>
            <a:endPar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Aptos" panose="020B0004020202020204" pitchFamily="34" charset="0"/>
            </a:endParaRPr>
          </a:p>
          <a:p>
            <a:pPr marL="557213" marR="0" lvl="1" indent="-214313" algn="l" defTabSz="914400" rtl="0" eaLnBrk="0" fontAlgn="base" latinLnBrk="0" hangingPunct="0">
              <a:lnSpc>
                <a:spcPct val="100000"/>
              </a:lnSpc>
              <a:spcBef>
                <a:spcPct val="0"/>
              </a:spcBef>
              <a:spcAft>
                <a:spcPct val="0"/>
              </a:spcAft>
              <a:buClrTx/>
              <a:buSzPts val="1000"/>
              <a:buFont typeface="Courier New" panose="02070309020205020404" pitchFamily="49" charset="0"/>
              <a:buChar char="o"/>
              <a:tabLst>
                <a:tab pos="685800" algn="l"/>
              </a:tabLst>
              <a:defRPr/>
            </a:pP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This situation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does not qualify</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 for reconvening under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WAC 458-14-127(1)(a)</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 because it appears the property value did not change from the prior year, even though a notice of value was sent to the prior owner.</a:t>
            </a:r>
            <a:endPar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557213" marR="0" lvl="1" indent="-214313" algn="l" defTabSz="914400" rtl="0" eaLnBrk="0" fontAlgn="base" latinLnBrk="0" hangingPunct="0">
              <a:lnSpc>
                <a:spcPct val="100000"/>
              </a:lnSpc>
              <a:spcBef>
                <a:spcPct val="0"/>
              </a:spcBef>
              <a:spcAft>
                <a:spcPct val="0"/>
              </a:spcAft>
              <a:buClrTx/>
              <a:buSzPts val="1000"/>
              <a:buFont typeface="Courier New" panose="02070309020205020404" pitchFamily="49" charset="0"/>
              <a:buChar char="o"/>
              <a:tabLst>
                <a:tab pos="685800" algn="l"/>
              </a:tabLst>
              <a:defRPr/>
            </a:pP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However, the request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does appear to qualify</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 under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WAC 458-14-127(1)(c)</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 as the sale price of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$200,000</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 is less than 90% of the assessed value of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$260,000</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 there is no evidence suggesting the sale was not an arm’s length transaction, and the transaction occurred </a:t>
            </a:r>
            <a:r>
              <a:rPr kumimoji="0" lang="en-US" sz="1600" b="1"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prior to December 31, 2024</a:t>
            </a:r>
            <a:r>
              <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Times New Roman" panose="02020603050405020304" pitchFamily="18" charset="0"/>
                <a:cs typeface="Times New Roman" panose="02020603050405020304" pitchFamily="18" charset="0"/>
              </a:rPr>
              <a:t>, meeting the timeframe requirement.</a:t>
            </a:r>
            <a:endParaRPr kumimoji="0" lang="en-US" sz="1600" b="0" i="0" u="none" strike="noStrike" kern="1200" cap="none" spc="0" normalizeH="0" baseline="0" noProof="0" dirty="0">
              <a:ln>
                <a:noFill/>
              </a:ln>
              <a:solidFill>
                <a:srgbClr val="2D3338"/>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33785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D2A3E-B059-A5DE-4F0F-079D86EB3F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D36F3-8A98-60E3-3B3E-5A1EBEA2D2E1}"/>
              </a:ext>
            </a:extLst>
          </p:cNvPr>
          <p:cNvSpPr>
            <a:spLocks noGrp="1"/>
          </p:cNvSpPr>
          <p:nvPr>
            <p:ph type="title"/>
          </p:nvPr>
        </p:nvSpPr>
        <p:spPr>
          <a:xfrm>
            <a:off x="3546810" y="1209950"/>
            <a:ext cx="5098382" cy="411479"/>
          </a:xfrm>
        </p:spPr>
        <p:txBody>
          <a:bodyPr>
            <a:normAutofit fontScale="90000"/>
          </a:bodyPr>
          <a:lstStyle/>
          <a:p>
            <a:br>
              <a:rPr lang="en-US" b="1" dirty="0"/>
            </a:br>
            <a:r>
              <a:rPr lang="en-US" b="1" dirty="0">
                <a:latin typeface="Aptos" panose="020B0004020202020204" pitchFamily="34" charset="0"/>
              </a:rPr>
              <a:t>Exercise #3</a:t>
            </a:r>
            <a:br>
              <a:rPr lang="en-US" b="1" dirty="0"/>
            </a:br>
            <a:endParaRPr lang="en-US" b="1" dirty="0"/>
          </a:p>
        </p:txBody>
      </p:sp>
      <p:sp>
        <p:nvSpPr>
          <p:cNvPr id="5" name="TextBox 4">
            <a:extLst>
              <a:ext uri="{FF2B5EF4-FFF2-40B4-BE49-F238E27FC236}">
                <a16:creationId xmlns:a16="http://schemas.microsoft.com/office/drawing/2014/main" id="{BA36E7CC-C981-DA7D-DDF4-2490BB092002}"/>
              </a:ext>
            </a:extLst>
          </p:cNvPr>
          <p:cNvSpPr txBox="1"/>
          <p:nvPr/>
        </p:nvSpPr>
        <p:spPr>
          <a:xfrm>
            <a:off x="2375268" y="3658498"/>
            <a:ext cx="8330831" cy="893258"/>
          </a:xfrm>
          <a:prstGeom prst="rect">
            <a:avLst/>
          </a:prstGeom>
          <a:noFill/>
        </p:spPr>
        <p:txBody>
          <a:bodyPr wrap="square">
            <a:spAutoFit/>
          </a:bodyPr>
          <a:lstStyle/>
          <a:p>
            <a:pPr marL="0" marR="0" lvl="0" indent="0" algn="l" defTabSz="685800" rtl="0" eaLnBrk="1" fontAlgn="auto" latinLnBrk="0" hangingPunct="1">
              <a:lnSpc>
                <a:spcPct val="115000"/>
              </a:lnSpc>
              <a:spcBef>
                <a:spcPts val="750"/>
              </a:spcBef>
              <a:spcAft>
                <a:spcPts val="600"/>
              </a:spcAft>
              <a:buClr>
                <a:srgbClr val="174A7C"/>
              </a:buClr>
              <a:buSzTx/>
              <a:buFontTx/>
              <a:buNone/>
              <a:tabLst/>
              <a:defRPr/>
            </a:pPr>
            <a:r>
              <a:rPr kumimoji="0" lang="en-US" sz="1800" b="1" i="0" u="none" strike="noStrike" kern="1200" cap="none" spc="0" normalizeH="0" baseline="0" noProof="0" dirty="0">
                <a:ln>
                  <a:noFill/>
                </a:ln>
                <a:solidFill>
                  <a:srgbClr val="C9DFF6"/>
                </a:solidFill>
                <a:effectLst/>
                <a:uLnTx/>
                <a:uFillTx/>
                <a:latin typeface="Aptos" panose="020B0004020202020204" pitchFamily="34" charset="0"/>
                <a:ea typeface="+mn-ea"/>
                <a:cs typeface="+mn-cs"/>
              </a:rPr>
              <a:t>1. How can you determine what the Taxpayer is trying to request?</a:t>
            </a:r>
          </a:p>
          <a:p>
            <a:pPr marL="0" marR="0" lvl="0" indent="0" algn="l" defTabSz="685800" rtl="0" eaLnBrk="1" fontAlgn="auto" latinLnBrk="0" hangingPunct="1">
              <a:lnSpc>
                <a:spcPct val="115000"/>
              </a:lnSpc>
              <a:spcBef>
                <a:spcPts val="750"/>
              </a:spcBef>
              <a:spcAft>
                <a:spcPts val="600"/>
              </a:spcAft>
              <a:buClr>
                <a:srgbClr val="174A7C"/>
              </a:buClr>
              <a:buSzTx/>
              <a:buFontTx/>
              <a:buNone/>
              <a:tabLst/>
              <a:defRPr/>
            </a:pPr>
            <a:r>
              <a:rPr kumimoji="0" lang="en-US" sz="1800" b="1" i="0" u="none" strike="noStrike" kern="100" cap="none" spc="0" normalizeH="0" baseline="0" noProof="0" dirty="0">
                <a:ln>
                  <a:noFill/>
                </a:ln>
                <a:solidFill>
                  <a:srgbClr val="C9DFF6"/>
                </a:solidFill>
                <a:effectLst/>
                <a:uLnTx/>
                <a:uFillTx/>
                <a:latin typeface="Aptos" panose="020B0004020202020204" pitchFamily="34" charset="0"/>
                <a:ea typeface="Aptos" panose="020B0004020202020204" pitchFamily="34" charset="0"/>
                <a:cs typeface="Times New Roman" panose="02020603050405020304" pitchFamily="18" charset="0"/>
              </a:rPr>
              <a:t>2.  How should the Clerk proceed?</a:t>
            </a:r>
          </a:p>
        </p:txBody>
      </p:sp>
      <p:sp>
        <p:nvSpPr>
          <p:cNvPr id="8" name="TextBox 7">
            <a:extLst>
              <a:ext uri="{FF2B5EF4-FFF2-40B4-BE49-F238E27FC236}">
                <a16:creationId xmlns:a16="http://schemas.microsoft.com/office/drawing/2014/main" id="{FFA32C25-4D4C-04E7-5961-7A0A7B6B26CD}"/>
              </a:ext>
            </a:extLst>
          </p:cNvPr>
          <p:cNvSpPr txBox="1"/>
          <p:nvPr/>
        </p:nvSpPr>
        <p:spPr>
          <a:xfrm>
            <a:off x="2375269" y="1976589"/>
            <a:ext cx="8588005" cy="1567609"/>
          </a:xfrm>
          <a:prstGeom prst="rect">
            <a:avLst/>
          </a:prstGeom>
          <a:noFill/>
        </p:spPr>
        <p:txBody>
          <a:bodyPr wrap="square" rtlCol="0">
            <a:spAutoFit/>
          </a:bodyPr>
          <a:lstStyle/>
          <a:p>
            <a:pPr marL="0" marR="0" lvl="0" indent="0" algn="l" defTabSz="685800" rtl="0" eaLnBrk="1" fontAlgn="auto" latinLnBrk="0" hangingPunct="1">
              <a:lnSpc>
                <a:spcPct val="115000"/>
              </a:lnSpc>
              <a:spcBef>
                <a:spcPts val="0"/>
              </a:spcBef>
              <a:spcAft>
                <a:spcPts val="60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Issue</a:t>
            </a:r>
            <a:endParaRPr kumimoji="0" lang="en-US"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685800" rtl="0" eaLnBrk="1" fontAlgn="auto" latinLnBrk="0" hangingPunct="1">
              <a:lnSpc>
                <a:spcPct val="115000"/>
              </a:lnSpc>
              <a:spcBef>
                <a:spcPts val="0"/>
              </a:spcBef>
              <a:spcAft>
                <a:spcPts val="60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The Board received an untimely filed petition, an email stating the Taxpayer is requesting a good cause waiver, and a request to reconvene form. </a:t>
            </a:r>
          </a:p>
        </p:txBody>
      </p:sp>
    </p:spTree>
    <p:extLst>
      <p:ext uri="{BB962C8B-B14F-4D97-AF65-F5344CB8AC3E}">
        <p14:creationId xmlns:p14="http://schemas.microsoft.com/office/powerpoint/2010/main" val="374734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68651-94EB-AD12-ECF4-382EF2CD5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2FA34-8E2B-B496-C18F-11E693BF841D}"/>
              </a:ext>
            </a:extLst>
          </p:cNvPr>
          <p:cNvSpPr>
            <a:spLocks noGrp="1"/>
          </p:cNvSpPr>
          <p:nvPr>
            <p:ph type="title"/>
          </p:nvPr>
        </p:nvSpPr>
        <p:spPr/>
        <p:txBody>
          <a:bodyPr/>
          <a:lstStyle/>
          <a:p>
            <a:r>
              <a:rPr lang="en-US" dirty="0"/>
              <a:t>Petition </a:t>
            </a:r>
          </a:p>
        </p:txBody>
      </p:sp>
      <p:pic>
        <p:nvPicPr>
          <p:cNvPr id="5" name="Content Placeholder 4">
            <a:extLst>
              <a:ext uri="{FF2B5EF4-FFF2-40B4-BE49-F238E27FC236}">
                <a16:creationId xmlns:a16="http://schemas.microsoft.com/office/drawing/2014/main" id="{B3666D0B-EBD6-2914-A2D2-06E4F2F3F26D}"/>
              </a:ext>
            </a:extLst>
          </p:cNvPr>
          <p:cNvPicPr>
            <a:picLocks noGrp="1" noChangeAspect="1"/>
          </p:cNvPicPr>
          <p:nvPr>
            <p:ph sz="half" idx="2"/>
          </p:nvPr>
        </p:nvPicPr>
        <p:blipFill>
          <a:blip r:embed="rId3"/>
          <a:srcRect t="10127"/>
          <a:stretch/>
        </p:blipFill>
        <p:spPr>
          <a:xfrm>
            <a:off x="-1" y="1755512"/>
            <a:ext cx="5940343" cy="5102488"/>
          </a:xfrm>
        </p:spPr>
      </p:pic>
      <p:pic>
        <p:nvPicPr>
          <p:cNvPr id="9" name="Content Placeholder 8">
            <a:extLst>
              <a:ext uri="{FF2B5EF4-FFF2-40B4-BE49-F238E27FC236}">
                <a16:creationId xmlns:a16="http://schemas.microsoft.com/office/drawing/2014/main" id="{DB29324F-97D0-BDC2-72E6-054D127B5BA8}"/>
              </a:ext>
            </a:extLst>
          </p:cNvPr>
          <p:cNvPicPr>
            <a:picLocks noGrp="1" noChangeAspect="1"/>
          </p:cNvPicPr>
          <p:nvPr>
            <p:ph sz="quarter" idx="14"/>
          </p:nvPr>
        </p:nvPicPr>
        <p:blipFill>
          <a:blip r:embed="rId4"/>
          <a:srcRect b="30069"/>
          <a:stretch/>
        </p:blipFill>
        <p:spPr>
          <a:xfrm>
            <a:off x="5712314" y="1755512"/>
            <a:ext cx="6495481" cy="5102488"/>
          </a:xfrm>
        </p:spPr>
      </p:pic>
    </p:spTree>
    <p:extLst>
      <p:ext uri="{BB962C8B-B14F-4D97-AF65-F5344CB8AC3E}">
        <p14:creationId xmlns:p14="http://schemas.microsoft.com/office/powerpoint/2010/main" val="4008907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5E8F7-D6AF-8498-F9F5-BC50FA5AF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5A396-BB2F-6410-2766-C5CE4F4697F7}"/>
              </a:ext>
            </a:extLst>
          </p:cNvPr>
          <p:cNvSpPr>
            <a:spLocks noGrp="1"/>
          </p:cNvSpPr>
          <p:nvPr>
            <p:ph type="title"/>
          </p:nvPr>
        </p:nvSpPr>
        <p:spPr/>
        <p:txBody>
          <a:bodyPr/>
          <a:lstStyle/>
          <a:p>
            <a:r>
              <a:rPr lang="en-US" dirty="0"/>
              <a:t>Good Cause Waiver Request </a:t>
            </a:r>
          </a:p>
        </p:txBody>
      </p:sp>
      <p:sp>
        <p:nvSpPr>
          <p:cNvPr id="3" name="Text Placeholder 2">
            <a:extLst>
              <a:ext uri="{FF2B5EF4-FFF2-40B4-BE49-F238E27FC236}">
                <a16:creationId xmlns:a16="http://schemas.microsoft.com/office/drawing/2014/main" id="{01235CA5-07CB-23AD-98E4-CC79813135FC}"/>
              </a:ext>
            </a:extLst>
          </p:cNvPr>
          <p:cNvSpPr>
            <a:spLocks noGrp="1"/>
          </p:cNvSpPr>
          <p:nvPr>
            <p:ph type="body" idx="1"/>
          </p:nvPr>
        </p:nvSpPr>
        <p:spPr/>
        <p:txBody>
          <a:bodyPr/>
          <a:lstStyle/>
          <a:p>
            <a:r>
              <a:rPr lang="en-US" dirty="0"/>
              <a:t>Form:</a:t>
            </a:r>
          </a:p>
        </p:txBody>
      </p:sp>
      <p:sp>
        <p:nvSpPr>
          <p:cNvPr id="6" name="Content Placeholder 5">
            <a:extLst>
              <a:ext uri="{FF2B5EF4-FFF2-40B4-BE49-F238E27FC236}">
                <a16:creationId xmlns:a16="http://schemas.microsoft.com/office/drawing/2014/main" id="{195C4074-B28B-61CC-B454-BFE8364AF3E7}"/>
              </a:ext>
            </a:extLst>
          </p:cNvPr>
          <p:cNvSpPr>
            <a:spLocks noGrp="1"/>
          </p:cNvSpPr>
          <p:nvPr>
            <p:ph sz="quarter" idx="14"/>
          </p:nvPr>
        </p:nvSpPr>
        <p:spPr>
          <a:xfrm>
            <a:off x="5467351" y="1808160"/>
            <a:ext cx="6724650" cy="5049840"/>
          </a:xfrm>
        </p:spPr>
        <p:txBody>
          <a:bodyPr>
            <a:noAutofit/>
          </a:bodyPr>
          <a:lstStyle/>
          <a:p>
            <a:r>
              <a:rPr lang="en-US" sz="1100" dirty="0"/>
              <a:t>(a) The taxpayer was unable to file the petition by the filing deadline because of a death or serious illness of the taxpayer or of a member of the taxpayer's immediate family occurring at or shortly before the time for filing.</a:t>
            </a:r>
          </a:p>
          <a:p>
            <a:r>
              <a:rPr lang="en-US" sz="1100" dirty="0"/>
              <a:t>(b) The taxpayer was unable to file the petition by the filing deadline because of the occurrence of </a:t>
            </a:r>
            <a:r>
              <a:rPr lang="en-US" sz="1100" b="1" dirty="0">
                <a:highlight>
                  <a:srgbClr val="FFFF00"/>
                </a:highlight>
              </a:rPr>
              <a:t>all</a:t>
            </a:r>
            <a:r>
              <a:rPr lang="en-US" sz="1100" dirty="0"/>
              <a:t> of the following:</a:t>
            </a:r>
          </a:p>
          <a:p>
            <a:pPr lvl="1"/>
            <a:r>
              <a:rPr lang="en-US" sz="1100" dirty="0"/>
              <a:t>(i) The taxpayer was absent from his or her home or from the address where the assessment notice or change of value notice is normally received by the taxpayer. If the notice is normally mailed by the assessor to a mortgagee or other agent of the taxpayer, the taxpayer must show that the mortgagee or other agent was required, pursuant to written instructions from the taxpayer, to promptly transmit the notice and failed to do so;</a:t>
            </a:r>
          </a:p>
          <a:p>
            <a:pPr lvl="1"/>
            <a:r>
              <a:rPr lang="en-US" sz="1100" dirty="0"/>
              <a:t>(ii) The taxpayer was absent (as described in (b)(i) of this subsection) for more than fifteen of the days allowed in subsection (2) of this rule prior to the filing deadline; and</a:t>
            </a:r>
          </a:p>
          <a:p>
            <a:pPr lvl="1"/>
            <a:r>
              <a:rPr lang="en-US" sz="1100" dirty="0"/>
              <a:t>(iii) The filing deadline is after July 1st of the assessment year.</a:t>
            </a:r>
          </a:p>
          <a:p>
            <a:r>
              <a:rPr lang="en-US" sz="1100" dirty="0"/>
              <a:t>(c) The taxpayer was unable to file the petition by the filing deadline because the taxpayer reasonably relied upon incorrect, ambiguous, or misleading </a:t>
            </a:r>
            <a:r>
              <a:rPr lang="en-US" sz="1100" b="1" dirty="0"/>
              <a:t>written advice as to the proper filing </a:t>
            </a:r>
            <a:r>
              <a:rPr lang="en-US" sz="1100" dirty="0"/>
              <a:t>requirements.</a:t>
            </a:r>
          </a:p>
          <a:p>
            <a:r>
              <a:rPr lang="en-US" sz="1100" dirty="0"/>
              <a:t>(d) The taxpayer was unable to file the petition by the filing deadline because of a natural disaster such as a flood or earthquake </a:t>
            </a:r>
            <a:r>
              <a:rPr lang="en-US" sz="1100" b="1" dirty="0"/>
              <a:t>occurring at or shortly before the time for filing</a:t>
            </a:r>
            <a:r>
              <a:rPr lang="en-US" sz="1100" dirty="0"/>
              <a:t>.</a:t>
            </a:r>
          </a:p>
          <a:p>
            <a:r>
              <a:rPr lang="en-US" sz="1100" dirty="0"/>
              <a:t>(e) The taxpayer was unable to file the petition by the filing deadline because of a delay or loss related to the </a:t>
            </a:r>
            <a:r>
              <a:rPr lang="en-US" sz="1100" b="1" dirty="0">
                <a:highlight>
                  <a:srgbClr val="FFFF00"/>
                </a:highlight>
              </a:rPr>
              <a:t>delivery of the petition</a:t>
            </a:r>
            <a:r>
              <a:rPr lang="en-US" sz="1100" dirty="0"/>
              <a:t> by the postal service. The taxpayer must be able to provide documentation from the postal service of the delay or loss.</a:t>
            </a:r>
          </a:p>
          <a:p>
            <a:r>
              <a:rPr lang="en-US" sz="1100" dirty="0"/>
              <a:t>(f) The taxpayer is a business and was unable to file the petition by the filing deadline because the person employed by the business, responsible for dealing with property taxes, was unavailable due to illness or unavoidable absence.</a:t>
            </a:r>
          </a:p>
          <a:p>
            <a:r>
              <a:rPr lang="en-US" sz="1100" dirty="0"/>
              <a:t>(g) The taxpayer was </a:t>
            </a:r>
            <a:r>
              <a:rPr lang="en-US" sz="1100" b="1" dirty="0">
                <a:highlight>
                  <a:srgbClr val="FFFF00"/>
                </a:highlight>
              </a:rPr>
              <a:t>not sent a change of value notice </a:t>
            </a:r>
            <a:r>
              <a:rPr lang="en-US" sz="1100" dirty="0"/>
              <a:t>under RCW 84.40.045 for the current assessment year and can demonstrate the property </a:t>
            </a:r>
            <a:r>
              <a:rPr lang="en-US" sz="1100" b="1" dirty="0">
                <a:highlight>
                  <a:srgbClr val="FFFF00"/>
                </a:highlight>
              </a:rPr>
              <a:t>value did not change </a:t>
            </a:r>
            <a:r>
              <a:rPr lang="en-US" sz="1100" dirty="0"/>
              <a:t>from the previous assessment year.</a:t>
            </a:r>
          </a:p>
        </p:txBody>
      </p:sp>
      <p:pic>
        <p:nvPicPr>
          <p:cNvPr id="9" name="Content Placeholder 8">
            <a:extLst>
              <a:ext uri="{FF2B5EF4-FFF2-40B4-BE49-F238E27FC236}">
                <a16:creationId xmlns:a16="http://schemas.microsoft.com/office/drawing/2014/main" id="{F60AD997-E889-16B2-7A45-800AF68B5A72}"/>
              </a:ext>
            </a:extLst>
          </p:cNvPr>
          <p:cNvPicPr>
            <a:picLocks noGrp="1" noChangeAspect="1"/>
          </p:cNvPicPr>
          <p:nvPr>
            <p:ph sz="half" idx="2"/>
          </p:nvPr>
        </p:nvPicPr>
        <p:blipFill>
          <a:blip r:embed="rId3"/>
          <a:srcRect r="8052" b="32968"/>
          <a:stretch/>
        </p:blipFill>
        <p:spPr>
          <a:xfrm>
            <a:off x="0" y="1808160"/>
            <a:ext cx="5467351" cy="5049840"/>
          </a:xfrm>
        </p:spPr>
      </p:pic>
    </p:spTree>
    <p:extLst>
      <p:ext uri="{BB962C8B-B14F-4D97-AF65-F5344CB8AC3E}">
        <p14:creationId xmlns:p14="http://schemas.microsoft.com/office/powerpoint/2010/main" val="1538092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3F1FB-F31E-C12C-8D72-9B510CE74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A9D48-43C8-86A4-2FDA-ED345CEDC0B5}"/>
              </a:ext>
            </a:extLst>
          </p:cNvPr>
          <p:cNvSpPr>
            <a:spLocks noGrp="1"/>
          </p:cNvSpPr>
          <p:nvPr>
            <p:ph type="title"/>
          </p:nvPr>
        </p:nvSpPr>
        <p:spPr/>
        <p:txBody>
          <a:bodyPr/>
          <a:lstStyle/>
          <a:p>
            <a:r>
              <a:rPr lang="en-US" dirty="0"/>
              <a:t>Reconvene Request </a:t>
            </a:r>
          </a:p>
        </p:txBody>
      </p:sp>
      <p:pic>
        <p:nvPicPr>
          <p:cNvPr id="11" name="Content Placeholder 10">
            <a:extLst>
              <a:ext uri="{FF2B5EF4-FFF2-40B4-BE49-F238E27FC236}">
                <a16:creationId xmlns:a16="http://schemas.microsoft.com/office/drawing/2014/main" id="{5C14BFD7-B82D-0B28-5B77-30FB2794D427}"/>
              </a:ext>
            </a:extLst>
          </p:cNvPr>
          <p:cNvPicPr>
            <a:picLocks noGrp="1" noChangeAspect="1"/>
          </p:cNvPicPr>
          <p:nvPr>
            <p:ph sz="half" idx="2"/>
          </p:nvPr>
        </p:nvPicPr>
        <p:blipFill>
          <a:blip r:embed="rId3"/>
          <a:srcRect b="13347"/>
          <a:stretch/>
        </p:blipFill>
        <p:spPr>
          <a:xfrm>
            <a:off x="-1" y="1931756"/>
            <a:ext cx="5562431" cy="4926244"/>
          </a:xfrm>
        </p:spPr>
      </p:pic>
      <p:pic>
        <p:nvPicPr>
          <p:cNvPr id="5" name="Picture 4">
            <a:extLst>
              <a:ext uri="{FF2B5EF4-FFF2-40B4-BE49-F238E27FC236}">
                <a16:creationId xmlns:a16="http://schemas.microsoft.com/office/drawing/2014/main" id="{3B78C884-1480-3151-95C7-F68475E51903}"/>
              </a:ext>
            </a:extLst>
          </p:cNvPr>
          <p:cNvPicPr>
            <a:picLocks noChangeAspect="1"/>
          </p:cNvPicPr>
          <p:nvPr/>
        </p:nvPicPr>
        <p:blipFill>
          <a:blip r:embed="rId4"/>
          <a:stretch>
            <a:fillRect/>
          </a:stretch>
        </p:blipFill>
        <p:spPr>
          <a:xfrm>
            <a:off x="5577022" y="1755502"/>
            <a:ext cx="6614978" cy="4607197"/>
          </a:xfrm>
          <a:prstGeom prst="rect">
            <a:avLst/>
          </a:prstGeom>
        </p:spPr>
      </p:pic>
    </p:spTree>
    <p:extLst>
      <p:ext uri="{BB962C8B-B14F-4D97-AF65-F5344CB8AC3E}">
        <p14:creationId xmlns:p14="http://schemas.microsoft.com/office/powerpoint/2010/main" val="461775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C384B-845D-9300-8A15-27C47313AE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AFC7C5-737B-5058-F360-CB650B8DA53E}"/>
              </a:ext>
            </a:extLst>
          </p:cNvPr>
          <p:cNvSpPr>
            <a:spLocks noGrp="1"/>
          </p:cNvSpPr>
          <p:nvPr>
            <p:ph type="body" sz="quarter" idx="14"/>
          </p:nvPr>
        </p:nvSpPr>
        <p:spPr>
          <a:xfrm>
            <a:off x="797181" y="2030419"/>
            <a:ext cx="2351584" cy="3447549"/>
          </a:xfrm>
        </p:spPr>
        <p:txBody>
          <a:bodyPr>
            <a:normAutofit/>
          </a:bodyPr>
          <a:lstStyle/>
          <a:p>
            <a:pPr algn="l"/>
            <a:r>
              <a:rPr lang="en-US" dirty="0"/>
              <a:t>Good Cause Waiver</a:t>
            </a:r>
          </a:p>
          <a:p>
            <a:endParaRPr lang="en-US" dirty="0"/>
          </a:p>
        </p:txBody>
      </p:sp>
      <p:sp>
        <p:nvSpPr>
          <p:cNvPr id="4" name="Text Placeholder 3">
            <a:extLst>
              <a:ext uri="{FF2B5EF4-FFF2-40B4-BE49-F238E27FC236}">
                <a16:creationId xmlns:a16="http://schemas.microsoft.com/office/drawing/2014/main" id="{826E0546-5607-E90F-F120-12661FADE183}"/>
              </a:ext>
            </a:extLst>
          </p:cNvPr>
          <p:cNvSpPr>
            <a:spLocks noGrp="1"/>
          </p:cNvSpPr>
          <p:nvPr>
            <p:ph type="body" sz="quarter" idx="16"/>
          </p:nvPr>
        </p:nvSpPr>
        <p:spPr>
          <a:xfrm>
            <a:off x="5148415" y="385764"/>
            <a:ext cx="4819650" cy="371475"/>
          </a:xfrm>
        </p:spPr>
        <p:txBody>
          <a:bodyPr>
            <a:normAutofit/>
          </a:bodyPr>
          <a:lstStyle/>
          <a:p>
            <a:r>
              <a:rPr lang="en-US" sz="2000" dirty="0"/>
              <a:t>WAC 458-14-056 applies in these requests:</a:t>
            </a:r>
          </a:p>
        </p:txBody>
      </p:sp>
      <p:sp>
        <p:nvSpPr>
          <p:cNvPr id="3" name="Text Placeholder 2">
            <a:extLst>
              <a:ext uri="{FF2B5EF4-FFF2-40B4-BE49-F238E27FC236}">
                <a16:creationId xmlns:a16="http://schemas.microsoft.com/office/drawing/2014/main" id="{429F40C5-80AB-1937-F028-7547ADD01756}"/>
              </a:ext>
            </a:extLst>
          </p:cNvPr>
          <p:cNvSpPr>
            <a:spLocks noGrp="1"/>
          </p:cNvSpPr>
          <p:nvPr>
            <p:ph type="body" sz="quarter" idx="15"/>
          </p:nvPr>
        </p:nvSpPr>
        <p:spPr>
          <a:xfrm>
            <a:off x="5148415" y="1705226"/>
            <a:ext cx="6681635" cy="3772742"/>
          </a:xfrm>
        </p:spPr>
        <p:txBody>
          <a:bodyPr>
            <a:noAutofit/>
          </a:bodyPr>
          <a:lstStyle/>
          <a:p>
            <a:pPr marL="0" indent="0">
              <a:buNone/>
            </a:pPr>
            <a:r>
              <a:rPr lang="en-US" sz="2000" b="1" dirty="0"/>
              <a:t>Issue</a:t>
            </a:r>
          </a:p>
          <a:p>
            <a:pPr marL="0" indent="0">
              <a:buNone/>
            </a:pPr>
            <a:r>
              <a:rPr lang="en-US" sz="2000" dirty="0"/>
              <a:t>The Taxpayer labeled their request as a request for a good cause waiver but did not provide any explanation or reasons for a waiver for good cause. They did submit a request for reconvene form.</a:t>
            </a:r>
          </a:p>
          <a:p>
            <a:pPr marL="0" indent="0">
              <a:buNone/>
            </a:pPr>
            <a:endParaRPr lang="en-US" sz="2000" dirty="0"/>
          </a:p>
          <a:p>
            <a:pPr marL="0" indent="0">
              <a:buNone/>
            </a:pPr>
            <a:r>
              <a:rPr lang="en-US" sz="2000" b="1" dirty="0"/>
              <a:t>To qualify under WAC 458-14-056(3):</a:t>
            </a:r>
          </a:p>
          <a:p>
            <a:pPr>
              <a:buClr>
                <a:schemeClr val="bg1"/>
              </a:buClr>
            </a:pPr>
            <a:r>
              <a:rPr lang="en-US" sz="2000" b="0" i="0" dirty="0">
                <a:effectLst/>
              </a:rPr>
              <a:t>The board may waive the filing deadline if the petition is filed within a reasonable time after the filing deadline and the petitioner shows good cause for the late filing.</a:t>
            </a:r>
            <a:endParaRPr lang="en-US" sz="2000" dirty="0"/>
          </a:p>
          <a:p>
            <a:pPr>
              <a:buClr>
                <a:schemeClr val="bg1"/>
              </a:buClr>
            </a:pPr>
            <a:r>
              <a:rPr lang="en-US" sz="2000" dirty="0"/>
              <a:t>Based on the above, this taxpayer did not request nor show any qualifying reason for a good cause waiver.</a:t>
            </a:r>
          </a:p>
          <a:p>
            <a:pPr marL="0" indent="0">
              <a:buClr>
                <a:schemeClr val="bg1"/>
              </a:buClr>
              <a:buNone/>
            </a:pPr>
            <a:endParaRPr lang="en-US" sz="2000" dirty="0"/>
          </a:p>
          <a:p>
            <a:endParaRPr lang="en-US" sz="2000" dirty="0"/>
          </a:p>
        </p:txBody>
      </p:sp>
    </p:spTree>
    <p:extLst>
      <p:ext uri="{BB962C8B-B14F-4D97-AF65-F5344CB8AC3E}">
        <p14:creationId xmlns:p14="http://schemas.microsoft.com/office/powerpoint/2010/main" val="2678624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836612" y="493294"/>
            <a:ext cx="3932237" cy="1600200"/>
          </a:xfrm>
        </p:spPr>
        <p:txBody>
          <a:bodyPr/>
          <a:lstStyle/>
          <a:p>
            <a:r>
              <a:rPr lang="en-US" dirty="0"/>
              <a:t>Introductions</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836612" y="2166646"/>
            <a:ext cx="3932237" cy="4278716"/>
          </a:xfrm>
        </p:spPr>
        <p:txBody>
          <a:bodyPr>
            <a:normAutofit/>
          </a:bodyPr>
          <a:lstStyle/>
          <a:p>
            <a:pPr marL="0" indent="0">
              <a:buNone/>
            </a:pPr>
            <a:r>
              <a:rPr lang="en-US" dirty="0"/>
              <a:t>Presenter:</a:t>
            </a:r>
          </a:p>
          <a:p>
            <a:r>
              <a:rPr lang="en-US" dirty="0"/>
              <a:t>Rikki Bland, Manager CP&amp;A</a:t>
            </a:r>
          </a:p>
          <a:p>
            <a:pPr marL="0" indent="0">
              <a:buNone/>
            </a:pPr>
            <a:endParaRPr lang="en-US" dirty="0"/>
          </a:p>
          <a:p>
            <a:pPr marL="0" indent="0">
              <a:buNone/>
            </a:pPr>
            <a:endParaRPr lang="en-US" dirty="0"/>
          </a:p>
        </p:txBody>
      </p:sp>
      <p:pic>
        <p:nvPicPr>
          <p:cNvPr id="11" name="Picture Placeholder 10" descr="Smiling woman waving at camera">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655" r="12655"/>
          <a:stretch/>
        </p:blipFill>
        <p:spPr>
          <a:xfrm>
            <a:off x="5893806" y="987425"/>
            <a:ext cx="5461582" cy="4873625"/>
          </a:xfrm>
        </p:spPr>
      </p:pic>
    </p:spTree>
    <p:extLst>
      <p:ext uri="{BB962C8B-B14F-4D97-AF65-F5344CB8AC3E}">
        <p14:creationId xmlns:p14="http://schemas.microsoft.com/office/powerpoint/2010/main" val="1705889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A36E-EBC9-CAAA-036A-E4AFDC5C36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FAA831-63A8-3BB1-79D4-1F01BD295F83}"/>
              </a:ext>
            </a:extLst>
          </p:cNvPr>
          <p:cNvSpPr>
            <a:spLocks noGrp="1"/>
          </p:cNvSpPr>
          <p:nvPr>
            <p:ph type="body" sz="quarter" idx="14"/>
          </p:nvPr>
        </p:nvSpPr>
        <p:spPr>
          <a:xfrm>
            <a:off x="787656" y="1848102"/>
            <a:ext cx="2351584" cy="3447549"/>
          </a:xfrm>
        </p:spPr>
        <p:txBody>
          <a:bodyPr>
            <a:normAutofit/>
          </a:bodyPr>
          <a:lstStyle/>
          <a:p>
            <a:pPr algn="l"/>
            <a:r>
              <a:rPr lang="en-US" dirty="0"/>
              <a:t>Reconvene Request</a:t>
            </a:r>
          </a:p>
          <a:p>
            <a:endParaRPr lang="en-US" dirty="0"/>
          </a:p>
        </p:txBody>
      </p:sp>
      <p:sp>
        <p:nvSpPr>
          <p:cNvPr id="4" name="Text Placeholder 3">
            <a:extLst>
              <a:ext uri="{FF2B5EF4-FFF2-40B4-BE49-F238E27FC236}">
                <a16:creationId xmlns:a16="http://schemas.microsoft.com/office/drawing/2014/main" id="{0BB4EE4A-B170-1331-54BD-12FC5B225E26}"/>
              </a:ext>
            </a:extLst>
          </p:cNvPr>
          <p:cNvSpPr>
            <a:spLocks noGrp="1"/>
          </p:cNvSpPr>
          <p:nvPr>
            <p:ph type="body" sz="quarter" idx="16"/>
          </p:nvPr>
        </p:nvSpPr>
        <p:spPr>
          <a:xfrm>
            <a:off x="4529289" y="221458"/>
            <a:ext cx="4819650" cy="421481"/>
          </a:xfrm>
        </p:spPr>
        <p:txBody>
          <a:bodyPr>
            <a:normAutofit/>
          </a:bodyPr>
          <a:lstStyle/>
          <a:p>
            <a:r>
              <a:rPr lang="en-US" sz="2000" dirty="0"/>
              <a:t>WAC 458-14-127 applies in these requests:</a:t>
            </a:r>
          </a:p>
        </p:txBody>
      </p:sp>
      <p:sp>
        <p:nvSpPr>
          <p:cNvPr id="3" name="Text Placeholder 2">
            <a:extLst>
              <a:ext uri="{FF2B5EF4-FFF2-40B4-BE49-F238E27FC236}">
                <a16:creationId xmlns:a16="http://schemas.microsoft.com/office/drawing/2014/main" id="{CEC37243-A567-D694-051D-F2FADA572FD6}"/>
              </a:ext>
            </a:extLst>
          </p:cNvPr>
          <p:cNvSpPr>
            <a:spLocks noGrp="1"/>
          </p:cNvSpPr>
          <p:nvPr>
            <p:ph type="body" sz="quarter" idx="15"/>
          </p:nvPr>
        </p:nvSpPr>
        <p:spPr>
          <a:xfrm>
            <a:off x="4438650" y="762000"/>
            <a:ext cx="7753350" cy="4687393"/>
          </a:xfrm>
        </p:spPr>
        <p:txBody>
          <a:bodyPr>
            <a:noAutofit/>
          </a:bodyPr>
          <a:lstStyle/>
          <a:p>
            <a:pPr marL="0" indent="0">
              <a:buNone/>
            </a:pPr>
            <a:r>
              <a:rPr lang="en-US" sz="1800" b="1" dirty="0">
                <a:latin typeface="Aptos" panose="020B0004020202020204" pitchFamily="34" charset="0"/>
              </a:rPr>
              <a:t>Issue:</a:t>
            </a:r>
          </a:p>
          <a:p>
            <a:pPr marL="0" indent="0">
              <a:buClr>
                <a:schemeClr val="bg1"/>
              </a:buClr>
              <a:buNone/>
            </a:pPr>
            <a:r>
              <a:rPr lang="en-US" sz="1800" dirty="0">
                <a:latin typeface="Aptos" panose="020B0004020202020204" pitchFamily="34" charset="0"/>
              </a:rPr>
              <a:t>The taxpayer made a request for reconvene, citing code 5-B, based on WAC 458-14-127(3)(a)(b(c)(d).</a:t>
            </a:r>
          </a:p>
          <a:p>
            <a:pPr marL="0" indent="0">
              <a:buClr>
                <a:schemeClr val="bg1"/>
              </a:buClr>
              <a:buNone/>
            </a:pPr>
            <a:endParaRPr lang="en-US" sz="1800" dirty="0">
              <a:latin typeface="Aptos" panose="020B0004020202020204" pitchFamily="34" charset="0"/>
            </a:endParaRPr>
          </a:p>
          <a:p>
            <a:pPr marL="0" indent="0">
              <a:buClr>
                <a:schemeClr val="bg1"/>
              </a:buClr>
              <a:buNone/>
            </a:pPr>
            <a:r>
              <a:rPr lang="en-US" sz="1800" b="1" dirty="0">
                <a:latin typeface="Aptos" panose="020B0004020202020204" pitchFamily="34" charset="0"/>
              </a:rPr>
              <a:t>To qualify under WAC 458-14-127(3)</a:t>
            </a:r>
            <a:r>
              <a:rPr lang="en-US" sz="1800" b="1" dirty="0">
                <a:solidFill>
                  <a:prstClr val="white"/>
                </a:solidFill>
                <a:latin typeface="Aptos" panose="020B0004020202020204" pitchFamily="34" charset="0"/>
              </a:rPr>
              <a:t>(a)(b(c)(d)</a:t>
            </a:r>
            <a:r>
              <a:rPr lang="en-US" sz="1800" b="1" dirty="0">
                <a:latin typeface="Aptos" panose="020B0004020202020204" pitchFamily="34" charset="0"/>
              </a:rPr>
              <a:t>:</a:t>
            </a:r>
          </a:p>
          <a:p>
            <a:pPr marL="0">
              <a:buNone/>
            </a:pPr>
            <a:r>
              <a:rPr lang="en-US" sz="1800" dirty="0">
                <a:latin typeface="Aptos" panose="020B0004020202020204" pitchFamily="34" charset="0"/>
                <a:ea typeface="Calibri Light" panose="020F0302020204030204" pitchFamily="34" charset="0"/>
                <a:cs typeface="Calibri Light" panose="020F0302020204030204" pitchFamily="34" charset="0"/>
              </a:rPr>
              <a:t>The request for reconvene cited code 5-B. This code is based on WAC 458-14-127(3)(a-d).</a:t>
            </a:r>
          </a:p>
          <a:p>
            <a:pPr>
              <a:buClr>
                <a:schemeClr val="bg1"/>
              </a:buClr>
              <a:buFont typeface="Symbol" panose="05050102010706020507" pitchFamily="18" charset="2"/>
              <a:buChar char=""/>
            </a:pPr>
            <a:r>
              <a:rPr lang="en-US" sz="1800" dirty="0">
                <a:latin typeface="Aptos" panose="020B0004020202020204" pitchFamily="34" charset="0"/>
                <a:ea typeface="Calibri Light" panose="020F0302020204030204" pitchFamily="34" charset="0"/>
                <a:cs typeface="Calibri Light" panose="020F0302020204030204" pitchFamily="34" charset="0"/>
              </a:rPr>
              <a:t>It appears the request does not qualify because the requirements of each subsection, (a, b, c, and d) must be met. In this case, the requirements of subsections (a) and (d) have not been met. </a:t>
            </a:r>
          </a:p>
          <a:p>
            <a:pPr lvl="1">
              <a:buClr>
                <a:schemeClr val="bg1"/>
              </a:buClr>
              <a:buFont typeface="Courier New" panose="02070309020205020404" pitchFamily="49" charset="0"/>
              <a:buChar char="o"/>
            </a:pPr>
            <a:r>
              <a:rPr lang="en-US" sz="1800" dirty="0">
                <a:latin typeface="Aptos" panose="020B0004020202020204" pitchFamily="34" charset="0"/>
                <a:ea typeface="Calibri Light" panose="020F0302020204030204" pitchFamily="34" charset="0"/>
                <a:cs typeface="Calibri Light" panose="020F0302020204030204" pitchFamily="34" charset="0"/>
              </a:rPr>
              <a:t>Subsection (a) requires a timely appeal pending the BOE when the intervening year is valued. </a:t>
            </a:r>
          </a:p>
          <a:p>
            <a:pPr lvl="2">
              <a:buClr>
                <a:schemeClr val="bg1"/>
              </a:buClr>
              <a:buFont typeface="Wingdings" panose="05000000000000000000" pitchFamily="2" charset="2"/>
              <a:buChar char=""/>
            </a:pPr>
            <a:r>
              <a:rPr lang="en-US" sz="1800" dirty="0">
                <a:effectLst/>
                <a:latin typeface="Aptos" panose="020B0004020202020204" pitchFamily="34" charset="0"/>
                <a:ea typeface="Calibri Light" panose="020F0302020204030204" pitchFamily="34" charset="0"/>
                <a:cs typeface="Calibri Light" panose="020F0302020204030204" pitchFamily="34" charset="0"/>
              </a:rPr>
              <a:t>The 2022 and 2023 assessment years are currently pending BTA hearings, no appeals are pending at the BOE. This requirement has not been met.</a:t>
            </a:r>
          </a:p>
          <a:p>
            <a:pPr lvl="1">
              <a:buClr>
                <a:schemeClr val="bg1"/>
              </a:buClr>
              <a:buFont typeface="Courier New" panose="02070309020205020404" pitchFamily="49" charset="0"/>
              <a:buChar char="o"/>
            </a:pPr>
            <a:r>
              <a:rPr lang="en-US" sz="1800" dirty="0">
                <a:latin typeface="Aptos" panose="020B0004020202020204" pitchFamily="34" charset="0"/>
                <a:ea typeface="Calibri Light" panose="020F0302020204030204" pitchFamily="34" charset="0"/>
                <a:cs typeface="Calibri Light" panose="020F0302020204030204" pitchFamily="34" charset="0"/>
              </a:rPr>
              <a:t>Subsection (d) requires the request to reconvene be filed with the BOE no later than thirty calendar days after mailing of the BOE’s decision.</a:t>
            </a:r>
          </a:p>
          <a:p>
            <a:pPr lvl="2">
              <a:buClr>
                <a:schemeClr val="bg1"/>
              </a:buClr>
              <a:buFont typeface="Wingdings" panose="05000000000000000000" pitchFamily="2" charset="2"/>
              <a:buChar char="§"/>
            </a:pPr>
            <a:r>
              <a:rPr lang="en-US" sz="1800" kern="0" dirty="0">
                <a:effectLst/>
                <a:latin typeface="Aptos" panose="020B0004020202020204" pitchFamily="34" charset="0"/>
                <a:ea typeface="Calibri Light" panose="020F0302020204030204" pitchFamily="34" charset="0"/>
                <a:cs typeface="Calibri Light" panose="020F0302020204030204" pitchFamily="34" charset="0"/>
              </a:rPr>
              <a:t>As no appeals are pending at the BOE, no decision has or will be rendered. This request does not stem from a BOE order.</a:t>
            </a:r>
            <a:endParaRPr lang="en-US" sz="1800" dirty="0">
              <a:latin typeface="Aptos" panose="020B000402020202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43359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7672-04D0-BBA7-2473-9E4D1DF35D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A9AB4E-5746-3D12-0B51-22EC37E7F7CE}"/>
              </a:ext>
            </a:extLst>
          </p:cNvPr>
          <p:cNvSpPr>
            <a:spLocks noGrp="1"/>
          </p:cNvSpPr>
          <p:nvPr>
            <p:ph type="body" sz="quarter" idx="14"/>
          </p:nvPr>
        </p:nvSpPr>
        <p:spPr>
          <a:xfrm>
            <a:off x="778131" y="1876677"/>
            <a:ext cx="2351584" cy="3447549"/>
          </a:xfrm>
        </p:spPr>
        <p:txBody>
          <a:bodyPr>
            <a:normAutofit/>
          </a:bodyPr>
          <a:lstStyle/>
          <a:p>
            <a:pPr algn="l"/>
            <a:r>
              <a:rPr lang="en-US" dirty="0"/>
              <a:t>The Answers!</a:t>
            </a:r>
          </a:p>
          <a:p>
            <a:endParaRPr lang="en-US" dirty="0"/>
          </a:p>
        </p:txBody>
      </p:sp>
      <p:sp>
        <p:nvSpPr>
          <p:cNvPr id="3" name="Text Placeholder 2">
            <a:extLst>
              <a:ext uri="{FF2B5EF4-FFF2-40B4-BE49-F238E27FC236}">
                <a16:creationId xmlns:a16="http://schemas.microsoft.com/office/drawing/2014/main" id="{011F735D-A150-D5A7-477F-D83DC95A1DCF}"/>
              </a:ext>
            </a:extLst>
          </p:cNvPr>
          <p:cNvSpPr>
            <a:spLocks noGrp="1"/>
          </p:cNvSpPr>
          <p:nvPr>
            <p:ph type="body" sz="quarter" idx="15"/>
          </p:nvPr>
        </p:nvSpPr>
        <p:spPr>
          <a:xfrm>
            <a:off x="4258374" y="808588"/>
            <a:ext cx="7762176" cy="5967411"/>
          </a:xfrm>
        </p:spPr>
        <p:txBody>
          <a:bodyPr>
            <a:normAutofit/>
          </a:bodyPr>
          <a:lstStyle/>
          <a:p>
            <a:pPr marL="0" indent="0">
              <a:buNone/>
            </a:pPr>
            <a:r>
              <a:rPr lang="en-US" sz="1800" dirty="0">
                <a:latin typeface="Aptos" panose="020B0004020202020204" pitchFamily="34" charset="0"/>
                <a:ea typeface="Calibri" panose="020F0502020204030204" pitchFamily="34" charset="0"/>
                <a:cs typeface="Calibri" panose="020F0502020204030204" pitchFamily="34" charset="0"/>
              </a:rPr>
              <a:t>1.  How can you determine what the Taxpayer is trying to request?  </a:t>
            </a:r>
          </a:p>
          <a:p>
            <a:pPr marL="300038" lvl="1" indent="0">
              <a:buNone/>
            </a:pPr>
            <a:r>
              <a:rPr lang="en-US" sz="1800" dirty="0">
                <a:solidFill>
                  <a:schemeClr val="tx2">
                    <a:lumMod val="25000"/>
                    <a:lumOff val="75000"/>
                  </a:schemeClr>
                </a:solidFill>
                <a:latin typeface="Aptos" panose="020B0004020202020204" pitchFamily="34" charset="0"/>
                <a:ea typeface="Calibri" panose="020F0502020204030204" pitchFamily="34" charset="0"/>
                <a:cs typeface="Calibri" panose="020F0502020204030204" pitchFamily="34" charset="0"/>
              </a:rPr>
              <a:t>Answer: </a:t>
            </a:r>
            <a:r>
              <a:rPr lang="en-US" sz="1800" kern="0" dirty="0">
                <a:solidFill>
                  <a:schemeClr val="tx2">
                    <a:lumMod val="20000"/>
                    <a:lumOff val="80000"/>
                  </a:schemeClr>
                </a:solidFill>
                <a:effectLst/>
                <a:latin typeface="Aptos" panose="020B0004020202020204" pitchFamily="34" charset="0"/>
                <a:ea typeface="Aptos" panose="020B0004020202020204" pitchFamily="34" charset="0"/>
                <a:cs typeface="Aptos" panose="020B0004020202020204" pitchFamily="34" charset="0"/>
              </a:rPr>
              <a:t>The Taxpayers email includes “RE: Good Cause Waiver”   however, the body of the email discusses a r</a:t>
            </a:r>
            <a:r>
              <a:rPr lang="en-US" sz="1800" u="sng" kern="0" dirty="0">
                <a:solidFill>
                  <a:schemeClr val="tx2">
                    <a:lumMod val="20000"/>
                    <a:lumOff val="80000"/>
                  </a:schemeClr>
                </a:solidFill>
                <a:effectLst/>
                <a:latin typeface="Aptos" panose="020B0004020202020204" pitchFamily="34" charset="0"/>
                <a:ea typeface="Aptos" panose="020B0004020202020204" pitchFamily="34" charset="0"/>
                <a:cs typeface="Aptos" panose="020B0004020202020204" pitchFamily="34" charset="0"/>
              </a:rPr>
              <a:t>econvening request, </a:t>
            </a:r>
            <a:r>
              <a:rPr lang="en-US" sz="1800" kern="0" dirty="0">
                <a:solidFill>
                  <a:schemeClr val="tx2">
                    <a:lumMod val="20000"/>
                    <a:lumOff val="80000"/>
                  </a:schemeClr>
                </a:solidFill>
                <a:effectLst/>
                <a:latin typeface="Aptos" panose="020B0004020202020204" pitchFamily="34" charset="0"/>
                <a:ea typeface="Aptos" panose="020B0004020202020204" pitchFamily="34" charset="0"/>
                <a:cs typeface="Aptos" panose="020B0004020202020204" pitchFamily="34" charset="0"/>
              </a:rPr>
              <a:t>and a Request for Reconvening form is attached. This indicates the taxpayer just used incorrect labels for their request</a:t>
            </a:r>
            <a:r>
              <a:rPr lang="en-US" sz="1800" dirty="0">
                <a:solidFill>
                  <a:schemeClr val="tx2">
                    <a:lumMod val="25000"/>
                    <a:lumOff val="75000"/>
                  </a:schemeClr>
                </a:solidFill>
                <a:latin typeface="Aptos" panose="020B0004020202020204" pitchFamily="34" charset="0"/>
                <a:ea typeface="Calibri" panose="020F0502020204030204" pitchFamily="34" charset="0"/>
                <a:cs typeface="Calibri" panose="020F0502020204030204" pitchFamily="34" charset="0"/>
              </a:rPr>
              <a:t>.</a:t>
            </a:r>
          </a:p>
          <a:p>
            <a:pPr marL="300038" lvl="1" indent="0">
              <a:buNone/>
            </a:pPr>
            <a:endParaRPr lang="en-US" sz="1800" dirty="0">
              <a:solidFill>
                <a:schemeClr val="tx2">
                  <a:lumMod val="25000"/>
                  <a:lumOff val="75000"/>
                </a:schemeClr>
              </a:solidFill>
              <a:latin typeface="Aptos" panose="020B0004020202020204" pitchFamily="34" charset="0"/>
              <a:ea typeface="Calibri" panose="020F0502020204030204" pitchFamily="34" charset="0"/>
              <a:cs typeface="Calibri" panose="020F0502020204030204" pitchFamily="34" charset="0"/>
            </a:endParaRPr>
          </a:p>
          <a:p>
            <a:pPr marL="0" indent="0">
              <a:buNone/>
            </a:pPr>
            <a:r>
              <a:rPr lang="en-US" sz="1800" dirty="0">
                <a:latin typeface="Aptos" panose="020B0004020202020204" pitchFamily="34" charset="0"/>
                <a:ea typeface="Calibri" panose="020F0502020204030204" pitchFamily="34" charset="0"/>
                <a:cs typeface="Calibri" panose="020F0502020204030204" pitchFamily="34" charset="0"/>
              </a:rPr>
              <a:t>2.  In this case, how should the Clerk proceed? </a:t>
            </a:r>
          </a:p>
          <a:p>
            <a:pPr marL="0" indent="0">
              <a:buNone/>
            </a:pPr>
            <a:r>
              <a:rPr lang="en-US" sz="1800" dirty="0">
                <a:solidFill>
                  <a:schemeClr val="tx2">
                    <a:lumMod val="25000"/>
                    <a:lumOff val="75000"/>
                  </a:schemeClr>
                </a:solidFill>
                <a:latin typeface="Aptos" panose="020B0004020202020204" pitchFamily="34" charset="0"/>
                <a:ea typeface="Calibri" panose="020F0502020204030204" pitchFamily="34" charset="0"/>
                <a:cs typeface="Calibri" panose="020F0502020204030204" pitchFamily="34" charset="0"/>
              </a:rPr>
              <a:t>      Answer: The following slide has the Department’s guidance.</a:t>
            </a:r>
          </a:p>
          <a:p>
            <a:pPr marL="0" indent="0">
              <a:buNone/>
            </a:pPr>
            <a:endParaRPr lang="en-US" sz="1800" dirty="0">
              <a:latin typeface="Aptos" panose="020B0004020202020204" pitchFamily="34" charset="0"/>
              <a:ea typeface="Calibri" panose="020F0502020204030204" pitchFamily="34" charset="0"/>
              <a:cs typeface="Calibri" panose="020F0502020204030204" pitchFamily="34" charset="0"/>
            </a:endParaRPr>
          </a:p>
          <a:p>
            <a:pPr marL="0" indent="0">
              <a:buNone/>
            </a:pPr>
            <a:r>
              <a:rPr lang="en-US" sz="1800" dirty="0">
                <a:latin typeface="Aptos" panose="020B0004020202020204" pitchFamily="34" charset="0"/>
                <a:ea typeface="Calibri" panose="020F0502020204030204" pitchFamily="34" charset="0"/>
                <a:cs typeface="Calibri" panose="020F0502020204030204" pitchFamily="34" charset="0"/>
              </a:rPr>
              <a:t> Do you agree?</a:t>
            </a:r>
          </a:p>
          <a:p>
            <a:pPr lvl="1">
              <a:buClr>
                <a:schemeClr val="bg1"/>
              </a:buClr>
            </a:pPr>
            <a:r>
              <a:rPr lang="en-US" sz="1800" kern="100" dirty="0">
                <a:latin typeface="Aptos" panose="020B0004020202020204" pitchFamily="34" charset="0"/>
                <a:ea typeface="Calibri" panose="020F0502020204030204" pitchFamily="34" charset="0"/>
                <a:cs typeface="Calibri" panose="020F0502020204030204" pitchFamily="34" charset="0"/>
              </a:rPr>
              <a:t>The email from the Taxpayer was labeled as a</a:t>
            </a:r>
            <a:r>
              <a:rPr lang="en-US" sz="1800" kern="100" dirty="0">
                <a:effectLst/>
                <a:latin typeface="Aptos" panose="020B0004020202020204" pitchFamily="34" charset="0"/>
                <a:ea typeface="Calibri" panose="020F0502020204030204" pitchFamily="34" charset="0"/>
                <a:cs typeface="Calibri" panose="020F0502020204030204" pitchFamily="34" charset="0"/>
              </a:rPr>
              <a:t> good cause waiver</a:t>
            </a:r>
            <a:r>
              <a:rPr lang="en-US" sz="1800" kern="100" dirty="0">
                <a:latin typeface="Aptos" panose="020B0004020202020204" pitchFamily="34" charset="0"/>
                <a:ea typeface="Calibri" panose="020F0502020204030204" pitchFamily="34" charset="0"/>
                <a:cs typeface="Calibri" panose="020F0502020204030204" pitchFamily="34" charset="0"/>
              </a:rPr>
              <a:t>, however, they did not specifically request or provide reasons for a good cause waiver.</a:t>
            </a:r>
            <a:r>
              <a:rPr lang="en-US" sz="1800" kern="100" dirty="0">
                <a:effectLst/>
                <a:latin typeface="Aptos" panose="020B0004020202020204" pitchFamily="34" charset="0"/>
                <a:ea typeface="Calibri" panose="020F0502020204030204" pitchFamily="34" charset="0"/>
                <a:cs typeface="Calibri" panose="020F0502020204030204" pitchFamily="34" charset="0"/>
              </a:rPr>
              <a:t> The Board should consider the reconvene request.</a:t>
            </a:r>
          </a:p>
          <a:p>
            <a:pPr lvl="1">
              <a:buClr>
                <a:schemeClr val="bg1"/>
              </a:buClr>
            </a:pPr>
            <a:endParaRPr lang="en-US" sz="1800" kern="100" dirty="0">
              <a:effectLst/>
              <a:latin typeface="Aptos" panose="020B0004020202020204" pitchFamily="34" charset="0"/>
              <a:ea typeface="Calibri" panose="020F0502020204030204" pitchFamily="34" charset="0"/>
              <a:cs typeface="Calibri" panose="020F0502020204030204" pitchFamily="34" charset="0"/>
            </a:endParaRPr>
          </a:p>
          <a:p>
            <a:pPr lvl="1">
              <a:buClr>
                <a:schemeClr val="bg1"/>
              </a:buClr>
            </a:pPr>
            <a:r>
              <a:rPr lang="en-US" sz="1800" kern="100" dirty="0">
                <a:effectLst/>
                <a:latin typeface="Aptos" panose="020B0004020202020204" pitchFamily="34" charset="0"/>
                <a:ea typeface="Calibri" panose="020F0502020204030204" pitchFamily="34" charset="0"/>
                <a:cs typeface="Calibri" panose="020F0502020204030204" pitchFamily="34" charset="0"/>
              </a:rPr>
              <a:t>Begin by identifying which RCW and/or WAC applies to the request and evaluate the taxpayer provided information to determine if the request qualifies for approval. </a:t>
            </a:r>
          </a:p>
          <a:p>
            <a:pPr marL="342900" lvl="1" indent="0">
              <a:buClr>
                <a:schemeClr val="bg1"/>
              </a:buClr>
              <a:buNone/>
            </a:pPr>
            <a:endParaRPr lang="en-US" sz="1800" kern="100" dirty="0">
              <a:effectLst/>
              <a:latin typeface="Aptos" panose="020B00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9734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49BA-59C9-BD61-40D2-7A4C710549B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4450FD1-D83E-7040-B0EA-A142253C0014}"/>
              </a:ext>
            </a:extLst>
          </p:cNvPr>
          <p:cNvSpPr>
            <a:spLocks noGrp="1"/>
          </p:cNvSpPr>
          <p:nvPr>
            <p:ph type="body" sz="quarter" idx="14"/>
          </p:nvPr>
        </p:nvSpPr>
        <p:spPr>
          <a:xfrm>
            <a:off x="701931" y="1385284"/>
            <a:ext cx="2527044" cy="4011865"/>
          </a:xfrm>
        </p:spPr>
        <p:txBody>
          <a:bodyPr/>
          <a:lstStyle/>
          <a:p>
            <a:r>
              <a:rPr lang="en-US" dirty="0">
                <a:latin typeface="Aptos Display" panose="020B0004020202020204" pitchFamily="34" charset="0"/>
              </a:rPr>
              <a:t>Department’sGuidance</a:t>
            </a:r>
          </a:p>
        </p:txBody>
      </p:sp>
      <p:sp>
        <p:nvSpPr>
          <p:cNvPr id="7" name="Text Placeholder 6">
            <a:extLst>
              <a:ext uri="{FF2B5EF4-FFF2-40B4-BE49-F238E27FC236}">
                <a16:creationId xmlns:a16="http://schemas.microsoft.com/office/drawing/2014/main" id="{11749CB7-32AC-3C97-CFC3-5FC01C5D97D1}"/>
              </a:ext>
            </a:extLst>
          </p:cNvPr>
          <p:cNvSpPr>
            <a:spLocks noGrp="1"/>
          </p:cNvSpPr>
          <p:nvPr>
            <p:ph type="body" sz="quarter" idx="16"/>
          </p:nvPr>
        </p:nvSpPr>
        <p:spPr>
          <a:xfrm>
            <a:off x="4363336" y="161926"/>
            <a:ext cx="5142656" cy="175437"/>
          </a:xfrm>
        </p:spPr>
        <p:txBody>
          <a:bodyPr>
            <a:noAutofit/>
          </a:bodyPr>
          <a:lstStyle/>
          <a:p>
            <a:r>
              <a:rPr lang="en-US" sz="2000" dirty="0"/>
              <a:t>Exercise #3</a:t>
            </a:r>
          </a:p>
        </p:txBody>
      </p:sp>
      <p:sp>
        <p:nvSpPr>
          <p:cNvPr id="6" name="Text Placeholder 5">
            <a:extLst>
              <a:ext uri="{FF2B5EF4-FFF2-40B4-BE49-F238E27FC236}">
                <a16:creationId xmlns:a16="http://schemas.microsoft.com/office/drawing/2014/main" id="{57646C57-42D6-6AC4-F761-54BB6A57CD77}"/>
              </a:ext>
            </a:extLst>
          </p:cNvPr>
          <p:cNvSpPr>
            <a:spLocks noGrp="1"/>
          </p:cNvSpPr>
          <p:nvPr>
            <p:ph type="body" sz="quarter" idx="15"/>
          </p:nvPr>
        </p:nvSpPr>
        <p:spPr>
          <a:xfrm>
            <a:off x="4273617" y="727318"/>
            <a:ext cx="7708833" cy="5502032"/>
          </a:xfrm>
        </p:spPr>
        <p:txBody>
          <a:bodyPr>
            <a:noAutofit/>
          </a:bodyPr>
          <a:lstStyle/>
          <a:p>
            <a:pPr fontAlgn="base">
              <a:lnSpc>
                <a:spcPts val="1013"/>
              </a:lnSpc>
              <a:buNone/>
            </a:pPr>
            <a:r>
              <a:rPr lang="en-US" sz="1400" dirty="0">
                <a:solidFill>
                  <a:srgbClr val="000000"/>
                </a:solidFill>
                <a:latin typeface="Aptos" panose="020B0004020202020204" pitchFamily="34" charset="0"/>
              </a:rPr>
              <a:t>The request for reconvene cited code 5-B. This code is based on WAC 458-14-127(3)(a)(b)(c)(d). </a:t>
            </a:r>
          </a:p>
          <a:p>
            <a:pPr fontAlgn="base">
              <a:lnSpc>
                <a:spcPts val="1013"/>
              </a:lnSpc>
              <a:buClrTx/>
            </a:pPr>
            <a:r>
              <a:rPr lang="en-US" sz="1400" dirty="0">
                <a:solidFill>
                  <a:srgbClr val="000000"/>
                </a:solidFill>
                <a:latin typeface="Aptos" panose="020B0004020202020204" pitchFamily="34" charset="0"/>
              </a:rPr>
              <a:t>It appears the request does not qualify under WAC 458-14-127(3)(a)(b)(c)(d) because the requirements of each subsection, (a, b, c, and d) must be met. In this case, the requirements of subsections (a) and (d) have not been met.  </a:t>
            </a:r>
          </a:p>
          <a:p>
            <a:pPr lvl="1" fontAlgn="base">
              <a:lnSpc>
                <a:spcPts val="1013"/>
              </a:lnSpc>
              <a:buClrTx/>
            </a:pPr>
            <a:r>
              <a:rPr lang="en-US" sz="1400" dirty="0">
                <a:solidFill>
                  <a:srgbClr val="000000"/>
                </a:solidFill>
                <a:latin typeface="Aptos" panose="020B0004020202020204" pitchFamily="34" charset="0"/>
              </a:rPr>
              <a:t>Subsection (a) requires a timely appeal pending at the BOE when the intervening year is valued.  </a:t>
            </a:r>
          </a:p>
          <a:p>
            <a:pPr lvl="2" fontAlgn="base">
              <a:lnSpc>
                <a:spcPts val="1013"/>
              </a:lnSpc>
              <a:buClrTx/>
            </a:pPr>
            <a:r>
              <a:rPr lang="en-US" sz="1400" dirty="0">
                <a:solidFill>
                  <a:srgbClr val="000000"/>
                </a:solidFill>
                <a:latin typeface="Aptos" panose="020B0004020202020204" pitchFamily="34" charset="0"/>
              </a:rPr>
              <a:t>The 2022 and 2023 assessment years are currently pending a hearing the BTA, no appeals are pending at the BOE. This requirement has not been met. </a:t>
            </a:r>
          </a:p>
          <a:p>
            <a:pPr lvl="1" fontAlgn="base">
              <a:lnSpc>
                <a:spcPts val="1013"/>
              </a:lnSpc>
              <a:buClrTx/>
            </a:pPr>
            <a:r>
              <a:rPr lang="en-US" sz="1400" dirty="0">
                <a:solidFill>
                  <a:srgbClr val="000000"/>
                </a:solidFill>
                <a:latin typeface="Aptos" panose="020B0004020202020204" pitchFamily="34" charset="0"/>
              </a:rPr>
              <a:t>Subsection (d) requires the request to reconvene be filed with the BOE no later than thirty calendar days after mailing of the BOE’s decision. </a:t>
            </a:r>
          </a:p>
          <a:p>
            <a:pPr lvl="1" fontAlgn="base">
              <a:lnSpc>
                <a:spcPts val="1013"/>
              </a:lnSpc>
              <a:buClrTx/>
            </a:pPr>
            <a:r>
              <a:rPr lang="en-US" sz="1400" dirty="0">
                <a:solidFill>
                  <a:srgbClr val="000000"/>
                </a:solidFill>
                <a:latin typeface="Aptos" panose="020B0004020202020204" pitchFamily="34" charset="0"/>
              </a:rPr>
              <a:t>As no appeals are pending at the BOE, no decision has been rendered. This request does not stem from a BOE order. </a:t>
            </a:r>
          </a:p>
          <a:p>
            <a:pPr fontAlgn="base">
              <a:lnSpc>
                <a:spcPts val="1013"/>
              </a:lnSpc>
              <a:buNone/>
            </a:pPr>
            <a:r>
              <a:rPr lang="en-US" sz="1400" dirty="0">
                <a:solidFill>
                  <a:srgbClr val="000000"/>
                </a:solidFill>
                <a:latin typeface="Aptos" panose="020B0004020202020204" pitchFamily="34" charset="0"/>
              </a:rPr>
              <a:t>What are the Board’s next steps? </a:t>
            </a:r>
          </a:p>
          <a:p>
            <a:pPr fontAlgn="base">
              <a:lnSpc>
                <a:spcPts val="1013"/>
              </a:lnSpc>
              <a:buClrTx/>
            </a:pPr>
            <a:r>
              <a:rPr lang="en-US" sz="1400" dirty="0">
                <a:solidFill>
                  <a:srgbClr val="000000"/>
                </a:solidFill>
                <a:latin typeface="Aptos" panose="020B0004020202020204" pitchFamily="34" charset="0"/>
              </a:rPr>
              <a:t>If the Board denies the reconvene code 5 request: </a:t>
            </a:r>
          </a:p>
          <a:p>
            <a:pPr lvl="1" fontAlgn="base">
              <a:lnSpc>
                <a:spcPts val="975"/>
              </a:lnSpc>
              <a:buClrTx/>
            </a:pPr>
            <a:r>
              <a:rPr lang="en-US" sz="1400" dirty="0">
                <a:solidFill>
                  <a:srgbClr val="000000"/>
                </a:solidFill>
                <a:latin typeface="Aptos" panose="020B0004020202020204" pitchFamily="34" charset="0"/>
              </a:rPr>
              <a:t>Issue the decision in writing to the taxpayer and assessor with appeal rights to the BTA included. </a:t>
            </a:r>
          </a:p>
          <a:p>
            <a:pPr lvl="1" fontAlgn="base">
              <a:lnSpc>
                <a:spcPts val="975"/>
              </a:lnSpc>
              <a:buClrTx/>
            </a:pPr>
            <a:r>
              <a:rPr lang="en-US" sz="1400" dirty="0">
                <a:solidFill>
                  <a:srgbClr val="000000"/>
                </a:solidFill>
                <a:latin typeface="Aptos" panose="020B0004020202020204" pitchFamily="34" charset="0"/>
              </a:rPr>
              <a:t>The decision should state the basis of the request and reason(s) for denial. </a:t>
            </a:r>
          </a:p>
          <a:p>
            <a:pPr lvl="1" fontAlgn="base">
              <a:lnSpc>
                <a:spcPts val="975"/>
              </a:lnSpc>
              <a:buClrTx/>
            </a:pPr>
            <a:r>
              <a:rPr lang="en-US" sz="1400" dirty="0">
                <a:solidFill>
                  <a:srgbClr val="000000"/>
                </a:solidFill>
                <a:latin typeface="Aptos" panose="020B0004020202020204" pitchFamily="34" charset="0"/>
              </a:rPr>
              <a:t>Include a statement that WAC 458-14-127(3) requires all elements to be met in order for the BOE to grant the request. </a:t>
            </a:r>
          </a:p>
          <a:p>
            <a:pPr lvl="1" fontAlgn="base">
              <a:lnSpc>
                <a:spcPts val="975"/>
              </a:lnSpc>
              <a:buClrTx/>
            </a:pPr>
            <a:r>
              <a:rPr lang="en-US" sz="1400" dirty="0">
                <a:solidFill>
                  <a:srgbClr val="000000"/>
                </a:solidFill>
                <a:latin typeface="Aptos" panose="020B0004020202020204" pitchFamily="34" charset="0"/>
              </a:rPr>
              <a:t>Dismiss the petition as untimely: It may be helpful to include WAC 458-14-056(6) </a:t>
            </a:r>
            <a:r>
              <a:rPr lang="en-US" sz="1400" b="1" dirty="0">
                <a:solidFill>
                  <a:srgbClr val="000000"/>
                </a:solidFill>
                <a:latin typeface="Aptos" panose="020B0004020202020204" pitchFamily="34" charset="0"/>
              </a:rPr>
              <a:t>Pending appeal.</a:t>
            </a:r>
            <a:r>
              <a:rPr lang="en-US" sz="1400" dirty="0">
                <a:solidFill>
                  <a:srgbClr val="000000"/>
                </a:solidFill>
                <a:latin typeface="Aptos" panose="020B0004020202020204" pitchFamily="34" charset="0"/>
              </a:rPr>
              <a:t> If the taxpayer has an appeal pending with the board, the state board of tax appeals, or with a court of law, and the assessor notifies the taxpayer of a change in property valuation, then the </a:t>
            </a:r>
            <a:r>
              <a:rPr lang="en-US" sz="1400" u="sng" dirty="0">
                <a:solidFill>
                  <a:srgbClr val="000000"/>
                </a:solidFill>
                <a:latin typeface="Aptos" panose="020B0004020202020204" pitchFamily="34" charset="0"/>
              </a:rPr>
              <a:t>taxpayer is required to file a timely petition</a:t>
            </a:r>
            <a:r>
              <a:rPr lang="en-US" sz="1400" dirty="0">
                <a:solidFill>
                  <a:srgbClr val="000000"/>
                </a:solidFill>
                <a:latin typeface="Aptos" panose="020B0004020202020204" pitchFamily="34" charset="0"/>
              </a:rPr>
              <a:t> with the board in order to preserve the right to appeal the change in valuation. </a:t>
            </a:r>
          </a:p>
          <a:p>
            <a:pPr fontAlgn="base">
              <a:lnSpc>
                <a:spcPts val="975"/>
              </a:lnSpc>
              <a:buNone/>
            </a:pPr>
            <a:r>
              <a:rPr lang="en-US" sz="1400" dirty="0">
                <a:solidFill>
                  <a:srgbClr val="000000"/>
                </a:solidFill>
                <a:latin typeface="Aptos" panose="020B0004020202020204" pitchFamily="34" charset="0"/>
              </a:rPr>
              <a:t> If the Board grants the reconvene code 5 request: </a:t>
            </a:r>
          </a:p>
          <a:p>
            <a:pPr lvl="1" fontAlgn="base">
              <a:lnSpc>
                <a:spcPts val="1013"/>
              </a:lnSpc>
              <a:buClrTx/>
            </a:pPr>
            <a:r>
              <a:rPr lang="en-US" sz="1400" dirty="0">
                <a:solidFill>
                  <a:srgbClr val="000000"/>
                </a:solidFill>
                <a:latin typeface="Aptos" panose="020B0004020202020204" pitchFamily="34" charset="0"/>
              </a:rPr>
              <a:t>Issue the decision in writing to the taxpayer and assessor with appeal rights to the BTA included. </a:t>
            </a:r>
          </a:p>
          <a:p>
            <a:pPr lvl="1" fontAlgn="base">
              <a:lnSpc>
                <a:spcPts val="1013"/>
              </a:lnSpc>
              <a:buClrTx/>
            </a:pPr>
            <a:r>
              <a:rPr lang="en-US" sz="1400" dirty="0">
                <a:solidFill>
                  <a:srgbClr val="000000"/>
                </a:solidFill>
                <a:latin typeface="Aptos" panose="020B0004020202020204" pitchFamily="34" charset="0"/>
              </a:rPr>
              <a:t>The decision should state the basis of the request and reason(s) for approval, tied to specific requirements in WAC 458-14-127(3)(a-d). </a:t>
            </a:r>
          </a:p>
          <a:p>
            <a:pPr lvl="1" fontAlgn="base">
              <a:lnSpc>
                <a:spcPts val="1013"/>
              </a:lnSpc>
              <a:buClrTx/>
            </a:pPr>
            <a:r>
              <a:rPr lang="en-US" sz="1400" dirty="0">
                <a:solidFill>
                  <a:srgbClr val="000000"/>
                </a:solidFill>
                <a:latin typeface="Aptos" panose="020B0004020202020204" pitchFamily="34" charset="0"/>
              </a:rPr>
              <a:t>Process the appeal as normal, schedule for hearing the same as any other 2024 appeals. </a:t>
            </a:r>
          </a:p>
          <a:p>
            <a:pPr lvl="1" fontAlgn="base">
              <a:lnSpc>
                <a:spcPts val="1013"/>
              </a:lnSpc>
              <a:buClrTx/>
            </a:pPr>
            <a:r>
              <a:rPr lang="en-US" sz="1400" dirty="0">
                <a:solidFill>
                  <a:srgbClr val="000000"/>
                </a:solidFill>
                <a:latin typeface="Aptos" panose="020B0004020202020204" pitchFamily="34" charset="0"/>
              </a:rPr>
              <a:t>Before holding hearing for the 2024 assessment year, request permission of the county legislative authority to extend the regular 28-day session. </a:t>
            </a:r>
          </a:p>
          <a:p>
            <a:pPr lvl="1" fontAlgn="base">
              <a:lnSpc>
                <a:spcPts val="1013"/>
              </a:lnSpc>
              <a:buClrTx/>
            </a:pPr>
            <a:r>
              <a:rPr lang="en-US" sz="1400" dirty="0">
                <a:solidFill>
                  <a:srgbClr val="000000"/>
                </a:solidFill>
                <a:latin typeface="Aptos" panose="020B0004020202020204" pitchFamily="34" charset="0"/>
              </a:rPr>
              <a:t>The Taxpayer and Assessor may request a direct appeal to BTA. The Board should contact the Department to see if it qualifies for acceptance by the BTA as Highly Valued Disputed Property under RCW 84.52.018 (disputed amount &gt;1/4 of 1% of county assessed value). </a:t>
            </a:r>
          </a:p>
          <a:p>
            <a:pPr marL="0" indent="0" fontAlgn="base">
              <a:lnSpc>
                <a:spcPts val="1013"/>
              </a:lnSpc>
              <a:buClrTx/>
              <a:buNone/>
            </a:pPr>
            <a:endParaRPr lang="en-US" sz="1400" dirty="0">
              <a:solidFill>
                <a:srgbClr val="000000"/>
              </a:solidFill>
              <a:latin typeface="Aptos" panose="020B0004020202020204" pitchFamily="34" charset="0"/>
            </a:endParaRPr>
          </a:p>
          <a:p>
            <a:pPr marL="0" indent="0">
              <a:lnSpc>
                <a:spcPct val="100000"/>
              </a:lnSpc>
              <a:spcBef>
                <a:spcPts val="0"/>
              </a:spcBef>
              <a:buNone/>
            </a:pPr>
            <a:endParaRPr lang="en-US" sz="1400" dirty="0"/>
          </a:p>
        </p:txBody>
      </p:sp>
    </p:spTree>
    <p:extLst>
      <p:ext uri="{BB962C8B-B14F-4D97-AF65-F5344CB8AC3E}">
        <p14:creationId xmlns:p14="http://schemas.microsoft.com/office/powerpoint/2010/main" val="3631936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33610646-D8BA-9035-EB98-08E9BDCB2034}"/>
              </a:ext>
            </a:extLst>
          </p:cNvPr>
          <p:cNvSpPr>
            <a:spLocks noGrp="1"/>
          </p:cNvSpPr>
          <p:nvPr>
            <p:ph type="subTitle" idx="1"/>
          </p:nvPr>
        </p:nvSpPr>
        <p:spPr>
          <a:xfrm>
            <a:off x="463927" y="3076051"/>
            <a:ext cx="6997636" cy="705897"/>
          </a:xfrm>
        </p:spPr>
        <p:txBody>
          <a:bodyPr>
            <a:noAutofit/>
          </a:bodyPr>
          <a:lstStyle/>
          <a:p>
            <a:r>
              <a:rPr lang="en-US" sz="4800" dirty="0"/>
              <a:t>Short Term Rentals </a:t>
            </a:r>
          </a:p>
        </p:txBody>
      </p:sp>
      <p:sp>
        <p:nvSpPr>
          <p:cNvPr id="2" name="Picture Placeholder 1">
            <a:extLst>
              <a:ext uri="{FF2B5EF4-FFF2-40B4-BE49-F238E27FC236}">
                <a16:creationId xmlns:a16="http://schemas.microsoft.com/office/drawing/2014/main" id="{BF197C80-D8C5-119E-913B-D7597592A7C4}"/>
              </a:ext>
            </a:extLst>
          </p:cNvPr>
          <p:cNvSpPr>
            <a:spLocks noGrp="1"/>
          </p:cNvSpPr>
          <p:nvPr>
            <p:ph type="pic" sz="quarter" idx="13"/>
          </p:nvPr>
        </p:nvSpPr>
        <p:spPr>
          <a:xfrm>
            <a:off x="15575591" y="-2240825"/>
            <a:ext cx="289884" cy="3092221"/>
          </a:xfrm>
        </p:spPr>
        <p:txBody>
          <a:bodyPr/>
          <a:lstStyle/>
          <a:p>
            <a:endParaRPr lang="en-US"/>
          </a:p>
        </p:txBody>
      </p:sp>
      <p:pic>
        <p:nvPicPr>
          <p:cNvPr id="2051" name="Picture 3">
            <a:extLst>
              <a:ext uri="{FF2B5EF4-FFF2-40B4-BE49-F238E27FC236}">
                <a16:creationId xmlns:a16="http://schemas.microsoft.com/office/drawing/2014/main" id="{07ACC908-7CDE-BE65-BA73-EC3A6920E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578" y="0"/>
            <a:ext cx="41024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902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EEA6-4FBF-5047-0466-E1D5F3F5A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6421E-C15B-BE7D-573C-8866093BB167}"/>
              </a:ext>
            </a:extLst>
          </p:cNvPr>
          <p:cNvSpPr>
            <a:spLocks noGrp="1"/>
          </p:cNvSpPr>
          <p:nvPr>
            <p:ph type="title"/>
          </p:nvPr>
        </p:nvSpPr>
        <p:spPr>
          <a:xfrm>
            <a:off x="298008" y="250054"/>
            <a:ext cx="6797843" cy="1800803"/>
          </a:xfrm>
        </p:spPr>
        <p:txBody>
          <a:bodyPr/>
          <a:lstStyle/>
          <a:p>
            <a:r>
              <a:rPr lang="en-US" dirty="0"/>
              <a:t>What are short term rentals?</a:t>
            </a:r>
          </a:p>
        </p:txBody>
      </p:sp>
      <p:sp>
        <p:nvSpPr>
          <p:cNvPr id="3" name="Text Placeholder 2">
            <a:extLst>
              <a:ext uri="{FF2B5EF4-FFF2-40B4-BE49-F238E27FC236}">
                <a16:creationId xmlns:a16="http://schemas.microsoft.com/office/drawing/2014/main" id="{182D97D8-6037-0CFD-0D20-3AE300C30E0B}"/>
              </a:ext>
            </a:extLst>
          </p:cNvPr>
          <p:cNvSpPr>
            <a:spLocks noGrp="1"/>
          </p:cNvSpPr>
          <p:nvPr>
            <p:ph type="body" sz="quarter" idx="14"/>
          </p:nvPr>
        </p:nvSpPr>
        <p:spPr>
          <a:xfrm>
            <a:off x="2264460" y="2174262"/>
            <a:ext cx="8315050" cy="3164654"/>
          </a:xfrm>
        </p:spPr>
        <p:txBody>
          <a:bodyPr>
            <a:noAutofit/>
          </a:bodyPr>
          <a:lstStyle/>
          <a:p>
            <a:pPr marL="457200" indent="-457200" algn="l">
              <a:buFont typeface="Wingdings" panose="05000000000000000000" pitchFamily="2" charset="2"/>
              <a:buChar char="Ø"/>
            </a:pPr>
            <a:r>
              <a:rPr lang="en-US" sz="2800" dirty="0"/>
              <a:t>* Short term rentals involve renting furnished apartments or houses for periods typically less than a month, with the maximum length varying by location. </a:t>
            </a:r>
          </a:p>
          <a:p>
            <a:pPr marL="457200" indent="-457200" algn="l">
              <a:buFont typeface="Wingdings" panose="05000000000000000000" pitchFamily="2" charset="2"/>
              <a:buChar char="Ø"/>
            </a:pPr>
            <a:endParaRPr lang="en-US" sz="2800" dirty="0"/>
          </a:p>
          <a:p>
            <a:pPr marL="457200" indent="-457200" algn="l">
              <a:buFont typeface="Wingdings" panose="05000000000000000000" pitchFamily="2" charset="2"/>
              <a:buChar char="Ø"/>
            </a:pPr>
            <a:r>
              <a:rPr lang="en-US" sz="2800" dirty="0"/>
              <a:t>* Often used as alternatives to hotels.</a:t>
            </a:r>
          </a:p>
          <a:p>
            <a:pPr algn="l"/>
            <a:endParaRPr lang="en-US" sz="2800" dirty="0"/>
          </a:p>
        </p:txBody>
      </p:sp>
    </p:spTree>
    <p:extLst>
      <p:ext uri="{BB962C8B-B14F-4D97-AF65-F5344CB8AC3E}">
        <p14:creationId xmlns:p14="http://schemas.microsoft.com/office/powerpoint/2010/main" val="2054780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36A74-0028-5CC6-C83C-1E7248FED8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93131-295A-6469-A1E5-45A9024CFD96}"/>
              </a:ext>
            </a:extLst>
          </p:cNvPr>
          <p:cNvSpPr>
            <a:spLocks noGrp="1"/>
          </p:cNvSpPr>
          <p:nvPr>
            <p:ph type="title"/>
          </p:nvPr>
        </p:nvSpPr>
        <p:spPr>
          <a:xfrm>
            <a:off x="0" y="0"/>
            <a:ext cx="8600185" cy="1800803"/>
          </a:xfrm>
        </p:spPr>
        <p:txBody>
          <a:bodyPr/>
          <a:lstStyle/>
          <a:p>
            <a:r>
              <a:rPr lang="en-US" dirty="0"/>
              <a:t>Unintended consequences include:</a:t>
            </a:r>
          </a:p>
        </p:txBody>
      </p:sp>
      <p:sp>
        <p:nvSpPr>
          <p:cNvPr id="3" name="Text Placeholder 2">
            <a:extLst>
              <a:ext uri="{FF2B5EF4-FFF2-40B4-BE49-F238E27FC236}">
                <a16:creationId xmlns:a16="http://schemas.microsoft.com/office/drawing/2014/main" id="{0070A236-7228-5DCE-7E38-9CD6973A74ED}"/>
              </a:ext>
            </a:extLst>
          </p:cNvPr>
          <p:cNvSpPr>
            <a:spLocks noGrp="1"/>
          </p:cNvSpPr>
          <p:nvPr>
            <p:ph type="body" sz="quarter" idx="14"/>
          </p:nvPr>
        </p:nvSpPr>
        <p:spPr>
          <a:xfrm>
            <a:off x="2264460" y="1524000"/>
            <a:ext cx="8315050" cy="3814916"/>
          </a:xfrm>
        </p:spPr>
        <p:txBody>
          <a:bodyPr>
            <a:noAutofit/>
          </a:bodyPr>
          <a:lstStyle/>
          <a:p>
            <a:pPr algn="l"/>
            <a:r>
              <a:rPr lang="en-US" sz="2800" dirty="0"/>
              <a:t>* Possible loss of long-term tenants to take advantage of higher daily rental rates to travelers.</a:t>
            </a:r>
          </a:p>
          <a:p>
            <a:pPr algn="l"/>
            <a:endParaRPr lang="en-US" sz="2800" dirty="0"/>
          </a:p>
          <a:p>
            <a:pPr algn="l"/>
            <a:r>
              <a:rPr lang="en-US" sz="2800" dirty="0"/>
              <a:t>*Neighbors concerns that the neighborhood might be disrupted.</a:t>
            </a:r>
          </a:p>
          <a:p>
            <a:pPr algn="l"/>
            <a:endParaRPr lang="en-US" sz="2800" dirty="0"/>
          </a:p>
          <a:p>
            <a:pPr algn="l"/>
            <a:r>
              <a:rPr lang="en-US" sz="2800" dirty="0"/>
              <a:t>* Government concerns about how to monitor, regulate, and tax these entities. </a:t>
            </a:r>
          </a:p>
        </p:txBody>
      </p:sp>
    </p:spTree>
    <p:extLst>
      <p:ext uri="{BB962C8B-B14F-4D97-AF65-F5344CB8AC3E}">
        <p14:creationId xmlns:p14="http://schemas.microsoft.com/office/powerpoint/2010/main" val="1168249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1F83-66A0-3C61-1A4A-899230E12F4B}"/>
              </a:ext>
            </a:extLst>
          </p:cNvPr>
          <p:cNvSpPr>
            <a:spLocks noGrp="1"/>
          </p:cNvSpPr>
          <p:nvPr>
            <p:ph type="title"/>
          </p:nvPr>
        </p:nvSpPr>
        <p:spPr>
          <a:xfrm>
            <a:off x="298008" y="98323"/>
            <a:ext cx="6797843" cy="875071"/>
          </a:xfrm>
        </p:spPr>
        <p:txBody>
          <a:bodyPr/>
          <a:lstStyle/>
          <a:p>
            <a:r>
              <a:rPr lang="en-US" dirty="0"/>
              <a:t>Lending practices for STR’s</a:t>
            </a:r>
          </a:p>
        </p:txBody>
      </p:sp>
      <p:sp>
        <p:nvSpPr>
          <p:cNvPr id="3" name="Text Placeholder 2">
            <a:extLst>
              <a:ext uri="{FF2B5EF4-FFF2-40B4-BE49-F238E27FC236}">
                <a16:creationId xmlns:a16="http://schemas.microsoft.com/office/drawing/2014/main" id="{5D084664-CA00-AE51-F0CD-ED3F3BE49F36}"/>
              </a:ext>
            </a:extLst>
          </p:cNvPr>
          <p:cNvSpPr>
            <a:spLocks noGrp="1"/>
          </p:cNvSpPr>
          <p:nvPr>
            <p:ph type="body" sz="quarter" idx="14"/>
          </p:nvPr>
        </p:nvSpPr>
        <p:spPr>
          <a:xfrm>
            <a:off x="2264460" y="1150374"/>
            <a:ext cx="8315050" cy="4188542"/>
          </a:xfrm>
        </p:spPr>
        <p:txBody>
          <a:bodyPr>
            <a:noAutofit/>
          </a:bodyPr>
          <a:lstStyle/>
          <a:p>
            <a:pPr marL="457200" indent="-457200" algn="l">
              <a:buFont typeface="Wingdings" panose="05000000000000000000" pitchFamily="2" charset="2"/>
              <a:buChar char="Ø"/>
            </a:pPr>
            <a:r>
              <a:rPr lang="en-US" sz="2800" dirty="0"/>
              <a:t>* Considered high risk loan compared to properties with long term leases. They require investor to continuously rent the unit and lack of occupants (revenue) jeopardizes the ability to pay back the loan. </a:t>
            </a:r>
          </a:p>
          <a:p>
            <a:pPr marL="457200" indent="-457200" algn="l">
              <a:buFont typeface="Wingdings" panose="05000000000000000000" pitchFamily="2" charset="2"/>
              <a:buChar char="Ø"/>
            </a:pPr>
            <a:endParaRPr lang="en-US" sz="2800" dirty="0"/>
          </a:p>
          <a:p>
            <a:pPr marL="457200" indent="-457200" algn="l">
              <a:buFont typeface="Wingdings" panose="05000000000000000000" pitchFamily="2" charset="2"/>
              <a:buChar char="Ø"/>
            </a:pPr>
            <a:r>
              <a:rPr lang="en-US" sz="2800" dirty="0"/>
              <a:t>* If the borrower is not the primary occupant, in a financial crisis, this type of property becomes a lower priority for payment than owner occupied properties. </a:t>
            </a:r>
          </a:p>
          <a:p>
            <a:pPr algn="l"/>
            <a:endParaRPr lang="en-US" sz="2800" dirty="0"/>
          </a:p>
        </p:txBody>
      </p:sp>
    </p:spTree>
    <p:extLst>
      <p:ext uri="{BB962C8B-B14F-4D97-AF65-F5344CB8AC3E}">
        <p14:creationId xmlns:p14="http://schemas.microsoft.com/office/powerpoint/2010/main" val="1422347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660BA-66F5-6556-4E82-7C409CB2BFB4}"/>
              </a:ext>
            </a:extLst>
          </p:cNvPr>
          <p:cNvSpPr>
            <a:spLocks noGrp="1"/>
          </p:cNvSpPr>
          <p:nvPr>
            <p:ph type="title"/>
          </p:nvPr>
        </p:nvSpPr>
        <p:spPr>
          <a:xfrm>
            <a:off x="94765" y="1828134"/>
            <a:ext cx="3578247" cy="2930679"/>
          </a:xfrm>
        </p:spPr>
        <p:txBody>
          <a:bodyPr/>
          <a:lstStyle/>
          <a:p>
            <a:r>
              <a:rPr lang="en-US" dirty="0"/>
              <a:t>Considerations when valuing short term rentals</a:t>
            </a:r>
          </a:p>
        </p:txBody>
      </p:sp>
      <p:sp>
        <p:nvSpPr>
          <p:cNvPr id="7" name="Text Placeholder 6">
            <a:extLst>
              <a:ext uri="{FF2B5EF4-FFF2-40B4-BE49-F238E27FC236}">
                <a16:creationId xmlns:a16="http://schemas.microsoft.com/office/drawing/2014/main" id="{67A53B04-8491-85F1-A27B-9A5357D40F8D}"/>
              </a:ext>
            </a:extLst>
          </p:cNvPr>
          <p:cNvSpPr>
            <a:spLocks noGrp="1"/>
          </p:cNvSpPr>
          <p:nvPr>
            <p:ph type="body" sz="quarter" idx="13"/>
          </p:nvPr>
        </p:nvSpPr>
        <p:spPr>
          <a:xfrm>
            <a:off x="501768" y="1615413"/>
            <a:ext cx="3171244" cy="4362599"/>
          </a:xfrm>
        </p:spPr>
        <p:txBody>
          <a:bodyPr/>
          <a:lstStyle/>
          <a:p>
            <a:r>
              <a:rPr lang="en-US" dirty="0"/>
              <a:t>  </a:t>
            </a:r>
          </a:p>
        </p:txBody>
      </p:sp>
      <p:sp>
        <p:nvSpPr>
          <p:cNvPr id="9" name="Content Placeholder 8">
            <a:extLst>
              <a:ext uri="{FF2B5EF4-FFF2-40B4-BE49-F238E27FC236}">
                <a16:creationId xmlns:a16="http://schemas.microsoft.com/office/drawing/2014/main" id="{757379FB-583B-24C2-10C6-382016D3C472}"/>
              </a:ext>
            </a:extLst>
          </p:cNvPr>
          <p:cNvSpPr>
            <a:spLocks noGrp="1"/>
          </p:cNvSpPr>
          <p:nvPr>
            <p:ph idx="17"/>
          </p:nvPr>
        </p:nvSpPr>
        <p:spPr/>
        <p:txBody>
          <a:bodyPr/>
          <a:lstStyle/>
          <a:p>
            <a:r>
              <a:rPr lang="en-US" dirty="0"/>
              <a:t>How well is the property being marketed?	</a:t>
            </a:r>
          </a:p>
        </p:txBody>
      </p:sp>
      <p:sp>
        <p:nvSpPr>
          <p:cNvPr id="8" name="Content Placeholder 7">
            <a:extLst>
              <a:ext uri="{FF2B5EF4-FFF2-40B4-BE49-F238E27FC236}">
                <a16:creationId xmlns:a16="http://schemas.microsoft.com/office/drawing/2014/main" id="{8770FB3F-DAFA-185A-A1B0-A25C41B5C81D}"/>
              </a:ext>
            </a:extLst>
          </p:cNvPr>
          <p:cNvSpPr>
            <a:spLocks noGrp="1"/>
          </p:cNvSpPr>
          <p:nvPr>
            <p:ph idx="16"/>
          </p:nvPr>
        </p:nvSpPr>
        <p:spPr/>
        <p:txBody>
          <a:bodyPr/>
          <a:lstStyle/>
          <a:p>
            <a:r>
              <a:rPr lang="en-US" dirty="0"/>
              <a:t>Is the unit easy to reserve online?</a:t>
            </a:r>
          </a:p>
        </p:txBody>
      </p:sp>
      <p:sp>
        <p:nvSpPr>
          <p:cNvPr id="6" name="Content Placeholder 5">
            <a:extLst>
              <a:ext uri="{FF2B5EF4-FFF2-40B4-BE49-F238E27FC236}">
                <a16:creationId xmlns:a16="http://schemas.microsoft.com/office/drawing/2014/main" id="{BC565DF1-4F79-9783-2E03-CC434F87DAD7}"/>
              </a:ext>
            </a:extLst>
          </p:cNvPr>
          <p:cNvSpPr>
            <a:spLocks noGrp="1"/>
          </p:cNvSpPr>
          <p:nvPr>
            <p:ph idx="1"/>
          </p:nvPr>
        </p:nvSpPr>
        <p:spPr/>
        <p:txBody>
          <a:bodyPr/>
          <a:lstStyle/>
          <a:p>
            <a:r>
              <a:rPr lang="en-US" dirty="0"/>
              <a:t>Have guest reviews been positive or negative?</a:t>
            </a:r>
          </a:p>
        </p:txBody>
      </p:sp>
    </p:spTree>
    <p:extLst>
      <p:ext uri="{BB962C8B-B14F-4D97-AF65-F5344CB8AC3E}">
        <p14:creationId xmlns:p14="http://schemas.microsoft.com/office/powerpoint/2010/main" val="1736724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C8DBDD-59BB-47CE-027F-6D0BD9191694}"/>
              </a:ext>
            </a:extLst>
          </p:cNvPr>
          <p:cNvSpPr>
            <a:spLocks noGrp="1"/>
          </p:cNvSpPr>
          <p:nvPr>
            <p:ph type="title"/>
          </p:nvPr>
        </p:nvSpPr>
        <p:spPr>
          <a:xfrm>
            <a:off x="176981" y="2393461"/>
            <a:ext cx="3529086" cy="1662447"/>
          </a:xfrm>
        </p:spPr>
        <p:txBody>
          <a:bodyPr/>
          <a:lstStyle/>
          <a:p>
            <a:r>
              <a:rPr lang="en-US" dirty="0"/>
              <a:t>Considerations when valuing short term rentals</a:t>
            </a:r>
          </a:p>
        </p:txBody>
      </p:sp>
      <p:sp>
        <p:nvSpPr>
          <p:cNvPr id="11" name="Content Placeholder 10">
            <a:extLst>
              <a:ext uri="{FF2B5EF4-FFF2-40B4-BE49-F238E27FC236}">
                <a16:creationId xmlns:a16="http://schemas.microsoft.com/office/drawing/2014/main" id="{5216A17C-118F-E0D1-3589-71537CD5F745}"/>
              </a:ext>
            </a:extLst>
          </p:cNvPr>
          <p:cNvSpPr>
            <a:spLocks noGrp="1"/>
          </p:cNvSpPr>
          <p:nvPr>
            <p:ph idx="17"/>
          </p:nvPr>
        </p:nvSpPr>
        <p:spPr/>
        <p:txBody>
          <a:bodyPr/>
          <a:lstStyle/>
          <a:p>
            <a:r>
              <a:rPr lang="en-US" dirty="0"/>
              <a:t>How many guests can the unit host?</a:t>
            </a:r>
          </a:p>
        </p:txBody>
      </p:sp>
      <p:sp>
        <p:nvSpPr>
          <p:cNvPr id="10" name="Content Placeholder 9">
            <a:extLst>
              <a:ext uri="{FF2B5EF4-FFF2-40B4-BE49-F238E27FC236}">
                <a16:creationId xmlns:a16="http://schemas.microsoft.com/office/drawing/2014/main" id="{54D0307D-2F69-A994-885B-3FF30CE986DE}"/>
              </a:ext>
            </a:extLst>
          </p:cNvPr>
          <p:cNvSpPr>
            <a:spLocks noGrp="1"/>
          </p:cNvSpPr>
          <p:nvPr>
            <p:ph idx="16"/>
          </p:nvPr>
        </p:nvSpPr>
        <p:spPr/>
        <p:txBody>
          <a:bodyPr/>
          <a:lstStyle/>
          <a:p>
            <a:r>
              <a:rPr lang="en-US" dirty="0"/>
              <a:t>What amenities does the unit offer? Pool, pet friendly, extra spaces</a:t>
            </a:r>
          </a:p>
        </p:txBody>
      </p:sp>
      <p:sp>
        <p:nvSpPr>
          <p:cNvPr id="8" name="Content Placeholder 7">
            <a:extLst>
              <a:ext uri="{FF2B5EF4-FFF2-40B4-BE49-F238E27FC236}">
                <a16:creationId xmlns:a16="http://schemas.microsoft.com/office/drawing/2014/main" id="{48BFF3F0-B01B-7635-BED7-BB9FE787FB42}"/>
              </a:ext>
            </a:extLst>
          </p:cNvPr>
          <p:cNvSpPr>
            <a:spLocks noGrp="1"/>
          </p:cNvSpPr>
          <p:nvPr>
            <p:ph idx="1"/>
          </p:nvPr>
        </p:nvSpPr>
        <p:spPr/>
        <p:txBody>
          <a:bodyPr/>
          <a:lstStyle/>
          <a:p>
            <a:r>
              <a:rPr lang="en-US" dirty="0"/>
              <a:t>Is the unit available for STR full-time or does the owner use? Is it available during peak season?</a:t>
            </a:r>
          </a:p>
        </p:txBody>
      </p:sp>
    </p:spTree>
    <p:extLst>
      <p:ext uri="{BB962C8B-B14F-4D97-AF65-F5344CB8AC3E}">
        <p14:creationId xmlns:p14="http://schemas.microsoft.com/office/powerpoint/2010/main" val="622700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71F9-F430-421D-4794-EC9A38C1E3FB}"/>
              </a:ext>
            </a:extLst>
          </p:cNvPr>
          <p:cNvSpPr>
            <a:spLocks noGrp="1"/>
          </p:cNvSpPr>
          <p:nvPr>
            <p:ph type="title"/>
          </p:nvPr>
        </p:nvSpPr>
        <p:spPr>
          <a:xfrm>
            <a:off x="137652" y="1622323"/>
            <a:ext cx="3588079" cy="3883742"/>
          </a:xfrm>
        </p:spPr>
        <p:txBody>
          <a:bodyPr/>
          <a:lstStyle/>
          <a:p>
            <a:r>
              <a:rPr lang="en-US" dirty="0"/>
              <a:t>Considerations when valuing short term rentals</a:t>
            </a:r>
          </a:p>
        </p:txBody>
      </p:sp>
      <p:sp>
        <p:nvSpPr>
          <p:cNvPr id="6" name="Content Placeholder 5">
            <a:extLst>
              <a:ext uri="{FF2B5EF4-FFF2-40B4-BE49-F238E27FC236}">
                <a16:creationId xmlns:a16="http://schemas.microsoft.com/office/drawing/2014/main" id="{4FDCFB4F-0511-3580-ADFB-CF5B0BA67797}"/>
              </a:ext>
            </a:extLst>
          </p:cNvPr>
          <p:cNvSpPr>
            <a:spLocks noGrp="1"/>
          </p:cNvSpPr>
          <p:nvPr>
            <p:ph idx="17"/>
          </p:nvPr>
        </p:nvSpPr>
        <p:spPr/>
        <p:txBody>
          <a:bodyPr/>
          <a:lstStyle/>
          <a:p>
            <a:r>
              <a:rPr lang="en-US" dirty="0"/>
              <a:t>Are there </a:t>
            </a:r>
            <a:r>
              <a:rPr lang="en-US"/>
              <a:t>local requirements </a:t>
            </a:r>
            <a:r>
              <a:rPr lang="en-US" dirty="0"/>
              <a:t>which must be complied with? Permits, restrictions, regulations.</a:t>
            </a:r>
          </a:p>
        </p:txBody>
      </p:sp>
      <p:sp>
        <p:nvSpPr>
          <p:cNvPr id="5" name="Content Placeholder 4">
            <a:extLst>
              <a:ext uri="{FF2B5EF4-FFF2-40B4-BE49-F238E27FC236}">
                <a16:creationId xmlns:a16="http://schemas.microsoft.com/office/drawing/2014/main" id="{188575EE-E0D9-20FE-1CDD-02F97AAF929F}"/>
              </a:ext>
            </a:extLst>
          </p:cNvPr>
          <p:cNvSpPr>
            <a:spLocks noGrp="1"/>
          </p:cNvSpPr>
          <p:nvPr>
            <p:ph idx="16"/>
          </p:nvPr>
        </p:nvSpPr>
        <p:spPr/>
        <p:txBody>
          <a:bodyPr/>
          <a:lstStyle/>
          <a:p>
            <a:r>
              <a:rPr lang="en-US" dirty="0"/>
              <a:t>What is the revenue, expenses, occupancy rate? </a:t>
            </a:r>
          </a:p>
        </p:txBody>
      </p:sp>
      <p:sp>
        <p:nvSpPr>
          <p:cNvPr id="3" name="Content Placeholder 2">
            <a:extLst>
              <a:ext uri="{FF2B5EF4-FFF2-40B4-BE49-F238E27FC236}">
                <a16:creationId xmlns:a16="http://schemas.microsoft.com/office/drawing/2014/main" id="{340E5173-C4FD-6E86-9AF7-9184D0D0A0CB}"/>
              </a:ext>
            </a:extLst>
          </p:cNvPr>
          <p:cNvSpPr>
            <a:spLocks noGrp="1"/>
          </p:cNvSpPr>
          <p:nvPr>
            <p:ph idx="1"/>
          </p:nvPr>
        </p:nvSpPr>
        <p:spPr/>
        <p:txBody>
          <a:bodyPr/>
          <a:lstStyle/>
          <a:p>
            <a:r>
              <a:rPr lang="en-US" dirty="0"/>
              <a:t>Are there competing properties in the immediate area?</a:t>
            </a:r>
          </a:p>
        </p:txBody>
      </p:sp>
    </p:spTree>
    <p:extLst>
      <p:ext uri="{BB962C8B-B14F-4D97-AF65-F5344CB8AC3E}">
        <p14:creationId xmlns:p14="http://schemas.microsoft.com/office/powerpoint/2010/main" val="3644332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73D669-F73A-A482-EB1E-EFE56A0D1A34}"/>
              </a:ext>
            </a:extLst>
          </p:cNvPr>
          <p:cNvSpPr>
            <a:spLocks noGrp="1"/>
          </p:cNvSpPr>
          <p:nvPr>
            <p:ph type="title"/>
          </p:nvPr>
        </p:nvSpPr>
        <p:spPr/>
        <p:txBody>
          <a:bodyPr/>
          <a:lstStyle/>
          <a:p>
            <a:r>
              <a:rPr lang="en-US" dirty="0"/>
              <a:t>Legislative Update</a:t>
            </a:r>
          </a:p>
        </p:txBody>
      </p:sp>
      <p:sp>
        <p:nvSpPr>
          <p:cNvPr id="10" name="Text Placeholder 9">
            <a:extLst>
              <a:ext uri="{FF2B5EF4-FFF2-40B4-BE49-F238E27FC236}">
                <a16:creationId xmlns:a16="http://schemas.microsoft.com/office/drawing/2014/main" id="{08B41D8E-AF15-3600-34D6-7E066C06DE67}"/>
              </a:ext>
            </a:extLst>
          </p:cNvPr>
          <p:cNvSpPr>
            <a:spLocks noGrp="1"/>
          </p:cNvSpPr>
          <p:nvPr>
            <p:ph type="body" idx="1"/>
          </p:nvPr>
        </p:nvSpPr>
        <p:spPr/>
        <p:txBody>
          <a:bodyPr>
            <a:normAutofit/>
          </a:bodyPr>
          <a:lstStyle/>
          <a:p>
            <a:r>
              <a:rPr lang="en-US" sz="2000" dirty="0"/>
              <a:t>Exemptions</a:t>
            </a:r>
          </a:p>
        </p:txBody>
      </p:sp>
      <p:sp>
        <p:nvSpPr>
          <p:cNvPr id="11" name="Content Placeholder 10">
            <a:extLst>
              <a:ext uri="{FF2B5EF4-FFF2-40B4-BE49-F238E27FC236}">
                <a16:creationId xmlns:a16="http://schemas.microsoft.com/office/drawing/2014/main" id="{80701164-52D0-EBBF-43E9-7FABECA84F33}"/>
              </a:ext>
            </a:extLst>
          </p:cNvPr>
          <p:cNvSpPr>
            <a:spLocks noGrp="1"/>
          </p:cNvSpPr>
          <p:nvPr>
            <p:ph sz="half" idx="2"/>
          </p:nvPr>
        </p:nvSpPr>
        <p:spPr>
          <a:xfrm>
            <a:off x="372979" y="2635061"/>
            <a:ext cx="3633509" cy="3554602"/>
          </a:xfrm>
        </p:spPr>
        <p:txBody>
          <a:bodyPr>
            <a:noAutofit/>
          </a:bodyPr>
          <a:lstStyle/>
          <a:p>
            <a:r>
              <a:rPr lang="en-US" sz="1600" dirty="0">
                <a:hlinkClick r:id="rId3"/>
              </a:rPr>
              <a:t>EHB 1106</a:t>
            </a:r>
            <a:r>
              <a:rPr lang="en-US" sz="1600" dirty="0"/>
              <a:t> : Phasing down the disability rating requirements to ensure more disabled veterans are eligible for property tax relief. </a:t>
            </a:r>
          </a:p>
          <a:p>
            <a:pPr lvl="1"/>
            <a:r>
              <a:rPr lang="en-US" sz="1600" dirty="0"/>
              <a:t>From 80% to 40%</a:t>
            </a:r>
          </a:p>
          <a:p>
            <a:r>
              <a:rPr lang="en-US" sz="1600" dirty="0">
                <a:solidFill>
                  <a:srgbClr val="136BC9"/>
                </a:solidFill>
                <a:hlinkClick r:id="rId4"/>
              </a:rPr>
              <a:t>ESB 5529</a:t>
            </a:r>
            <a:r>
              <a:rPr lang="en-US" sz="1600" dirty="0">
                <a:solidFill>
                  <a:srgbClr val="136BC9"/>
                </a:solidFill>
              </a:rPr>
              <a:t>: </a:t>
            </a:r>
            <a:r>
              <a:rPr lang="en-US" sz="1600" kern="100" dirty="0">
                <a:ea typeface="Aptos" panose="020B0004020202020204" pitchFamily="34" charset="0"/>
                <a:cs typeface="Times New Roman" panose="02020603050405020304" pitchFamily="18" charset="0"/>
              </a:rPr>
              <a:t>Allows additional counties and cities to authorize a property tax exemption for the construction of accessory dwelling units rented to low-income households.</a:t>
            </a:r>
          </a:p>
          <a:p>
            <a:pPr lvl="1"/>
            <a:r>
              <a:rPr lang="en-US" sz="1600" dirty="0">
                <a:ea typeface="Aptos" panose="020B0004020202020204" pitchFamily="34" charset="0"/>
                <a:cs typeface="Times New Roman" panose="02020603050405020304" pitchFamily="18" charset="0"/>
              </a:rPr>
              <a:t>Counties with a population of over 900,000 and cities within those counties may allow the exemption. </a:t>
            </a:r>
            <a:endParaRPr lang="en-US" sz="1600" dirty="0"/>
          </a:p>
        </p:txBody>
      </p:sp>
      <p:sp>
        <p:nvSpPr>
          <p:cNvPr id="12" name="Text Placeholder 11">
            <a:extLst>
              <a:ext uri="{FF2B5EF4-FFF2-40B4-BE49-F238E27FC236}">
                <a16:creationId xmlns:a16="http://schemas.microsoft.com/office/drawing/2014/main" id="{E6CD87DC-7057-74AA-179D-D1266395615B}"/>
              </a:ext>
            </a:extLst>
          </p:cNvPr>
          <p:cNvSpPr>
            <a:spLocks noGrp="1"/>
          </p:cNvSpPr>
          <p:nvPr>
            <p:ph type="body" sz="quarter" idx="3"/>
          </p:nvPr>
        </p:nvSpPr>
        <p:spPr/>
        <p:txBody>
          <a:bodyPr/>
          <a:lstStyle/>
          <a:p>
            <a:r>
              <a:rPr lang="en-US" sz="2000" dirty="0"/>
              <a:t>Current Use</a:t>
            </a:r>
          </a:p>
        </p:txBody>
      </p:sp>
      <p:sp>
        <p:nvSpPr>
          <p:cNvPr id="13" name="Content Placeholder 12">
            <a:extLst>
              <a:ext uri="{FF2B5EF4-FFF2-40B4-BE49-F238E27FC236}">
                <a16:creationId xmlns:a16="http://schemas.microsoft.com/office/drawing/2014/main" id="{FAD49F9A-9A2B-8C48-D0A8-F8E88887F21C}"/>
              </a:ext>
            </a:extLst>
          </p:cNvPr>
          <p:cNvSpPr>
            <a:spLocks noGrp="1"/>
          </p:cNvSpPr>
          <p:nvPr>
            <p:ph sz="quarter" idx="4"/>
          </p:nvPr>
        </p:nvSpPr>
        <p:spPr>
          <a:xfrm>
            <a:off x="4006487" y="2635060"/>
            <a:ext cx="3898259" cy="3857814"/>
          </a:xfrm>
        </p:spPr>
        <p:txBody>
          <a:bodyPr>
            <a:normAutofit fontScale="92500" lnSpcReduction="10000"/>
          </a:bodyPr>
          <a:lstStyle/>
          <a:p>
            <a:r>
              <a:rPr lang="en-US" b="0" i="0" u="sng" dirty="0">
                <a:solidFill>
                  <a:srgbClr val="136BC9"/>
                </a:solidFill>
                <a:effectLst/>
                <a:hlinkClick r:id="rId5"/>
              </a:rPr>
              <a:t>SHB 1261</a:t>
            </a:r>
            <a:r>
              <a:rPr lang="en-US" dirty="0"/>
              <a:t>Allows U-Pick between 5 and 20 acres to count income from U-Pick sales toward income requirements for current use classification.</a:t>
            </a:r>
          </a:p>
          <a:p>
            <a:r>
              <a:rPr lang="en-US" dirty="0"/>
              <a:t>“Appurtenance” includes portable sanitation equipment.</a:t>
            </a:r>
          </a:p>
          <a:p>
            <a:r>
              <a:rPr lang="en-US" dirty="0"/>
              <a:t>“Incidental use” includes unpaved parking for visitors, limited to 20% of the land.</a:t>
            </a:r>
          </a:p>
          <a:p>
            <a:r>
              <a:rPr lang="en-US" dirty="0"/>
              <a:t>Prevents removal due to minor upgrades or limited compatible uses (e.g., education, festivals, weddings), unless they exceed the 20% incidental use limit or the structure no longer qualifies.</a:t>
            </a:r>
          </a:p>
          <a:p>
            <a:r>
              <a:rPr lang="en-US" dirty="0"/>
              <a:t>Reduces the additional tax period from 7 to 4 years for land removed or withdrawn on or after Sept. 1, 2025.</a:t>
            </a:r>
          </a:p>
          <a:p>
            <a:r>
              <a:rPr lang="en-US" dirty="0"/>
              <a:t>Clarifies alignment in statutes related to the 20% penalty.</a:t>
            </a:r>
          </a:p>
          <a:p>
            <a:endParaRPr lang="en-US" dirty="0"/>
          </a:p>
        </p:txBody>
      </p:sp>
      <p:sp>
        <p:nvSpPr>
          <p:cNvPr id="14" name="Text Placeholder 13">
            <a:extLst>
              <a:ext uri="{FF2B5EF4-FFF2-40B4-BE49-F238E27FC236}">
                <a16:creationId xmlns:a16="http://schemas.microsoft.com/office/drawing/2014/main" id="{12B22D18-19B0-24A9-B137-C57484CD653B}"/>
              </a:ext>
            </a:extLst>
          </p:cNvPr>
          <p:cNvSpPr>
            <a:spLocks noGrp="1"/>
          </p:cNvSpPr>
          <p:nvPr>
            <p:ph type="body" sz="quarter" idx="13"/>
          </p:nvPr>
        </p:nvSpPr>
        <p:spPr/>
        <p:txBody>
          <a:bodyPr>
            <a:normAutofit/>
          </a:bodyPr>
          <a:lstStyle/>
          <a:p>
            <a:r>
              <a:rPr lang="en-US" sz="2000" dirty="0"/>
              <a:t>Green Energy</a:t>
            </a:r>
          </a:p>
        </p:txBody>
      </p:sp>
      <p:sp>
        <p:nvSpPr>
          <p:cNvPr id="15" name="Content Placeholder 14">
            <a:extLst>
              <a:ext uri="{FF2B5EF4-FFF2-40B4-BE49-F238E27FC236}">
                <a16:creationId xmlns:a16="http://schemas.microsoft.com/office/drawing/2014/main" id="{BDFE3A5A-E05F-4B10-76CA-B2130A31053A}"/>
              </a:ext>
            </a:extLst>
          </p:cNvPr>
          <p:cNvSpPr>
            <a:spLocks noGrp="1"/>
          </p:cNvSpPr>
          <p:nvPr>
            <p:ph sz="quarter" idx="14"/>
          </p:nvPr>
        </p:nvSpPr>
        <p:spPr>
          <a:xfrm>
            <a:off x="8004312" y="2635061"/>
            <a:ext cx="3814709" cy="3554602"/>
          </a:xfrm>
        </p:spPr>
        <p:txBody>
          <a:bodyPr>
            <a:normAutofit/>
          </a:bodyPr>
          <a:lstStyle/>
          <a:p>
            <a:r>
              <a:rPr lang="en-US" sz="1600" dirty="0">
                <a:hlinkClick r:id="rId6"/>
              </a:rPr>
              <a:t>ESSB 5445:</a:t>
            </a:r>
            <a:r>
              <a:rPr lang="en-US" sz="1600" dirty="0"/>
              <a:t>  Allows for an “</a:t>
            </a:r>
            <a:r>
              <a:rPr lang="en-US" sz="1600" dirty="0" err="1"/>
              <a:t>agrivoltaic</a:t>
            </a:r>
            <a:r>
              <a:rPr lang="en-US" sz="1600" dirty="0"/>
              <a:t> facility” to be located on classified farm and agricultural land, under the Open Space Taxation Act, when designed and operated coincident with the continued agricultural use of the land.</a:t>
            </a:r>
          </a:p>
          <a:p>
            <a:r>
              <a:rPr lang="en-US" sz="1600" dirty="0"/>
              <a:t>Specifies that the addition of an </a:t>
            </a:r>
            <a:r>
              <a:rPr lang="en-US" sz="1600" dirty="0" err="1"/>
              <a:t>agrivoltaic</a:t>
            </a:r>
            <a:r>
              <a:rPr lang="en-US" sz="1600" dirty="0"/>
              <a:t> facility is not grounds for removal or withdrawal from the program.</a:t>
            </a:r>
          </a:p>
          <a:p>
            <a:pPr marL="0" indent="0">
              <a:buNone/>
            </a:pPr>
            <a:endParaRPr lang="en-US" sz="1600" dirty="0"/>
          </a:p>
        </p:txBody>
      </p:sp>
    </p:spTree>
    <p:extLst>
      <p:ext uri="{BB962C8B-B14F-4D97-AF65-F5344CB8AC3E}">
        <p14:creationId xmlns:p14="http://schemas.microsoft.com/office/powerpoint/2010/main" val="491123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1B482-91A7-1F03-DE97-9CD183801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92413-54E8-0D03-DE42-275A5EFD0987}"/>
              </a:ext>
            </a:extLst>
          </p:cNvPr>
          <p:cNvSpPr>
            <a:spLocks noGrp="1"/>
          </p:cNvSpPr>
          <p:nvPr>
            <p:ph type="title"/>
          </p:nvPr>
        </p:nvSpPr>
        <p:spPr>
          <a:xfrm>
            <a:off x="-692011" y="-491780"/>
            <a:ext cx="6797843" cy="1800803"/>
          </a:xfrm>
        </p:spPr>
        <p:txBody>
          <a:bodyPr>
            <a:normAutofit/>
          </a:bodyPr>
          <a:lstStyle/>
          <a:p>
            <a:r>
              <a:rPr lang="en-US" dirty="0"/>
              <a:t>Appraisal techniques </a:t>
            </a:r>
          </a:p>
        </p:txBody>
      </p:sp>
      <p:sp>
        <p:nvSpPr>
          <p:cNvPr id="3" name="Text Placeholder 2">
            <a:extLst>
              <a:ext uri="{FF2B5EF4-FFF2-40B4-BE49-F238E27FC236}">
                <a16:creationId xmlns:a16="http://schemas.microsoft.com/office/drawing/2014/main" id="{FADAFFAD-B0E5-3529-EBB5-728EAF5ACEFF}"/>
              </a:ext>
            </a:extLst>
          </p:cNvPr>
          <p:cNvSpPr>
            <a:spLocks noGrp="1"/>
          </p:cNvSpPr>
          <p:nvPr>
            <p:ph type="body" sz="quarter" idx="14"/>
          </p:nvPr>
        </p:nvSpPr>
        <p:spPr>
          <a:xfrm>
            <a:off x="2205466" y="1033720"/>
            <a:ext cx="8315050" cy="4295364"/>
          </a:xfrm>
        </p:spPr>
        <p:txBody>
          <a:bodyPr>
            <a:noAutofit/>
          </a:bodyPr>
          <a:lstStyle/>
          <a:p>
            <a:pPr marL="457200" indent="-457200" algn="l">
              <a:buFont typeface="Wingdings" panose="05000000000000000000" pitchFamily="2" charset="2"/>
              <a:buChar char="Ø"/>
            </a:pPr>
            <a:r>
              <a:rPr lang="en-US" sz="2800" dirty="0"/>
              <a:t>* All three approaches to value must be considered when valuing STR’s (market, cost, income).</a:t>
            </a:r>
          </a:p>
          <a:p>
            <a:pPr marL="457200" indent="-457200" algn="l">
              <a:buFont typeface="Wingdings" panose="05000000000000000000" pitchFamily="2" charset="2"/>
              <a:buChar char="Ø"/>
            </a:pPr>
            <a:endParaRPr lang="en-US" sz="2800" dirty="0"/>
          </a:p>
          <a:p>
            <a:pPr marL="457200" indent="-457200" algn="l">
              <a:buFont typeface="Wingdings" panose="05000000000000000000" pitchFamily="2" charset="2"/>
              <a:buChar char="Ø"/>
            </a:pPr>
            <a:r>
              <a:rPr lang="en-US" sz="2800" dirty="0"/>
              <a:t>* STR’s can generate a higher income than long term rentals and, therefore, a higher sales price than owner-occupied units. Therefore, jurisdictions who are impacted by these types of properties may value them in separate valuation models using the </a:t>
            </a:r>
            <a:r>
              <a:rPr lang="en-US" sz="2800"/>
              <a:t>market or income </a:t>
            </a:r>
            <a:r>
              <a:rPr lang="en-US" sz="2800" dirty="0"/>
              <a:t>approach to value. </a:t>
            </a:r>
          </a:p>
          <a:p>
            <a:pPr algn="l"/>
            <a:r>
              <a:rPr lang="en-US" sz="2800" dirty="0"/>
              <a:t>           </a:t>
            </a:r>
          </a:p>
        </p:txBody>
      </p:sp>
    </p:spTree>
    <p:extLst>
      <p:ext uri="{BB962C8B-B14F-4D97-AF65-F5344CB8AC3E}">
        <p14:creationId xmlns:p14="http://schemas.microsoft.com/office/powerpoint/2010/main" val="607250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4E207-80FD-3240-3447-2B79C313ABDF}"/>
              </a:ext>
            </a:extLst>
          </p:cNvPr>
          <p:cNvSpPr>
            <a:spLocks noGrp="1"/>
          </p:cNvSpPr>
          <p:nvPr>
            <p:ph type="title"/>
          </p:nvPr>
        </p:nvSpPr>
        <p:spPr>
          <a:xfrm>
            <a:off x="5696288" y="2246983"/>
            <a:ext cx="5097084" cy="1466255"/>
          </a:xfrm>
        </p:spPr>
        <p:txBody>
          <a:bodyPr/>
          <a:lstStyle/>
          <a:p>
            <a:r>
              <a:rPr lang="en-US"/>
              <a:t>Questions?</a:t>
            </a:r>
          </a:p>
        </p:txBody>
      </p:sp>
    </p:spTree>
    <p:extLst>
      <p:ext uri="{BB962C8B-B14F-4D97-AF65-F5344CB8AC3E}">
        <p14:creationId xmlns:p14="http://schemas.microsoft.com/office/powerpoint/2010/main" val="2605232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25174-7F31-1957-9D5C-E5189D139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9BD1A-AF2B-EE45-E121-E789AB3160E5}"/>
              </a:ext>
            </a:extLst>
          </p:cNvPr>
          <p:cNvSpPr>
            <a:spLocks noGrp="1"/>
          </p:cNvSpPr>
          <p:nvPr>
            <p:ph type="title"/>
          </p:nvPr>
        </p:nvSpPr>
        <p:spPr>
          <a:xfrm>
            <a:off x="5227010" y="1370658"/>
            <a:ext cx="6492551" cy="2565410"/>
          </a:xfrm>
        </p:spPr>
        <p:txBody>
          <a:bodyPr>
            <a:normAutofit/>
          </a:bodyPr>
          <a:lstStyle/>
          <a:p>
            <a:r>
              <a:rPr lang="en-US" dirty="0"/>
              <a:t>Hot Topics</a:t>
            </a:r>
          </a:p>
        </p:txBody>
      </p:sp>
      <p:sp>
        <p:nvSpPr>
          <p:cNvPr id="3" name="Text Placeholder 2">
            <a:extLst>
              <a:ext uri="{FF2B5EF4-FFF2-40B4-BE49-F238E27FC236}">
                <a16:creationId xmlns:a16="http://schemas.microsoft.com/office/drawing/2014/main" id="{E4DDF410-5E8B-0BFD-249B-5165391D5C2F}"/>
              </a:ext>
            </a:extLst>
          </p:cNvPr>
          <p:cNvSpPr>
            <a:spLocks noGrp="1"/>
          </p:cNvSpPr>
          <p:nvPr>
            <p:ph type="body" sz="quarter" idx="10"/>
          </p:nvPr>
        </p:nvSpPr>
        <p:spPr/>
        <p:txBody>
          <a:bodyPr>
            <a:noAutofit/>
          </a:bodyPr>
          <a:lstStyle/>
          <a:p>
            <a:pPr marL="457200" indent="-457200" algn="l">
              <a:buFont typeface="Wingdings" panose="05000000000000000000" pitchFamily="2" charset="2"/>
              <a:buChar char="Ø"/>
            </a:pPr>
            <a:r>
              <a:rPr lang="en-US" sz="2800" dirty="0"/>
              <a:t>Information sharing and discussion of administrative issues.</a:t>
            </a:r>
          </a:p>
        </p:txBody>
      </p:sp>
    </p:spTree>
    <p:extLst>
      <p:ext uri="{BB962C8B-B14F-4D97-AF65-F5344CB8AC3E}">
        <p14:creationId xmlns:p14="http://schemas.microsoft.com/office/powerpoint/2010/main" val="973859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dirty="0"/>
              <a:t>2025 Reviews	</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p:txBody>
          <a:bodyPr>
            <a:noAutofit/>
          </a:bodyPr>
          <a:lstStyle/>
          <a:p>
            <a:r>
              <a:rPr lang="en-US" sz="2400" dirty="0"/>
              <a:t>Snohomish </a:t>
            </a:r>
          </a:p>
          <a:p>
            <a:r>
              <a:rPr lang="en-US" sz="2400" dirty="0"/>
              <a:t>Thurston</a:t>
            </a:r>
          </a:p>
          <a:p>
            <a:r>
              <a:rPr lang="en-US" sz="2400" dirty="0"/>
              <a:t>Follow-ups in progress.</a:t>
            </a:r>
          </a:p>
          <a:p>
            <a:pPr marL="714375" lvl="2" indent="-285750">
              <a:buFont typeface="Arial" panose="020B0604020202020204" pitchFamily="34" charset="0"/>
              <a:buChar char="•"/>
            </a:pPr>
            <a:r>
              <a:rPr lang="en-US" sz="2400" dirty="0">
                <a:solidFill>
                  <a:schemeClr val="bg1"/>
                </a:solidFill>
              </a:rPr>
              <a:t>Asotin</a:t>
            </a:r>
          </a:p>
          <a:p>
            <a:pPr marL="714375" lvl="2" indent="-285750">
              <a:buFont typeface="Arial" panose="020B0604020202020204" pitchFamily="34" charset="0"/>
              <a:buChar char="•"/>
            </a:pPr>
            <a:r>
              <a:rPr lang="en-US" sz="2400" dirty="0">
                <a:solidFill>
                  <a:schemeClr val="bg1"/>
                </a:solidFill>
              </a:rPr>
              <a:t>Douglas</a:t>
            </a:r>
          </a:p>
          <a:p>
            <a:pPr marL="714375" lvl="2" indent="-285750">
              <a:buFont typeface="Arial" panose="020B0604020202020204" pitchFamily="34" charset="0"/>
              <a:buChar char="•"/>
            </a:pPr>
            <a:r>
              <a:rPr lang="en-US" sz="2400" dirty="0">
                <a:solidFill>
                  <a:schemeClr val="bg1"/>
                </a:solidFill>
              </a:rPr>
              <a:t>Cowlitz</a:t>
            </a:r>
          </a:p>
          <a:p>
            <a:pPr marL="714375" lvl="2" indent="-285750">
              <a:buFont typeface="Arial" panose="020B0604020202020204" pitchFamily="34" charset="0"/>
              <a:buChar char="•"/>
            </a:pPr>
            <a:r>
              <a:rPr lang="en-US" sz="2400" dirty="0">
                <a:solidFill>
                  <a:schemeClr val="bg1"/>
                </a:solidFill>
              </a:rPr>
              <a:t>Franklin</a:t>
            </a:r>
          </a:p>
          <a:p>
            <a:pPr marL="714375" lvl="2" indent="-285750">
              <a:buFont typeface="Arial" panose="020B0604020202020204" pitchFamily="34" charset="0"/>
              <a:buChar char="•"/>
            </a:pPr>
            <a:r>
              <a:rPr lang="en-US" sz="2400" dirty="0">
                <a:solidFill>
                  <a:schemeClr val="bg1"/>
                </a:solidFill>
              </a:rPr>
              <a:t>Jefferson</a:t>
            </a:r>
          </a:p>
          <a:p>
            <a:pPr marL="714375" lvl="2" indent="-285750">
              <a:buFont typeface="Arial" panose="020B0604020202020204" pitchFamily="34" charset="0"/>
              <a:buChar char="•"/>
            </a:pPr>
            <a:r>
              <a:rPr lang="en-US" sz="2400" dirty="0">
                <a:solidFill>
                  <a:schemeClr val="bg1"/>
                </a:solidFill>
              </a:rPr>
              <a:t>Klickitat</a:t>
            </a:r>
          </a:p>
          <a:p>
            <a:pPr marL="714375" lvl="2" indent="-285750">
              <a:buFont typeface="Arial" panose="020B0604020202020204" pitchFamily="34" charset="0"/>
              <a:buChar char="•"/>
            </a:pPr>
            <a:r>
              <a:rPr lang="en-US" sz="2400" dirty="0">
                <a:solidFill>
                  <a:schemeClr val="bg1"/>
                </a:solidFill>
              </a:rPr>
              <a:t>Lewis</a:t>
            </a:r>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357" b="5357"/>
          <a:stretch/>
        </p:blipFill>
        <p:spPr>
          <a:xfrm>
            <a:off x="5854700" y="558800"/>
            <a:ext cx="5982075" cy="5642141"/>
          </a:xfrm>
        </p:spPr>
      </p:pic>
    </p:spTree>
    <p:extLst>
      <p:ext uri="{BB962C8B-B14F-4D97-AF65-F5344CB8AC3E}">
        <p14:creationId xmlns:p14="http://schemas.microsoft.com/office/powerpoint/2010/main" val="101956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p:txBody>
          <a:bodyPr/>
          <a:lstStyle/>
          <a:p>
            <a:r>
              <a:rPr lang="en-US" dirty="0"/>
              <a:t>Forms &amp; Publications:</a:t>
            </a:r>
          </a:p>
        </p:txBody>
      </p:sp>
      <p:pic>
        <p:nvPicPr>
          <p:cNvPr id="7" name="Picture Placeholder 6">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471" r="26471"/>
          <a:stretch/>
        </p:blipFill>
        <p:spPr>
          <a:xfrm>
            <a:off x="4343400" y="216568"/>
            <a:ext cx="2338389" cy="3418411"/>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a:xfrm>
            <a:off x="4343400" y="3733800"/>
            <a:ext cx="2338389" cy="578532"/>
          </a:xfrm>
        </p:spPr>
        <p:txBody>
          <a:bodyPr>
            <a:noAutofit/>
          </a:bodyPr>
          <a:lstStyle/>
          <a:p>
            <a:r>
              <a:rPr lang="en-US" sz="1400" dirty="0"/>
              <a:t>Public Access Forms:</a:t>
            </a:r>
          </a:p>
          <a:p>
            <a:r>
              <a:rPr lang="en-US" sz="1400" dirty="0">
                <a:hlinkClick r:id="rId5"/>
              </a:rPr>
              <a:t>Forms (Public Access)</a:t>
            </a:r>
            <a:endParaRPr lang="en-US" sz="1400" dirty="0"/>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4343400" y="4311991"/>
            <a:ext cx="2338389" cy="1515537"/>
          </a:xfrm>
        </p:spPr>
        <p:txBody>
          <a:bodyPr>
            <a:noAutofit/>
          </a:bodyPr>
          <a:lstStyle/>
          <a:p>
            <a:pPr>
              <a:lnSpc>
                <a:spcPct val="120000"/>
              </a:lnSpc>
              <a:spcBef>
                <a:spcPts val="0"/>
              </a:spcBef>
            </a:pPr>
            <a:r>
              <a:rPr lang="en-US" sz="1400" dirty="0">
                <a:solidFill>
                  <a:srgbClr val="0067C4"/>
                </a:solidFill>
                <a:latin typeface="+mj-lt"/>
                <a:hlinkClick r:id="rId6"/>
              </a:rPr>
              <a:t>Appeals</a:t>
            </a:r>
            <a:endParaRPr lang="en-US" sz="1400" dirty="0">
              <a:solidFill>
                <a:srgbClr val="333333"/>
              </a:solidFill>
              <a:latin typeface="+mj-lt"/>
            </a:endParaRPr>
          </a:p>
          <a:p>
            <a:pPr>
              <a:lnSpc>
                <a:spcPct val="120000"/>
              </a:lnSpc>
              <a:spcBef>
                <a:spcPts val="0"/>
              </a:spcBef>
            </a:pPr>
            <a:r>
              <a:rPr lang="en-US" sz="1400" dirty="0">
                <a:solidFill>
                  <a:srgbClr val="0067C4"/>
                </a:solidFill>
                <a:latin typeface="+mj-lt"/>
                <a:hlinkClick r:id="rId7"/>
              </a:rPr>
              <a:t>Current Use</a:t>
            </a:r>
            <a:endParaRPr lang="en-US" sz="1400" dirty="0">
              <a:solidFill>
                <a:srgbClr val="333333"/>
              </a:solidFill>
              <a:latin typeface="+mj-lt"/>
            </a:endParaRPr>
          </a:p>
          <a:p>
            <a:pPr>
              <a:lnSpc>
                <a:spcPct val="120000"/>
              </a:lnSpc>
              <a:spcBef>
                <a:spcPts val="0"/>
              </a:spcBef>
            </a:pPr>
            <a:r>
              <a:rPr lang="en-US" sz="1400" dirty="0">
                <a:solidFill>
                  <a:srgbClr val="0067C4"/>
                </a:solidFill>
                <a:latin typeface="+mj-lt"/>
                <a:hlinkClick r:id="rId8"/>
              </a:rPr>
              <a:t>Senior Exemption &amp; Deferral Forms</a:t>
            </a:r>
            <a:endParaRPr lang="en-US" sz="1400" dirty="0">
              <a:solidFill>
                <a:srgbClr val="333333"/>
              </a:solidFill>
              <a:latin typeface="+mj-lt"/>
            </a:endParaRPr>
          </a:p>
          <a:p>
            <a:pPr>
              <a:lnSpc>
                <a:spcPct val="120000"/>
              </a:lnSpc>
              <a:spcBef>
                <a:spcPts val="0"/>
              </a:spcBef>
            </a:pPr>
            <a:r>
              <a:rPr lang="en-US" sz="1400" dirty="0">
                <a:solidFill>
                  <a:srgbClr val="0067C4"/>
                </a:solidFill>
                <a:latin typeface="+mj-lt"/>
                <a:hlinkClick r:id="rId9"/>
              </a:rPr>
              <a:t>Forest Land</a:t>
            </a:r>
            <a:endParaRPr lang="en-US" sz="1400" dirty="0">
              <a:solidFill>
                <a:srgbClr val="0067C4"/>
              </a:solidFill>
              <a:latin typeface="+mj-lt"/>
            </a:endParaRPr>
          </a:p>
          <a:p>
            <a:pPr>
              <a:lnSpc>
                <a:spcPct val="120000"/>
              </a:lnSpc>
              <a:spcBef>
                <a:spcPts val="0"/>
              </a:spcBef>
            </a:pPr>
            <a:r>
              <a:rPr lang="en-US" sz="1400" dirty="0">
                <a:solidFill>
                  <a:srgbClr val="0067C4"/>
                </a:solidFill>
                <a:latin typeface="+mj-lt"/>
                <a:hlinkClick r:id="rId10"/>
              </a:rPr>
              <a:t>Refunds and Waivers</a:t>
            </a:r>
            <a:endParaRPr lang="en-US" sz="1400" dirty="0">
              <a:solidFill>
                <a:srgbClr val="333333"/>
              </a:solidFill>
              <a:latin typeface="+mj-lt"/>
            </a:endParaRPr>
          </a:p>
          <a:p>
            <a:pPr>
              <a:spcAft>
                <a:spcPts val="750"/>
              </a:spcAft>
            </a:pPr>
            <a:endParaRPr lang="en-US" sz="1800" dirty="0">
              <a:solidFill>
                <a:srgbClr val="333333"/>
              </a:solidFill>
              <a:latin typeface="+mj-lt"/>
            </a:endParaRPr>
          </a:p>
          <a:p>
            <a:endParaRPr lang="en-US" sz="1800" dirty="0">
              <a:latin typeface="+mj-lt"/>
            </a:endParaRPr>
          </a:p>
        </p:txBody>
      </p:sp>
      <p:pic>
        <p:nvPicPr>
          <p:cNvPr id="16" name="Picture Placeholder 15">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rcRect l="14706" r="14706"/>
          <a:stretch/>
        </p:blipFill>
        <p:spPr>
          <a:xfrm>
            <a:off x="6931133" y="216568"/>
            <a:ext cx="2286689" cy="3490498"/>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a:xfrm>
            <a:off x="6931132" y="3733801"/>
            <a:ext cx="2489594" cy="693820"/>
          </a:xfrm>
        </p:spPr>
        <p:txBody>
          <a:bodyPr>
            <a:noAutofit/>
          </a:bodyPr>
          <a:lstStyle/>
          <a:p>
            <a:r>
              <a:rPr lang="en-US" sz="1400" dirty="0"/>
              <a:t>Public Access Publications:</a:t>
            </a:r>
          </a:p>
          <a:p>
            <a:r>
              <a:rPr lang="en-US" sz="1400" dirty="0">
                <a:hlinkClick r:id="rId14"/>
              </a:rPr>
              <a:t>Publications (Public Access)</a:t>
            </a:r>
            <a:endParaRPr lang="en-US" sz="1400" dirty="0"/>
          </a:p>
          <a:p>
            <a:endParaRPr lang="en-US" sz="1400" dirty="0"/>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6931132" y="4311991"/>
            <a:ext cx="2402867" cy="1515537"/>
          </a:xfrm>
        </p:spPr>
        <p:txBody>
          <a:bodyPr>
            <a:noAutofit/>
          </a:bodyPr>
          <a:lstStyle/>
          <a:p>
            <a:r>
              <a:rPr lang="en-US" sz="1200" dirty="0">
                <a:hlinkClick r:id="rId15"/>
              </a:rPr>
              <a:t>Appealing to the BOE</a:t>
            </a:r>
            <a:endParaRPr lang="en-US" sz="1200" dirty="0"/>
          </a:p>
          <a:p>
            <a:r>
              <a:rPr lang="en-US" sz="1200" dirty="0">
                <a:hlinkClick r:id="rId16"/>
              </a:rPr>
              <a:t>Designated Forestland</a:t>
            </a:r>
            <a:endParaRPr lang="en-US" sz="1200" dirty="0"/>
          </a:p>
          <a:p>
            <a:r>
              <a:rPr lang="en-US" sz="1200" dirty="0">
                <a:hlinkClick r:id="rId17"/>
              </a:rPr>
              <a:t>Guide to Mass Appraisal</a:t>
            </a:r>
            <a:endParaRPr lang="en-US" sz="1200" dirty="0"/>
          </a:p>
          <a:p>
            <a:r>
              <a:rPr lang="en-US" sz="1200" dirty="0">
                <a:hlinkClick r:id="rId18"/>
              </a:rPr>
              <a:t>Guide to Property Tax</a:t>
            </a:r>
            <a:endParaRPr lang="en-US" sz="1200" dirty="0"/>
          </a:p>
          <a:p>
            <a:r>
              <a:rPr lang="en-US" sz="1200" dirty="0">
                <a:hlinkClick r:id="rId19"/>
              </a:rPr>
              <a:t>1% Property Tax Limit</a:t>
            </a:r>
            <a:endParaRPr lang="en-US" sz="1200" dirty="0"/>
          </a:p>
          <a:p>
            <a:r>
              <a:rPr lang="en-US" sz="1200" dirty="0">
                <a:hlinkClick r:id="rId20"/>
              </a:rPr>
              <a:t>Paying Taxes Under Protest</a:t>
            </a:r>
            <a:endParaRPr lang="en-US" sz="1200" dirty="0"/>
          </a:p>
        </p:txBody>
      </p:sp>
      <p:pic>
        <p:nvPicPr>
          <p:cNvPr id="18" name="Picture Placeholder 17">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l="27240" r="27240"/>
          <a:stretch/>
        </p:blipFill>
        <p:spPr>
          <a:xfrm>
            <a:off x="9637296" y="216568"/>
            <a:ext cx="2286690" cy="3418411"/>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a:xfrm>
            <a:off x="9637296" y="3734141"/>
            <a:ext cx="2286690" cy="577850"/>
          </a:xfrm>
        </p:spPr>
        <p:txBody>
          <a:bodyPr>
            <a:noAutofit/>
          </a:bodyPr>
          <a:lstStyle/>
          <a:p>
            <a:r>
              <a:rPr lang="en-US" sz="1400" dirty="0"/>
              <a:t>Member Resources:</a:t>
            </a:r>
          </a:p>
          <a:p>
            <a:r>
              <a:rPr lang="en-US" sz="1400" dirty="0">
                <a:hlinkClick r:id="rId23"/>
              </a:rPr>
              <a:t>Property Tax Resource Center (PTRC)</a:t>
            </a:r>
            <a:endParaRPr lang="en-US" sz="1400" dirty="0"/>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9637296" y="4559968"/>
            <a:ext cx="2286690" cy="1308680"/>
          </a:xfrm>
        </p:spPr>
        <p:txBody>
          <a:bodyPr>
            <a:normAutofit/>
          </a:bodyPr>
          <a:lstStyle/>
          <a:p>
            <a:r>
              <a:rPr lang="en-US" sz="1400" dirty="0">
                <a:hlinkClick r:id="rId24"/>
              </a:rPr>
              <a:t>Special Notices</a:t>
            </a:r>
            <a:endParaRPr lang="en-US" sz="1400" dirty="0"/>
          </a:p>
          <a:p>
            <a:r>
              <a:rPr lang="en-US" sz="1400" dirty="0">
                <a:hlinkClick r:id="rId25"/>
              </a:rPr>
              <a:t>State School Levy</a:t>
            </a:r>
            <a:endParaRPr lang="en-US" sz="1400" dirty="0"/>
          </a:p>
          <a:p>
            <a:r>
              <a:rPr lang="en-US" sz="1400" dirty="0">
                <a:hlinkClick r:id="rId26"/>
              </a:rPr>
              <a:t>Finding Training</a:t>
            </a:r>
            <a:endParaRPr lang="en-US" sz="1400" dirty="0"/>
          </a:p>
          <a:p>
            <a:r>
              <a:rPr lang="en-US" sz="1400" dirty="0">
                <a:hlinkClick r:id="rId27"/>
              </a:rPr>
              <a:t>County Reports &amp; Audits</a:t>
            </a:r>
            <a:endParaRPr lang="en-US" sz="1400" dirty="0"/>
          </a:p>
        </p:txBody>
      </p:sp>
    </p:spTree>
    <p:extLst>
      <p:ext uri="{BB962C8B-B14F-4D97-AF65-F5344CB8AC3E}">
        <p14:creationId xmlns:p14="http://schemas.microsoft.com/office/powerpoint/2010/main" val="1703996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51A49-B938-9C34-1714-686A59F3E93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6E0ECF-E95B-3485-839D-64321E6A27AF}"/>
              </a:ext>
            </a:extLst>
          </p:cNvPr>
          <p:cNvSpPr>
            <a:spLocks noGrp="1"/>
          </p:cNvSpPr>
          <p:nvPr>
            <p:ph type="title"/>
          </p:nvPr>
        </p:nvSpPr>
        <p:spPr/>
        <p:txBody>
          <a:bodyPr/>
          <a:lstStyle/>
          <a:p>
            <a:r>
              <a:rPr lang="en-US" dirty="0"/>
              <a:t>Wall of Fame:</a:t>
            </a:r>
          </a:p>
        </p:txBody>
      </p:sp>
      <p:pic>
        <p:nvPicPr>
          <p:cNvPr id="7" name="Picture Placeholder 6" descr="People connection web">
            <a:extLst>
              <a:ext uri="{FF2B5EF4-FFF2-40B4-BE49-F238E27FC236}">
                <a16:creationId xmlns:a16="http://schemas.microsoft.com/office/drawing/2014/main" id="{B16E9134-EFC2-5D7F-D14B-38F4AF7EEE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505" r="18505"/>
          <a:stretch/>
        </p:blipFill>
        <p:spPr>
          <a:xfrm>
            <a:off x="4343400" y="216568"/>
            <a:ext cx="2338389" cy="3418411"/>
          </a:xfrm>
        </p:spPr>
      </p:pic>
      <p:sp>
        <p:nvSpPr>
          <p:cNvPr id="6" name="Content Placeholder 5">
            <a:extLst>
              <a:ext uri="{FF2B5EF4-FFF2-40B4-BE49-F238E27FC236}">
                <a16:creationId xmlns:a16="http://schemas.microsoft.com/office/drawing/2014/main" id="{AA2D52B3-A27F-0678-A9BE-06E1601B6255}"/>
              </a:ext>
            </a:extLst>
          </p:cNvPr>
          <p:cNvSpPr>
            <a:spLocks noGrp="1"/>
          </p:cNvSpPr>
          <p:nvPr>
            <p:ph sz="half" idx="1"/>
          </p:nvPr>
        </p:nvSpPr>
        <p:spPr>
          <a:xfrm>
            <a:off x="4343400" y="3733800"/>
            <a:ext cx="2338389" cy="578532"/>
          </a:xfrm>
        </p:spPr>
        <p:txBody>
          <a:bodyPr>
            <a:noAutofit/>
          </a:bodyPr>
          <a:lstStyle/>
          <a:p>
            <a:r>
              <a:rPr lang="en-US" sz="1400" dirty="0"/>
              <a:t>Board Website Examples:</a:t>
            </a:r>
          </a:p>
        </p:txBody>
      </p:sp>
      <p:sp>
        <p:nvSpPr>
          <p:cNvPr id="9" name="Text Placeholder 8">
            <a:extLst>
              <a:ext uri="{FF2B5EF4-FFF2-40B4-BE49-F238E27FC236}">
                <a16:creationId xmlns:a16="http://schemas.microsoft.com/office/drawing/2014/main" id="{40D968A1-4AEA-81F0-FB62-427A1C2ADA5C}"/>
              </a:ext>
            </a:extLst>
          </p:cNvPr>
          <p:cNvSpPr>
            <a:spLocks noGrp="1"/>
          </p:cNvSpPr>
          <p:nvPr>
            <p:ph type="body" sz="quarter" idx="16"/>
          </p:nvPr>
        </p:nvSpPr>
        <p:spPr>
          <a:xfrm>
            <a:off x="4343400" y="4001171"/>
            <a:ext cx="2338389" cy="1515537"/>
          </a:xfrm>
        </p:spPr>
        <p:txBody>
          <a:bodyPr>
            <a:noAutofit/>
          </a:bodyPr>
          <a:lstStyle/>
          <a:p>
            <a:pPr>
              <a:lnSpc>
                <a:spcPct val="150000"/>
              </a:lnSpc>
              <a:spcBef>
                <a:spcPts val="0"/>
              </a:spcBef>
            </a:pPr>
            <a:r>
              <a:rPr lang="en-US" sz="1800" dirty="0">
                <a:solidFill>
                  <a:srgbClr val="333333"/>
                </a:solidFill>
                <a:latin typeface="+mj-lt"/>
                <a:hlinkClick r:id="rId4"/>
              </a:rPr>
              <a:t>Kitsap</a:t>
            </a:r>
            <a:endParaRPr lang="en-US" sz="1800" dirty="0">
              <a:solidFill>
                <a:srgbClr val="333333"/>
              </a:solidFill>
              <a:latin typeface="+mj-lt"/>
            </a:endParaRPr>
          </a:p>
          <a:p>
            <a:pPr>
              <a:lnSpc>
                <a:spcPct val="150000"/>
              </a:lnSpc>
              <a:spcBef>
                <a:spcPts val="0"/>
              </a:spcBef>
            </a:pPr>
            <a:r>
              <a:rPr lang="en-US" sz="1800" dirty="0">
                <a:solidFill>
                  <a:srgbClr val="333333"/>
                </a:solidFill>
                <a:latin typeface="+mj-lt"/>
                <a:hlinkClick r:id="rId5"/>
              </a:rPr>
              <a:t>Lincoln</a:t>
            </a:r>
            <a:endParaRPr lang="en-US" sz="1800" dirty="0">
              <a:solidFill>
                <a:srgbClr val="333333"/>
              </a:solidFill>
              <a:latin typeface="+mj-lt"/>
            </a:endParaRPr>
          </a:p>
          <a:p>
            <a:pPr>
              <a:lnSpc>
                <a:spcPct val="150000"/>
              </a:lnSpc>
              <a:spcBef>
                <a:spcPts val="0"/>
              </a:spcBef>
            </a:pPr>
            <a:r>
              <a:rPr lang="en-US" sz="1800" dirty="0">
                <a:solidFill>
                  <a:srgbClr val="333333"/>
                </a:solidFill>
                <a:latin typeface="+mj-lt"/>
                <a:hlinkClick r:id="rId6"/>
              </a:rPr>
              <a:t>Spokane</a:t>
            </a:r>
            <a:endParaRPr lang="en-US" sz="1800" dirty="0">
              <a:solidFill>
                <a:srgbClr val="333333"/>
              </a:solidFill>
              <a:latin typeface="+mj-lt"/>
            </a:endParaRPr>
          </a:p>
          <a:p>
            <a:pPr>
              <a:lnSpc>
                <a:spcPct val="150000"/>
              </a:lnSpc>
              <a:spcBef>
                <a:spcPts val="0"/>
              </a:spcBef>
            </a:pPr>
            <a:endParaRPr lang="en-US" sz="1800" dirty="0">
              <a:solidFill>
                <a:srgbClr val="333333"/>
              </a:solidFill>
              <a:latin typeface="+mj-lt"/>
            </a:endParaRPr>
          </a:p>
          <a:p>
            <a:pPr>
              <a:lnSpc>
                <a:spcPct val="150000"/>
              </a:lnSpc>
              <a:spcBef>
                <a:spcPts val="0"/>
              </a:spcBef>
            </a:pPr>
            <a:endParaRPr lang="en-US" sz="1800" dirty="0">
              <a:latin typeface="+mj-lt"/>
            </a:endParaRPr>
          </a:p>
        </p:txBody>
      </p:sp>
      <p:pic>
        <p:nvPicPr>
          <p:cNvPr id="16" name="Picture Placeholder 15">
            <a:extLst>
              <a:ext uri="{FF2B5EF4-FFF2-40B4-BE49-F238E27FC236}">
                <a16:creationId xmlns:a16="http://schemas.microsoft.com/office/drawing/2014/main" id="{1A518ABD-23DC-DA04-689A-36FE553494C0}"/>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5600" r="35600"/>
          <a:stretch/>
        </p:blipFill>
        <p:spPr>
          <a:xfrm>
            <a:off x="6931133" y="216568"/>
            <a:ext cx="2286689" cy="3490498"/>
          </a:xfrm>
        </p:spPr>
      </p:pic>
      <p:sp>
        <p:nvSpPr>
          <p:cNvPr id="8" name="Content Placeholder 7">
            <a:extLst>
              <a:ext uri="{FF2B5EF4-FFF2-40B4-BE49-F238E27FC236}">
                <a16:creationId xmlns:a16="http://schemas.microsoft.com/office/drawing/2014/main" id="{5327D7DF-A7C5-3E7C-6274-EC66AE877D72}"/>
              </a:ext>
            </a:extLst>
          </p:cNvPr>
          <p:cNvSpPr>
            <a:spLocks noGrp="1"/>
          </p:cNvSpPr>
          <p:nvPr>
            <p:ph sz="half" idx="2"/>
          </p:nvPr>
        </p:nvSpPr>
        <p:spPr>
          <a:xfrm>
            <a:off x="6931132" y="3733801"/>
            <a:ext cx="2489594" cy="693820"/>
          </a:xfrm>
        </p:spPr>
        <p:txBody>
          <a:bodyPr>
            <a:noAutofit/>
          </a:bodyPr>
          <a:lstStyle/>
          <a:p>
            <a:r>
              <a:rPr lang="en-US" sz="1400" dirty="0"/>
              <a:t>Online Filing Examples:</a:t>
            </a:r>
          </a:p>
        </p:txBody>
      </p:sp>
      <p:sp>
        <p:nvSpPr>
          <p:cNvPr id="10" name="Text Placeholder 9">
            <a:extLst>
              <a:ext uri="{FF2B5EF4-FFF2-40B4-BE49-F238E27FC236}">
                <a16:creationId xmlns:a16="http://schemas.microsoft.com/office/drawing/2014/main" id="{9115678D-E0DF-036B-1B2B-470019082AE6}"/>
              </a:ext>
            </a:extLst>
          </p:cNvPr>
          <p:cNvSpPr>
            <a:spLocks noGrp="1"/>
          </p:cNvSpPr>
          <p:nvPr>
            <p:ph type="body" sz="quarter" idx="17"/>
          </p:nvPr>
        </p:nvSpPr>
        <p:spPr>
          <a:xfrm>
            <a:off x="6873043" y="4080711"/>
            <a:ext cx="2402867" cy="1515537"/>
          </a:xfrm>
        </p:spPr>
        <p:txBody>
          <a:bodyPr>
            <a:noAutofit/>
          </a:bodyPr>
          <a:lstStyle/>
          <a:p>
            <a:r>
              <a:rPr lang="en-US" sz="1800" dirty="0">
                <a:hlinkClick r:id="rId9"/>
              </a:rPr>
              <a:t>King County </a:t>
            </a:r>
            <a:r>
              <a:rPr lang="en-US" sz="1800" dirty="0" err="1">
                <a:hlinkClick r:id="rId9"/>
              </a:rPr>
              <a:t>eAppeals</a:t>
            </a:r>
            <a:endParaRPr lang="en-US" sz="1800" dirty="0"/>
          </a:p>
          <a:p>
            <a:r>
              <a:rPr lang="en-US" sz="1800" dirty="0">
                <a:hlinkClick r:id="rId10"/>
              </a:rPr>
              <a:t>Cowlitz Appeal &amp; Dashboard</a:t>
            </a:r>
            <a:endParaRPr lang="en-US" sz="1800" dirty="0"/>
          </a:p>
          <a:p>
            <a:r>
              <a:rPr lang="en-US" sz="1800" dirty="0">
                <a:hlinkClick r:id="rId11"/>
              </a:rPr>
              <a:t>Lewis County Online Filing</a:t>
            </a:r>
            <a:endParaRPr lang="en-US" sz="1800" dirty="0"/>
          </a:p>
        </p:txBody>
      </p:sp>
      <p:pic>
        <p:nvPicPr>
          <p:cNvPr id="18" name="Picture Placeholder 17">
            <a:extLst>
              <a:ext uri="{FF2B5EF4-FFF2-40B4-BE49-F238E27FC236}">
                <a16:creationId xmlns:a16="http://schemas.microsoft.com/office/drawing/2014/main" id="{BC062C2F-F08F-291F-7483-BA6DF3B89C2A}"/>
              </a:ext>
            </a:extLst>
          </p:cNvPr>
          <p:cNvPicPr>
            <a:picLocks noGrp="1" noChangeAspect="1"/>
          </p:cNvPicPr>
          <p:nvPr>
            <p:ph type="pic" sz="quarter" idx="15"/>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29326" r="29326"/>
          <a:stretch/>
        </p:blipFill>
        <p:spPr>
          <a:xfrm>
            <a:off x="9637296" y="216568"/>
            <a:ext cx="2286690" cy="3418411"/>
          </a:xfrm>
        </p:spPr>
      </p:pic>
      <p:sp>
        <p:nvSpPr>
          <p:cNvPr id="11" name="Text Placeholder 10">
            <a:extLst>
              <a:ext uri="{FF2B5EF4-FFF2-40B4-BE49-F238E27FC236}">
                <a16:creationId xmlns:a16="http://schemas.microsoft.com/office/drawing/2014/main" id="{FC7A0F95-7603-0DB7-86D5-1F295EA62124}"/>
              </a:ext>
            </a:extLst>
          </p:cNvPr>
          <p:cNvSpPr>
            <a:spLocks noGrp="1"/>
          </p:cNvSpPr>
          <p:nvPr>
            <p:ph type="body" sz="quarter" idx="18"/>
          </p:nvPr>
        </p:nvSpPr>
        <p:spPr>
          <a:xfrm>
            <a:off x="9637296" y="3734141"/>
            <a:ext cx="2286690" cy="577850"/>
          </a:xfrm>
        </p:spPr>
        <p:txBody>
          <a:bodyPr>
            <a:noAutofit/>
          </a:bodyPr>
          <a:lstStyle/>
          <a:p>
            <a:r>
              <a:rPr lang="en-US" sz="1400" dirty="0"/>
              <a:t>Member Resources:</a:t>
            </a:r>
          </a:p>
        </p:txBody>
      </p:sp>
      <p:sp>
        <p:nvSpPr>
          <p:cNvPr id="14" name="Text Placeholder 13">
            <a:extLst>
              <a:ext uri="{FF2B5EF4-FFF2-40B4-BE49-F238E27FC236}">
                <a16:creationId xmlns:a16="http://schemas.microsoft.com/office/drawing/2014/main" id="{835ABE2A-FA1B-05AE-9469-CA7EDAF9CDB7}"/>
              </a:ext>
            </a:extLst>
          </p:cNvPr>
          <p:cNvSpPr>
            <a:spLocks noGrp="1"/>
          </p:cNvSpPr>
          <p:nvPr>
            <p:ph type="body" sz="quarter" idx="19"/>
          </p:nvPr>
        </p:nvSpPr>
        <p:spPr>
          <a:xfrm>
            <a:off x="9637295" y="4080711"/>
            <a:ext cx="2779293" cy="1308680"/>
          </a:xfrm>
        </p:spPr>
        <p:txBody>
          <a:bodyPr>
            <a:noAutofit/>
          </a:bodyPr>
          <a:lstStyle/>
          <a:p>
            <a:r>
              <a:rPr lang="en-US" sz="1800" dirty="0">
                <a:hlinkClick r:id="rId14"/>
              </a:rPr>
              <a:t>Snohomish Practice &amp; Procedure Document</a:t>
            </a:r>
            <a:endParaRPr lang="en-US" sz="1800" dirty="0"/>
          </a:p>
          <a:p>
            <a:r>
              <a:rPr lang="en-US" sz="1800" dirty="0">
                <a:hlinkClick r:id="rId15"/>
              </a:rPr>
              <a:t>Snohomish Appellant Checklist &amp; Tips</a:t>
            </a:r>
            <a:endParaRPr lang="en-US" sz="1800" dirty="0"/>
          </a:p>
          <a:p>
            <a:r>
              <a:rPr lang="en-US" sz="1800" dirty="0">
                <a:hlinkClick r:id="rId16"/>
              </a:rPr>
              <a:t>Whitman Letter to Taxpayers</a:t>
            </a:r>
            <a:endParaRPr lang="en-US" sz="1800" dirty="0"/>
          </a:p>
        </p:txBody>
      </p:sp>
    </p:spTree>
    <p:extLst>
      <p:ext uri="{BB962C8B-B14F-4D97-AF65-F5344CB8AC3E}">
        <p14:creationId xmlns:p14="http://schemas.microsoft.com/office/powerpoint/2010/main" val="2676076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p:txBody>
          <a:bodyPr/>
          <a:lstStyle/>
          <a:p>
            <a:r>
              <a:rPr lang="en-US" dirty="0"/>
              <a:t>Wrap-up &amp; Evaluations</a:t>
            </a:r>
          </a:p>
          <a:p>
            <a:endParaRPr lang="en-US" dirty="0"/>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p:txBody>
          <a:bodyPr/>
          <a:lstStyle/>
          <a:p>
            <a:r>
              <a:rPr lang="en-US" sz="1600" dirty="0"/>
              <a:t>Thank you for your participation today. Let us know how we did by completing this </a:t>
            </a:r>
            <a:r>
              <a:rPr lang="en-US" sz="1600" dirty="0">
                <a:hlinkClick r:id="rId3" tooltip="https://www.surveymonkey.com/r/qhmbvhg"/>
              </a:rPr>
              <a:t>survey</a:t>
            </a:r>
            <a:r>
              <a:rPr lang="en-US" sz="1600" b="1" dirty="0"/>
              <a:t> </a:t>
            </a:r>
            <a:r>
              <a:rPr lang="en-US" sz="1600" dirty="0"/>
              <a:t>by June 11.</a:t>
            </a:r>
          </a:p>
          <a:p>
            <a:r>
              <a:rPr lang="en-US" sz="1600" dirty="0"/>
              <a:t>Please let me know if you have suggestions OR complaints.</a:t>
            </a:r>
          </a:p>
          <a:p>
            <a:r>
              <a:rPr lang="en-US" sz="1600" dirty="0"/>
              <a:t>If you indicated you wanted a certificate of attendance during registration, we will send yours within a few days. Or you may email </a:t>
            </a:r>
            <a:r>
              <a:rPr lang="en-US" sz="1600" dirty="0">
                <a:hlinkClick r:id="rId4" tooltip="mailto:dorpropertytaxeducation@dor.wa.gov"/>
              </a:rPr>
              <a:t>dorpropertytaxeducation@dor.wa.gov</a:t>
            </a:r>
            <a:r>
              <a:rPr lang="en-US" sz="1600" dirty="0"/>
              <a:t> to make a request.</a:t>
            </a:r>
          </a:p>
          <a:p>
            <a:r>
              <a:rPr lang="en-US" sz="1600" dirty="0"/>
              <a:t>Training Season:</a:t>
            </a:r>
          </a:p>
          <a:p>
            <a:pPr lvl="1"/>
            <a:r>
              <a:rPr lang="en-US" sz="1600" dirty="0"/>
              <a:t>Basic BOE: Online in future since, only 1 registrant for the in-person class</a:t>
            </a:r>
          </a:p>
          <a:p>
            <a:pPr lvl="1"/>
            <a:r>
              <a:rPr lang="en-US" sz="1600" dirty="0"/>
              <a:t>Senior BOE: Online, topics and questions ARE due with registrations. </a:t>
            </a:r>
            <a:endParaRPr lang="en-US" dirty="0"/>
          </a:p>
        </p:txBody>
      </p:sp>
      <p:sp>
        <p:nvSpPr>
          <p:cNvPr id="10" name="Text Placeholder 9">
            <a:extLst>
              <a:ext uri="{FF2B5EF4-FFF2-40B4-BE49-F238E27FC236}">
                <a16:creationId xmlns:a16="http://schemas.microsoft.com/office/drawing/2014/main" id="{7BFD58F5-7D60-0578-F646-A99E2774FC2D}"/>
              </a:ext>
            </a:extLst>
          </p:cNvPr>
          <p:cNvSpPr>
            <a:spLocks noGrp="1"/>
          </p:cNvSpPr>
          <p:nvPr>
            <p:ph type="body" sz="quarter" idx="16"/>
          </p:nvPr>
        </p:nvSpPr>
        <p:spPr>
          <a:xfrm rot="16200000">
            <a:off x="-1572833" y="3181092"/>
            <a:ext cx="5109334" cy="495815"/>
          </a:xfrm>
        </p:spPr>
        <p:txBody>
          <a:bodyPr>
            <a:normAutofit lnSpcReduction="10000"/>
          </a:bodyPr>
          <a:lstStyle/>
          <a:p>
            <a:r>
              <a:rPr lang="en-US" dirty="0"/>
              <a:t>Board of Equalization Training – Senior Member</a:t>
            </a:r>
          </a:p>
        </p:txBody>
      </p:sp>
      <p:pic>
        <p:nvPicPr>
          <p:cNvPr id="7" name="Picture Placeholder 6">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33412" r="33412"/>
          <a:stretch/>
        </p:blipFill>
        <p:spPr>
          <a:xfrm>
            <a:off x="1972592" y="679450"/>
            <a:ext cx="2743200" cy="5499100"/>
          </a:xfrm>
        </p:spPr>
      </p:pic>
    </p:spTree>
    <p:extLst>
      <p:ext uri="{BB962C8B-B14F-4D97-AF65-F5344CB8AC3E}">
        <p14:creationId xmlns:p14="http://schemas.microsoft.com/office/powerpoint/2010/main" val="888705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F976CC4-84FE-A3AA-BE92-DA06F1679FB2}"/>
              </a:ext>
            </a:extLst>
          </p:cNvPr>
          <p:cNvSpPr>
            <a:spLocks noGrp="1"/>
          </p:cNvSpPr>
          <p:nvPr>
            <p:ph type="title" idx="4294967295"/>
          </p:nvPr>
        </p:nvSpPr>
        <p:spPr>
          <a:xfrm>
            <a:off x="2152650" y="3663555"/>
            <a:ext cx="3086100" cy="5810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spcBef>
                <a:spcPts val="750"/>
              </a:spcBef>
              <a:buClr>
                <a:srgbClr val="174A7C"/>
              </a:buClr>
              <a:defRPr/>
            </a:pPr>
            <a:r>
              <a:rPr lang="en-US" dirty="0">
                <a:solidFill>
                  <a:schemeClr val="bg1"/>
                </a:solidFill>
                <a:ea typeface="+mn-ea"/>
                <a:cs typeface="+mn-cs"/>
              </a:rPr>
              <a:t>Contact Us</a:t>
            </a:r>
          </a:p>
        </p:txBody>
      </p:sp>
      <p:sp>
        <p:nvSpPr>
          <p:cNvPr id="5" name="Text Placeholder 4">
            <a:extLst>
              <a:ext uri="{FF2B5EF4-FFF2-40B4-BE49-F238E27FC236}">
                <a16:creationId xmlns:a16="http://schemas.microsoft.com/office/drawing/2014/main" id="{3091F404-B027-09C8-D42D-097A983C11D7}"/>
              </a:ext>
            </a:extLst>
          </p:cNvPr>
          <p:cNvSpPr>
            <a:spLocks noGrp="1"/>
          </p:cNvSpPr>
          <p:nvPr>
            <p:ph type="body" sz="quarter" idx="13"/>
          </p:nvPr>
        </p:nvSpPr>
        <p:spPr>
          <a:xfrm>
            <a:off x="2152651" y="4394597"/>
            <a:ext cx="3007895" cy="757238"/>
          </a:xfrm>
        </p:spPr>
        <p:txBody>
          <a:bodyPr/>
          <a:lstStyle/>
          <a:p>
            <a:r>
              <a:rPr lang="en-US" dirty="0"/>
              <a:t>For any questions or to get help from our experts </a:t>
            </a:r>
          </a:p>
        </p:txBody>
      </p:sp>
      <p:sp>
        <p:nvSpPr>
          <p:cNvPr id="6" name="Text Placeholder 5">
            <a:extLst>
              <a:ext uri="{FF2B5EF4-FFF2-40B4-BE49-F238E27FC236}">
                <a16:creationId xmlns:a16="http://schemas.microsoft.com/office/drawing/2014/main" id="{BCADCCCE-4F48-90F2-CDBF-B968CA3CEC7E}"/>
              </a:ext>
            </a:extLst>
          </p:cNvPr>
          <p:cNvSpPr>
            <a:spLocks noGrp="1"/>
          </p:cNvSpPr>
          <p:nvPr>
            <p:ph type="body" sz="quarter" idx="14"/>
          </p:nvPr>
        </p:nvSpPr>
        <p:spPr>
          <a:xfrm>
            <a:off x="9107092" y="2404658"/>
            <a:ext cx="2133750" cy="270272"/>
          </a:xfrm>
        </p:spPr>
        <p:txBody>
          <a:bodyPr>
            <a:normAutofit fontScale="92500" lnSpcReduction="10000"/>
          </a:bodyPr>
          <a:lstStyle/>
          <a:p>
            <a:r>
              <a:rPr lang="en-US" dirty="0"/>
              <a:t>Website</a:t>
            </a:r>
          </a:p>
        </p:txBody>
      </p:sp>
      <p:sp>
        <p:nvSpPr>
          <p:cNvPr id="9" name="Text Placeholder 8">
            <a:extLst>
              <a:ext uri="{FF2B5EF4-FFF2-40B4-BE49-F238E27FC236}">
                <a16:creationId xmlns:a16="http://schemas.microsoft.com/office/drawing/2014/main" id="{81D83968-CDC4-41CE-03DF-6E1626E22EFF}"/>
              </a:ext>
            </a:extLst>
          </p:cNvPr>
          <p:cNvSpPr>
            <a:spLocks noGrp="1"/>
          </p:cNvSpPr>
          <p:nvPr>
            <p:ph type="body" sz="quarter" idx="17"/>
          </p:nvPr>
        </p:nvSpPr>
        <p:spPr>
          <a:xfrm>
            <a:off x="8430630" y="2891528"/>
            <a:ext cx="3131717" cy="135136"/>
          </a:xfrm>
        </p:spPr>
        <p:txBody>
          <a:bodyPr>
            <a:noAutofit/>
          </a:bodyPr>
          <a:lstStyle/>
          <a:p>
            <a:r>
              <a:rPr lang="en-US" sz="1600" dirty="0"/>
              <a:t>https://propertytax.dor.wa.gov/</a:t>
            </a:r>
          </a:p>
        </p:txBody>
      </p:sp>
      <p:sp>
        <p:nvSpPr>
          <p:cNvPr id="7" name="Text Placeholder 6">
            <a:extLst>
              <a:ext uri="{FF2B5EF4-FFF2-40B4-BE49-F238E27FC236}">
                <a16:creationId xmlns:a16="http://schemas.microsoft.com/office/drawing/2014/main" id="{5A776D72-F433-50A8-4E5B-0070F7BF44B4}"/>
              </a:ext>
            </a:extLst>
          </p:cNvPr>
          <p:cNvSpPr>
            <a:spLocks noGrp="1"/>
          </p:cNvSpPr>
          <p:nvPr>
            <p:ph type="body" sz="quarter" idx="15"/>
          </p:nvPr>
        </p:nvSpPr>
        <p:spPr>
          <a:xfrm>
            <a:off x="9094247" y="3591835"/>
            <a:ext cx="2133750" cy="270272"/>
          </a:xfrm>
        </p:spPr>
        <p:txBody>
          <a:bodyPr>
            <a:normAutofit fontScale="92500" lnSpcReduction="10000"/>
          </a:bodyPr>
          <a:lstStyle/>
          <a:p>
            <a:r>
              <a:rPr lang="en-US" dirty="0"/>
              <a:t>Phone Number</a:t>
            </a:r>
          </a:p>
        </p:txBody>
      </p:sp>
      <p:sp>
        <p:nvSpPr>
          <p:cNvPr id="10" name="Text Placeholder 9">
            <a:extLst>
              <a:ext uri="{FF2B5EF4-FFF2-40B4-BE49-F238E27FC236}">
                <a16:creationId xmlns:a16="http://schemas.microsoft.com/office/drawing/2014/main" id="{F95E1A6C-B12D-7698-5C4A-394FEF59B6BA}"/>
              </a:ext>
            </a:extLst>
          </p:cNvPr>
          <p:cNvSpPr>
            <a:spLocks noGrp="1"/>
          </p:cNvSpPr>
          <p:nvPr>
            <p:ph type="body" sz="quarter" idx="18"/>
          </p:nvPr>
        </p:nvSpPr>
        <p:spPr>
          <a:xfrm>
            <a:off x="8430630" y="3937773"/>
            <a:ext cx="2459831" cy="270272"/>
          </a:xfrm>
        </p:spPr>
        <p:txBody>
          <a:bodyPr>
            <a:noAutofit/>
          </a:bodyPr>
          <a:lstStyle/>
          <a:p>
            <a:r>
              <a:rPr lang="en-US" sz="1600" dirty="0"/>
              <a:t>360-534-1400</a:t>
            </a:r>
          </a:p>
        </p:txBody>
      </p:sp>
      <p:sp>
        <p:nvSpPr>
          <p:cNvPr id="8" name="Text Placeholder 7">
            <a:extLst>
              <a:ext uri="{FF2B5EF4-FFF2-40B4-BE49-F238E27FC236}">
                <a16:creationId xmlns:a16="http://schemas.microsoft.com/office/drawing/2014/main" id="{E0FDC52E-BC36-0B08-35E2-BE469605607D}"/>
              </a:ext>
            </a:extLst>
          </p:cNvPr>
          <p:cNvSpPr>
            <a:spLocks noGrp="1"/>
          </p:cNvSpPr>
          <p:nvPr>
            <p:ph type="body" sz="quarter" idx="16"/>
          </p:nvPr>
        </p:nvSpPr>
        <p:spPr>
          <a:xfrm>
            <a:off x="9141560" y="4773216"/>
            <a:ext cx="2133750" cy="270272"/>
          </a:xfrm>
        </p:spPr>
        <p:txBody>
          <a:bodyPr>
            <a:normAutofit fontScale="92500" lnSpcReduction="10000"/>
          </a:bodyPr>
          <a:lstStyle/>
          <a:p>
            <a:r>
              <a:rPr lang="en-US" dirty="0"/>
              <a:t>Email</a:t>
            </a:r>
          </a:p>
        </p:txBody>
      </p:sp>
      <p:sp>
        <p:nvSpPr>
          <p:cNvPr id="11" name="Text Placeholder 10">
            <a:extLst>
              <a:ext uri="{FF2B5EF4-FFF2-40B4-BE49-F238E27FC236}">
                <a16:creationId xmlns:a16="http://schemas.microsoft.com/office/drawing/2014/main" id="{FC6D1D99-2EFF-2EB0-AA4F-321098F0EE6B}"/>
              </a:ext>
            </a:extLst>
          </p:cNvPr>
          <p:cNvSpPr>
            <a:spLocks noGrp="1"/>
          </p:cNvSpPr>
          <p:nvPr>
            <p:ph type="body" sz="quarter" idx="19"/>
          </p:nvPr>
        </p:nvSpPr>
        <p:spPr>
          <a:xfrm>
            <a:off x="8507832" y="5295524"/>
            <a:ext cx="2459831" cy="757238"/>
          </a:xfrm>
        </p:spPr>
        <p:txBody>
          <a:bodyPr>
            <a:normAutofit/>
          </a:bodyPr>
          <a:lstStyle/>
          <a:p>
            <a:r>
              <a:rPr lang="en-US" sz="1600" dirty="0">
                <a:hlinkClick r:id="rId3"/>
              </a:rPr>
              <a:t>rikkib@dor.wa.gov</a:t>
            </a:r>
            <a:endParaRPr lang="en-US" sz="1600" dirty="0"/>
          </a:p>
          <a:p>
            <a:r>
              <a:rPr lang="en-US" sz="1600" dirty="0">
                <a:hlinkClick r:id="rId4"/>
              </a:rPr>
              <a:t>dianabu@dor.wa.gov</a:t>
            </a:r>
            <a:endParaRPr lang="en-US" sz="1600" dirty="0"/>
          </a:p>
          <a:p>
            <a:endParaRPr lang="en-US" sz="1600" dirty="0"/>
          </a:p>
        </p:txBody>
      </p:sp>
    </p:spTree>
    <p:extLst>
      <p:ext uri="{BB962C8B-B14F-4D97-AF65-F5344CB8AC3E}">
        <p14:creationId xmlns:p14="http://schemas.microsoft.com/office/powerpoint/2010/main" val="2656181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5D9FD-FC23-2621-EF56-B72E65541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B44E3-78B1-6D78-A642-125256291173}"/>
              </a:ext>
            </a:extLst>
          </p:cNvPr>
          <p:cNvSpPr>
            <a:spLocks noGrp="1"/>
          </p:cNvSpPr>
          <p:nvPr>
            <p:ph type="title"/>
          </p:nvPr>
        </p:nvSpPr>
        <p:spPr>
          <a:xfrm>
            <a:off x="5796217" y="2542489"/>
            <a:ext cx="3822813" cy="1099691"/>
          </a:xfrm>
        </p:spPr>
        <p:txBody>
          <a:bodyPr/>
          <a:lstStyle/>
          <a:p>
            <a:r>
              <a:rPr lang="en-US" dirty="0"/>
              <a:t>Questions?</a:t>
            </a:r>
          </a:p>
        </p:txBody>
      </p:sp>
    </p:spTree>
    <p:extLst>
      <p:ext uri="{BB962C8B-B14F-4D97-AF65-F5344CB8AC3E}">
        <p14:creationId xmlns:p14="http://schemas.microsoft.com/office/powerpoint/2010/main" val="3501706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430410" y="457201"/>
            <a:ext cx="4433689" cy="1600200"/>
          </a:xfrm>
        </p:spPr>
        <p:txBody>
          <a:bodyPr/>
          <a:lstStyle/>
          <a:p>
            <a:r>
              <a:rPr lang="en-US" dirty="0"/>
              <a:t>Good Cause Waivers &amp; Reconvenes</a:t>
            </a:r>
            <a:br>
              <a:rPr lang="en-US" dirty="0"/>
            </a:br>
            <a:endParaRPr lang="en-US" dirty="0"/>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p:txBody>
          <a:bodyPr/>
          <a:lstStyle/>
          <a:p>
            <a:pPr marL="0" indent="0">
              <a:buNone/>
            </a:pPr>
            <a:r>
              <a:rPr lang="en-US" altLang="en-US" dirty="0">
                <a:latin typeface="Calibri" panose="020F0502020204030204" pitchFamily="34" charset="0"/>
              </a:rPr>
              <a:t>Do we tell a taxpayer which one they should request? </a:t>
            </a:r>
          </a:p>
          <a:p>
            <a:r>
              <a:rPr lang="en-US" altLang="en-US" dirty="0">
                <a:latin typeface="Calibri" panose="020F0502020204030204" pitchFamily="34" charset="0"/>
              </a:rPr>
              <a:t>No, but understanding the differences can help you to help them understand. </a:t>
            </a:r>
          </a:p>
          <a:p>
            <a:r>
              <a:rPr lang="en-US" altLang="en-US" dirty="0">
                <a:latin typeface="Calibri" panose="020F0502020204030204" pitchFamily="34" charset="0"/>
              </a:rPr>
              <a:t>Offer both options in your untimely letter and allow the taxpayer to request the one that best suits their situation.</a:t>
            </a:r>
          </a:p>
          <a:p>
            <a:endParaRPr lang="en-US" dirty="0"/>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1" r="19881"/>
          <a:stretch/>
        </p:blipFill>
        <p:spPr>
          <a:xfrm>
            <a:off x="5944353" y="457201"/>
            <a:ext cx="5603800" cy="5655325"/>
          </a:xfrm>
        </p:spPr>
      </p:pic>
    </p:spTree>
    <p:extLst>
      <p:ext uri="{BB962C8B-B14F-4D97-AF65-F5344CB8AC3E}">
        <p14:creationId xmlns:p14="http://schemas.microsoft.com/office/powerpoint/2010/main" val="91331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3D2A-FB94-3CC2-1F33-73E6F945A441}"/>
              </a:ext>
            </a:extLst>
          </p:cNvPr>
          <p:cNvSpPr>
            <a:spLocks noGrp="1"/>
          </p:cNvSpPr>
          <p:nvPr>
            <p:ph type="title"/>
          </p:nvPr>
        </p:nvSpPr>
        <p:spPr>
          <a:xfrm>
            <a:off x="674688" y="342901"/>
            <a:ext cx="3932237" cy="1600200"/>
          </a:xfrm>
        </p:spPr>
        <p:txBody>
          <a:bodyPr/>
          <a:lstStyle/>
          <a:p>
            <a:r>
              <a:rPr lang="en-US" dirty="0"/>
              <a:t>Good Cause Waivers</a:t>
            </a:r>
          </a:p>
        </p:txBody>
      </p:sp>
      <p:sp>
        <p:nvSpPr>
          <p:cNvPr id="3" name="Text Placeholder 2">
            <a:extLst>
              <a:ext uri="{FF2B5EF4-FFF2-40B4-BE49-F238E27FC236}">
                <a16:creationId xmlns:a16="http://schemas.microsoft.com/office/drawing/2014/main" id="{8FB7DA97-E4EA-163E-4A3C-FBF7A55D116E}"/>
              </a:ext>
            </a:extLst>
          </p:cNvPr>
          <p:cNvSpPr>
            <a:spLocks noGrp="1"/>
          </p:cNvSpPr>
          <p:nvPr>
            <p:ph type="body" sz="half" idx="2"/>
          </p:nvPr>
        </p:nvSpPr>
        <p:spPr/>
        <p:txBody>
          <a:bodyPr/>
          <a:lstStyle/>
          <a:p>
            <a:pPr marL="0" indent="0" defTabSz="914400">
              <a:lnSpc>
                <a:spcPct val="100000"/>
              </a:lnSpc>
              <a:spcBef>
                <a:spcPts val="0"/>
              </a:spcBef>
              <a:buClrTx/>
              <a:buNone/>
              <a:defRPr/>
            </a:pPr>
            <a:r>
              <a:rPr lang="en-US" sz="1600" dirty="0">
                <a:latin typeface="+mj-lt"/>
              </a:rPr>
              <a:t>WAC 458-14-056(3) allows taxpayers to demonstrate an extenuating circumstance which </a:t>
            </a:r>
            <a:r>
              <a:rPr lang="en-US" sz="1600" b="1" dirty="0">
                <a:latin typeface="+mj-lt"/>
              </a:rPr>
              <a:t>delayed the timely filing of their appeal </a:t>
            </a:r>
            <a:r>
              <a:rPr lang="en-US" sz="1600" dirty="0">
                <a:latin typeface="+mj-lt"/>
              </a:rPr>
              <a:t>due to a range of circumstances.</a:t>
            </a:r>
          </a:p>
          <a:p>
            <a:pPr marL="171450" indent="-171450" defTabSz="914400">
              <a:lnSpc>
                <a:spcPct val="100000"/>
              </a:lnSpc>
              <a:spcBef>
                <a:spcPts val="0"/>
              </a:spcBef>
              <a:buClrTx/>
              <a:defRPr/>
            </a:pPr>
            <a:r>
              <a:rPr lang="en-US" sz="1600" dirty="0">
                <a:latin typeface="+mj-lt"/>
              </a:rPr>
              <a:t>May be filed on a locally developed form but not required.</a:t>
            </a:r>
          </a:p>
          <a:p>
            <a:pPr marL="171450" indent="-171450" defTabSz="914400">
              <a:lnSpc>
                <a:spcPct val="100000"/>
              </a:lnSpc>
              <a:spcBef>
                <a:spcPts val="0"/>
              </a:spcBef>
              <a:buClrTx/>
              <a:defRPr/>
            </a:pPr>
            <a:r>
              <a:rPr lang="en-US" sz="1600" dirty="0">
                <a:latin typeface="+mj-lt"/>
              </a:rPr>
              <a:t>Deadline is determined by Board/Clerk in untimely appeal letter.</a:t>
            </a:r>
          </a:p>
          <a:p>
            <a:pPr marL="0" indent="0">
              <a:buNone/>
            </a:pPr>
            <a:endParaRPr lang="en-US" dirty="0"/>
          </a:p>
        </p:txBody>
      </p:sp>
      <p:sp>
        <p:nvSpPr>
          <p:cNvPr id="4" name="Picture Placeholder 3">
            <a:extLst>
              <a:ext uri="{FF2B5EF4-FFF2-40B4-BE49-F238E27FC236}">
                <a16:creationId xmlns:a16="http://schemas.microsoft.com/office/drawing/2014/main" id="{AE7D5412-E319-4415-6401-E607901D1D16}"/>
              </a:ext>
            </a:extLst>
          </p:cNvPr>
          <p:cNvSpPr>
            <a:spLocks noGrp="1"/>
          </p:cNvSpPr>
          <p:nvPr>
            <p:ph type="pic" idx="1"/>
          </p:nvPr>
        </p:nvSpPr>
        <p:spPr>
          <a:xfrm>
            <a:off x="5944354" y="1143001"/>
            <a:ext cx="4495046" cy="4718051"/>
          </a:xfrm>
        </p:spPr>
        <p:txBody>
          <a:bodyPr>
            <a:normAutofit/>
          </a:bodyPr>
          <a:lstStyle/>
          <a:p>
            <a:pPr marL="342900" indent="-342900">
              <a:buFont typeface="Arial" panose="020B0604020202020204" pitchFamily="34" charset="0"/>
              <a:buChar char="•"/>
            </a:pPr>
            <a:r>
              <a:rPr lang="en-US" sz="2000" dirty="0">
                <a:latin typeface="+mj-lt"/>
                <a:cs typeface="Times New Roman" panose="02020603050405020304" pitchFamily="18" charset="0"/>
              </a:rPr>
              <a:t>Boards may not expand good cause circumstances beyond what the law allows.</a:t>
            </a:r>
          </a:p>
          <a:p>
            <a:pPr marL="342900" indent="-342900">
              <a:buFont typeface="Arial" panose="020B0604020202020204" pitchFamily="34" charset="0"/>
              <a:buChar char="•"/>
            </a:pPr>
            <a:r>
              <a:rPr lang="en-US" sz="2000" dirty="0">
                <a:latin typeface="+mj-lt"/>
              </a:rPr>
              <a:t>If the Board determines a request does not meet all the requirements, they must:</a:t>
            </a:r>
          </a:p>
          <a:p>
            <a:pPr marL="685800" lvl="1" indent="-342900">
              <a:buFont typeface="Arial" panose="020B0604020202020204" pitchFamily="34" charset="0"/>
              <a:buChar char="•"/>
            </a:pPr>
            <a:r>
              <a:rPr lang="en-US" sz="2000" dirty="0">
                <a:latin typeface="+mj-lt"/>
              </a:rPr>
              <a:t>Issue a written denial to the taxpayer and assessor,</a:t>
            </a:r>
          </a:p>
          <a:p>
            <a:pPr marL="685800" lvl="1" indent="-342900">
              <a:buFont typeface="Arial" panose="020B0604020202020204" pitchFamily="34" charset="0"/>
              <a:buChar char="•"/>
            </a:pPr>
            <a:r>
              <a:rPr lang="en-US" sz="2000" dirty="0">
                <a:latin typeface="+mj-lt"/>
              </a:rPr>
              <a:t>Inform the party of their appeal rights. </a:t>
            </a:r>
          </a:p>
          <a:p>
            <a:pPr marL="342900" indent="-342900">
              <a:buFont typeface="Arial" panose="020B0604020202020204" pitchFamily="34" charset="0"/>
              <a:buChar char="•"/>
            </a:pPr>
            <a:r>
              <a:rPr lang="en-US" sz="2000" dirty="0">
                <a:latin typeface="+mj-lt"/>
              </a:rPr>
              <a:t>Denials of a good cause waivers are not appealable to the BTA</a:t>
            </a:r>
          </a:p>
          <a:p>
            <a:endParaRPr lang="en-US" dirty="0"/>
          </a:p>
        </p:txBody>
      </p:sp>
    </p:spTree>
    <p:extLst>
      <p:ext uri="{BB962C8B-B14F-4D97-AF65-F5344CB8AC3E}">
        <p14:creationId xmlns:p14="http://schemas.microsoft.com/office/powerpoint/2010/main" val="2212754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7840-8420-8B08-8EB4-72401CFB073F}"/>
              </a:ext>
            </a:extLst>
          </p:cNvPr>
          <p:cNvSpPr>
            <a:spLocks noGrp="1"/>
          </p:cNvSpPr>
          <p:nvPr>
            <p:ph type="title"/>
          </p:nvPr>
        </p:nvSpPr>
        <p:spPr/>
        <p:txBody>
          <a:bodyPr/>
          <a:lstStyle/>
          <a:p>
            <a:r>
              <a:rPr lang="en-US" dirty="0"/>
              <a:t>Reconvene Request</a:t>
            </a:r>
          </a:p>
        </p:txBody>
      </p:sp>
      <p:sp>
        <p:nvSpPr>
          <p:cNvPr id="3" name="Text Placeholder 2">
            <a:extLst>
              <a:ext uri="{FF2B5EF4-FFF2-40B4-BE49-F238E27FC236}">
                <a16:creationId xmlns:a16="http://schemas.microsoft.com/office/drawing/2014/main" id="{896D08FC-2B2E-A81C-19A4-277C254070E6}"/>
              </a:ext>
            </a:extLst>
          </p:cNvPr>
          <p:cNvSpPr>
            <a:spLocks noGrp="1"/>
          </p:cNvSpPr>
          <p:nvPr>
            <p:ph type="body" sz="half" idx="2"/>
          </p:nvPr>
        </p:nvSpPr>
        <p:spPr/>
        <p:txBody>
          <a:bodyPr>
            <a:normAutofit lnSpcReduction="10000"/>
          </a:bodyPr>
          <a:lstStyle/>
          <a:p>
            <a:pPr marL="0" indent="0" defTabSz="914400">
              <a:lnSpc>
                <a:spcPct val="100000"/>
              </a:lnSpc>
              <a:spcBef>
                <a:spcPts val="0"/>
              </a:spcBef>
              <a:buClrTx/>
              <a:buNone/>
              <a:defRPr/>
            </a:pPr>
            <a:r>
              <a:rPr lang="en-US" sz="1600" dirty="0"/>
              <a:t>WAC 458-14-127 allows taxpayers to request their untimely appeal be heard due to specific circumstances which </a:t>
            </a:r>
            <a:r>
              <a:rPr lang="en-US" sz="1600" b="1" dirty="0"/>
              <a:t>prevented filing an appeal at the customary time. </a:t>
            </a:r>
            <a:r>
              <a:rPr lang="en-US" sz="1600" dirty="0"/>
              <a:t>Some requests are decided by the BOE while some are decided by the Department.</a:t>
            </a:r>
          </a:p>
          <a:p>
            <a:pPr marL="171450" indent="-171450" defTabSz="914400">
              <a:lnSpc>
                <a:spcPct val="100000"/>
              </a:lnSpc>
              <a:spcBef>
                <a:spcPts val="0"/>
              </a:spcBef>
              <a:buClrTx/>
              <a:defRPr/>
            </a:pPr>
            <a:r>
              <a:rPr lang="en-US" sz="1600" dirty="0"/>
              <a:t>Filed on DOR form 64-0048: Request for Reconvening, does not require a petition form.</a:t>
            </a:r>
          </a:p>
          <a:p>
            <a:pPr marL="171450" indent="-171450" defTabSz="914400">
              <a:lnSpc>
                <a:spcPct val="100000"/>
              </a:lnSpc>
              <a:spcBef>
                <a:spcPts val="0"/>
              </a:spcBef>
              <a:buClrTx/>
              <a:defRPr/>
            </a:pPr>
            <a:r>
              <a:rPr lang="en-US" sz="1600" dirty="0"/>
              <a:t>Requires selection of a reason/code </a:t>
            </a:r>
            <a:r>
              <a:rPr lang="en-US" sz="1600" b="1" dirty="0"/>
              <a:t>AND</a:t>
            </a:r>
            <a:r>
              <a:rPr lang="en-US" sz="1600" dirty="0"/>
              <a:t> all supporting documentation for the request only.</a:t>
            </a:r>
          </a:p>
          <a:p>
            <a:pPr marL="171450" indent="-171450" defTabSz="914400">
              <a:lnSpc>
                <a:spcPct val="100000"/>
              </a:lnSpc>
              <a:spcBef>
                <a:spcPts val="0"/>
              </a:spcBef>
              <a:buClrTx/>
              <a:defRPr/>
            </a:pPr>
            <a:r>
              <a:rPr lang="en-US" sz="1600" dirty="0"/>
              <a:t>Deadline depends on code may be </a:t>
            </a:r>
            <a:r>
              <a:rPr lang="en-US" sz="1600" u="sng" dirty="0"/>
              <a:t>up to three years</a:t>
            </a:r>
            <a:r>
              <a:rPr lang="en-US" sz="1600" dirty="0"/>
              <a:t> after the assessment year being requested.</a:t>
            </a:r>
          </a:p>
        </p:txBody>
      </p:sp>
      <p:sp>
        <p:nvSpPr>
          <p:cNvPr id="4" name="Picture Placeholder 3">
            <a:extLst>
              <a:ext uri="{FF2B5EF4-FFF2-40B4-BE49-F238E27FC236}">
                <a16:creationId xmlns:a16="http://schemas.microsoft.com/office/drawing/2014/main" id="{375D73E6-F677-5CE5-5DFF-B9351B070532}"/>
              </a:ext>
            </a:extLst>
          </p:cNvPr>
          <p:cNvSpPr>
            <a:spLocks noGrp="1"/>
          </p:cNvSpPr>
          <p:nvPr>
            <p:ph type="pic" idx="1"/>
          </p:nvPr>
        </p:nvSpPr>
        <p:spPr>
          <a:xfrm>
            <a:off x="5890629" y="1642945"/>
            <a:ext cx="5461583" cy="4873625"/>
          </a:xfrm>
        </p:spPr>
        <p:txBody>
          <a:bodyPr/>
          <a:lstStyle/>
          <a:p>
            <a:r>
              <a:rPr lang="en-US" sz="2000" dirty="0">
                <a:latin typeface="+mj-lt"/>
              </a:rPr>
              <a:t>1: Taxpayer </a:t>
            </a:r>
            <a:r>
              <a:rPr lang="en-US" sz="2000" i="1" u="sng" dirty="0">
                <a:latin typeface="+mj-lt"/>
              </a:rPr>
              <a:t>did not receive </a:t>
            </a:r>
            <a:r>
              <a:rPr lang="en-US" sz="2000" dirty="0">
                <a:latin typeface="+mj-lt"/>
              </a:rPr>
              <a:t>a notice of value at least 15 days before the appeal deadline and the value </a:t>
            </a:r>
            <a:r>
              <a:rPr lang="en-US" sz="2000" i="1" u="sng" dirty="0">
                <a:latin typeface="+mj-lt"/>
              </a:rPr>
              <a:t>changed</a:t>
            </a:r>
            <a:r>
              <a:rPr lang="en-US" sz="2000" dirty="0">
                <a:latin typeface="+mj-lt"/>
              </a:rPr>
              <a:t>.</a:t>
            </a:r>
          </a:p>
          <a:p>
            <a:r>
              <a:rPr lang="en-US" sz="2000" dirty="0">
                <a:latin typeface="+mj-lt"/>
              </a:rPr>
              <a:t>2: Assessor states they were </a:t>
            </a:r>
            <a:r>
              <a:rPr lang="en-US" sz="2000" i="1" u="sng" dirty="0">
                <a:latin typeface="+mj-lt"/>
              </a:rPr>
              <a:t>unaware of facts</a:t>
            </a:r>
            <a:r>
              <a:rPr lang="en-US" sz="2000" dirty="0">
                <a:latin typeface="+mj-lt"/>
              </a:rPr>
              <a:t> during the appraisal that materially affected the property's valuation.</a:t>
            </a:r>
          </a:p>
          <a:p>
            <a:r>
              <a:rPr lang="en-US" sz="2000" dirty="0">
                <a:latin typeface="+mj-lt"/>
              </a:rPr>
              <a:t>3: Property </a:t>
            </a:r>
            <a:r>
              <a:rPr lang="en-US" sz="2000" i="1" u="sng" dirty="0">
                <a:latin typeface="+mj-lt"/>
              </a:rPr>
              <a:t>purchased</a:t>
            </a:r>
            <a:r>
              <a:rPr lang="en-US" sz="2000" dirty="0">
                <a:latin typeface="+mj-lt"/>
              </a:rPr>
              <a:t> between </a:t>
            </a:r>
            <a:r>
              <a:rPr lang="en-US" sz="2000" i="1" u="sng" dirty="0">
                <a:latin typeface="+mj-lt"/>
              </a:rPr>
              <a:t>July 1st and December 31st </a:t>
            </a:r>
            <a:r>
              <a:rPr lang="en-US" sz="2000" dirty="0">
                <a:latin typeface="+mj-lt"/>
              </a:rPr>
              <a:t>of the year, and for </a:t>
            </a:r>
            <a:r>
              <a:rPr lang="en-US" sz="2000" i="1" u="sng" dirty="0">
                <a:latin typeface="+mj-lt"/>
              </a:rPr>
              <a:t>less than 90% </a:t>
            </a:r>
            <a:r>
              <a:rPr lang="en-US" sz="2000" dirty="0">
                <a:latin typeface="+mj-lt"/>
              </a:rPr>
              <a:t>of the current assessed value.</a:t>
            </a:r>
          </a:p>
          <a:p>
            <a:endParaRPr lang="en-US" dirty="0"/>
          </a:p>
        </p:txBody>
      </p:sp>
    </p:spTree>
    <p:extLst>
      <p:ext uri="{BB962C8B-B14F-4D97-AF65-F5344CB8AC3E}">
        <p14:creationId xmlns:p14="http://schemas.microsoft.com/office/powerpoint/2010/main" val="1753472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1F83-66A0-3C61-1A4A-899230E12F4B}"/>
              </a:ext>
            </a:extLst>
          </p:cNvPr>
          <p:cNvSpPr>
            <a:spLocks noGrp="1"/>
          </p:cNvSpPr>
          <p:nvPr>
            <p:ph type="title"/>
          </p:nvPr>
        </p:nvSpPr>
        <p:spPr>
          <a:xfrm>
            <a:off x="3546810" y="1209950"/>
            <a:ext cx="5098382" cy="411479"/>
          </a:xfrm>
        </p:spPr>
        <p:txBody>
          <a:bodyPr>
            <a:normAutofit fontScale="90000"/>
          </a:bodyPr>
          <a:lstStyle/>
          <a:p>
            <a:br>
              <a:rPr lang="en-US" b="1" dirty="0"/>
            </a:br>
            <a:r>
              <a:rPr lang="en-US" b="1" dirty="0">
                <a:latin typeface="Aptos" panose="020B0004020202020204" pitchFamily="34" charset="0"/>
              </a:rPr>
              <a:t>Exercise #1</a:t>
            </a:r>
            <a:br>
              <a:rPr lang="en-US" b="1" dirty="0"/>
            </a:br>
            <a:endParaRPr lang="en-US" b="1" dirty="0"/>
          </a:p>
        </p:txBody>
      </p:sp>
      <p:sp>
        <p:nvSpPr>
          <p:cNvPr id="5" name="TextBox 4">
            <a:extLst>
              <a:ext uri="{FF2B5EF4-FFF2-40B4-BE49-F238E27FC236}">
                <a16:creationId xmlns:a16="http://schemas.microsoft.com/office/drawing/2014/main" id="{02B224CB-4E63-E572-B7C9-C58630A1A5BA}"/>
              </a:ext>
            </a:extLst>
          </p:cNvPr>
          <p:cNvSpPr txBox="1"/>
          <p:nvPr/>
        </p:nvSpPr>
        <p:spPr>
          <a:xfrm>
            <a:off x="1393190" y="3892097"/>
            <a:ext cx="9948577" cy="1525097"/>
          </a:xfrm>
          <a:prstGeom prst="rect">
            <a:avLst/>
          </a:prstGeom>
          <a:noFill/>
        </p:spPr>
        <p:txBody>
          <a:bodyPr wrap="square">
            <a:spAutoFit/>
          </a:bodyPr>
          <a:lstStyle/>
          <a:p>
            <a:pPr marL="0" marR="0" lvl="0" indent="0" algn="l" defTabSz="685800" rtl="0" eaLnBrk="1" fontAlgn="auto" latinLnBrk="0" hangingPunct="1">
              <a:lnSpc>
                <a:spcPct val="115000"/>
              </a:lnSpc>
              <a:spcBef>
                <a:spcPts val="750"/>
              </a:spcBef>
              <a:spcAft>
                <a:spcPts val="600"/>
              </a:spcAft>
              <a:buClr>
                <a:srgbClr val="174A7C"/>
              </a:buClr>
              <a:buSzTx/>
              <a:buFontTx/>
              <a:buNone/>
              <a:tabLst/>
              <a:defRPr/>
            </a:pPr>
            <a:r>
              <a:rPr kumimoji="0" lang="en-US" sz="2400" b="1" i="0" u="none" strike="noStrike" kern="1200" cap="none" spc="0" normalizeH="0" baseline="0" noProof="0" dirty="0">
                <a:ln>
                  <a:noFill/>
                </a:ln>
                <a:solidFill>
                  <a:srgbClr val="C9DFF6"/>
                </a:solidFill>
                <a:effectLst/>
                <a:uLnTx/>
                <a:uFillTx/>
                <a:latin typeface="Aptos" panose="020B0004020202020204" pitchFamily="34" charset="0"/>
                <a:ea typeface="Aptos" panose="020B0004020202020204" pitchFamily="34" charset="0"/>
                <a:cs typeface="Times New Roman" panose="02020603050405020304" pitchFamily="18" charset="0"/>
              </a:rPr>
              <a:t>1. Can a taxpayer submit a request for a good cause waiver </a:t>
            </a:r>
            <a:r>
              <a:rPr kumimoji="0" lang="en-US" sz="2400" b="1" i="0" u="sng" strike="noStrike" kern="1200" cap="none" spc="0" normalizeH="0" baseline="0" noProof="0" dirty="0">
                <a:ln>
                  <a:noFill/>
                </a:ln>
                <a:solidFill>
                  <a:srgbClr val="C9DFF6"/>
                </a:solidFill>
                <a:effectLst/>
                <a:uLnTx/>
                <a:uFillTx/>
                <a:latin typeface="Aptos" panose="020B0004020202020204" pitchFamily="34" charset="0"/>
                <a:ea typeface="Aptos" panose="020B0004020202020204" pitchFamily="34" charset="0"/>
                <a:cs typeface="Times New Roman" panose="02020603050405020304" pitchFamily="18" charset="0"/>
              </a:rPr>
              <a:t>and </a:t>
            </a:r>
            <a:r>
              <a:rPr kumimoji="0" lang="en-US" sz="2400" b="1" i="0" u="none" strike="noStrike" kern="1200" cap="none" spc="0" normalizeH="0" baseline="0" noProof="0" dirty="0">
                <a:ln>
                  <a:noFill/>
                </a:ln>
                <a:solidFill>
                  <a:srgbClr val="C9DFF6"/>
                </a:solidFill>
                <a:effectLst/>
                <a:uLnTx/>
                <a:uFillTx/>
                <a:latin typeface="Aptos" panose="020B0004020202020204" pitchFamily="34" charset="0"/>
                <a:ea typeface="Aptos" panose="020B0004020202020204" pitchFamily="34" charset="0"/>
                <a:cs typeface="Times New Roman" panose="02020603050405020304" pitchFamily="18" charset="0"/>
              </a:rPr>
              <a:t>a request for reconvening? </a:t>
            </a:r>
            <a:endParaRPr kumimoji="0" lang="en-US" sz="2400" b="1" i="0" u="none" strike="noStrike" kern="1200" cap="none" spc="0" normalizeH="0" baseline="0" noProof="0" dirty="0">
              <a:ln>
                <a:noFill/>
              </a:ln>
              <a:solidFill>
                <a:srgbClr val="C9DFF6"/>
              </a:solidFill>
              <a:effectLst/>
              <a:uLnTx/>
              <a:uFillTx/>
              <a:latin typeface="Aptos" panose="020B0004020202020204" pitchFamily="34" charset="0"/>
              <a:ea typeface="+mn-ea"/>
              <a:cs typeface="+mn-cs"/>
            </a:endParaRPr>
          </a:p>
          <a:p>
            <a:pPr marL="0" marR="0" lvl="0" indent="0" algn="l" defTabSz="685800" rtl="0" eaLnBrk="1" fontAlgn="auto" latinLnBrk="0" hangingPunct="1">
              <a:lnSpc>
                <a:spcPct val="115000"/>
              </a:lnSpc>
              <a:spcBef>
                <a:spcPts val="750"/>
              </a:spcBef>
              <a:spcAft>
                <a:spcPts val="600"/>
              </a:spcAft>
              <a:buClr>
                <a:srgbClr val="174A7C"/>
              </a:buClr>
              <a:buSzTx/>
              <a:buFontTx/>
              <a:buNone/>
              <a:tabLst/>
              <a:defRPr/>
            </a:pPr>
            <a:r>
              <a:rPr kumimoji="0" lang="en-US" sz="2400" b="1" i="0" u="none" strike="noStrike" kern="100" cap="none" spc="0" normalizeH="0" baseline="0" noProof="0" dirty="0">
                <a:ln>
                  <a:noFill/>
                </a:ln>
                <a:solidFill>
                  <a:srgbClr val="C9DFF6"/>
                </a:solidFill>
                <a:effectLst/>
                <a:uLnTx/>
                <a:uFillTx/>
                <a:latin typeface="Aptos" panose="020B0004020202020204" pitchFamily="34" charset="0"/>
                <a:ea typeface="Aptos" panose="020B0004020202020204" pitchFamily="34" charset="0"/>
                <a:cs typeface="Times New Roman" panose="02020603050405020304" pitchFamily="18" charset="0"/>
              </a:rPr>
              <a:t>2.  How should the Clerk proceed?</a:t>
            </a:r>
          </a:p>
        </p:txBody>
      </p:sp>
      <p:sp>
        <p:nvSpPr>
          <p:cNvPr id="8" name="TextBox 7">
            <a:extLst>
              <a:ext uri="{FF2B5EF4-FFF2-40B4-BE49-F238E27FC236}">
                <a16:creationId xmlns:a16="http://schemas.microsoft.com/office/drawing/2014/main" id="{4B009FAE-46BD-AC92-C612-BABF754ADE3C}"/>
              </a:ext>
            </a:extLst>
          </p:cNvPr>
          <p:cNvSpPr txBox="1"/>
          <p:nvPr/>
        </p:nvSpPr>
        <p:spPr>
          <a:xfrm>
            <a:off x="1393191" y="2095336"/>
            <a:ext cx="10317545" cy="1567609"/>
          </a:xfrm>
          <a:prstGeom prst="rect">
            <a:avLst/>
          </a:prstGeom>
          <a:noFill/>
        </p:spPr>
        <p:txBody>
          <a:bodyPr wrap="square" rtlCol="0">
            <a:spAutoFit/>
          </a:bodyPr>
          <a:lstStyle/>
          <a:p>
            <a:pPr marL="0" marR="0" lvl="0" indent="0" algn="l" defTabSz="914400" rtl="0" eaLnBrk="0" fontAlgn="base" latinLnBrk="0" hangingPunct="0">
              <a:lnSpc>
                <a:spcPct val="115000"/>
              </a:lnSpc>
              <a:spcBef>
                <a:spcPct val="0"/>
              </a:spcBef>
              <a:spcAft>
                <a:spcPts val="60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Issue</a:t>
            </a:r>
            <a:endParaRPr kumimoji="0" lang="en-US"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0" fontAlgn="base" latinLnBrk="0" hangingPunct="0">
              <a:lnSpc>
                <a:spcPct val="115000"/>
              </a:lnSpc>
              <a:spcBef>
                <a:spcPct val="0"/>
              </a:spcBef>
              <a:spcAft>
                <a:spcPts val="600"/>
              </a:spcAft>
              <a:buClrTx/>
              <a:buSzTx/>
              <a:buFontTx/>
              <a:buNone/>
              <a:tabLst/>
              <a:defRPr/>
            </a:pPr>
            <a:r>
              <a:rPr kumimoji="0" lang="en-US" sz="20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The Board received both a request for a good cause waiver and a request to reconvene from a taxpayer. The Clerk contacted the taxpayer to verify which request they wanted to pursue, and the taxpayer stated they wanted to submit both requests.</a:t>
            </a:r>
          </a:p>
        </p:txBody>
      </p:sp>
    </p:spTree>
    <p:extLst>
      <p:ext uri="{BB962C8B-B14F-4D97-AF65-F5344CB8AC3E}">
        <p14:creationId xmlns:p14="http://schemas.microsoft.com/office/powerpoint/2010/main" val="3008289794"/>
      </p:ext>
    </p:extLst>
  </p:cSld>
  <p:clrMapOvr>
    <a:masterClrMapping/>
  </p:clrMapOvr>
</p:sld>
</file>

<file path=ppt/theme/theme1.xml><?xml version="1.0" encoding="utf-8"?>
<a:theme xmlns:a="http://schemas.openxmlformats.org/drawingml/2006/main" name="2_Office Theme">
  <a:themeElements>
    <a:clrScheme name="Washington State Department of Revenue">
      <a:dk1>
        <a:srgbClr val="2D3338"/>
      </a:dk1>
      <a:lt1>
        <a:sysClr val="window" lastClr="FFFFFF"/>
      </a:lt1>
      <a:dk2>
        <a:srgbClr val="174A7C"/>
      </a:dk2>
      <a:lt2>
        <a:srgbClr val="FFFFFF"/>
      </a:lt2>
      <a:accent1>
        <a:srgbClr val="2C86D9"/>
      </a:accent1>
      <a:accent2>
        <a:srgbClr val="DC6132"/>
      </a:accent2>
      <a:accent3>
        <a:srgbClr val="FAB932"/>
      </a:accent3>
      <a:accent4>
        <a:srgbClr val="168B4D"/>
      </a:accent4>
      <a:accent5>
        <a:srgbClr val="C9DFF6"/>
      </a:accent5>
      <a:accent6>
        <a:srgbClr val="5B6670"/>
      </a:accent6>
      <a:hlink>
        <a:srgbClr val="2C86D9"/>
      </a:hlink>
      <a:folHlink>
        <a:srgbClr val="C9DFF6"/>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D76745C251054ABD8A5E8C9BB235BD" ma:contentTypeVersion="18" ma:contentTypeDescription="Create a new document." ma:contentTypeScope="" ma:versionID="a7b458d9c02c2361afe4f51ccf38f1e0">
  <xsd:schema xmlns:xsd="http://www.w3.org/2001/XMLSchema" xmlns:xs="http://www.w3.org/2001/XMLSchema" xmlns:p="http://schemas.microsoft.com/office/2006/metadata/properties" xmlns:ns1="http://schemas.microsoft.com/sharepoint/v3" xmlns:ns2="60f912e7-dccb-44bd-8e6d-f814aa99b7ea" xmlns:ns3="70d3efe9-84ce-4bc0-b5e6-bfce77b991b4" targetNamespace="http://schemas.microsoft.com/office/2006/metadata/properties" ma:root="true" ma:fieldsID="8ad1318a37805546f68edc288c39188b" ns1:_="" ns2:_="" ns3:_="">
    <xsd:import namespace="http://schemas.microsoft.com/sharepoint/v3"/>
    <xsd:import namespace="60f912e7-dccb-44bd-8e6d-f814aa99b7ea"/>
    <xsd:import namespace="70d3efe9-84ce-4bc0-b5e6-bfce77b991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f912e7-dccb-44bd-8e6d-f814aa99b7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Date" ma:index="24"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0d3efe9-84ce-4bc0-b5e6-bfce77b991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e xmlns="60f912e7-dccb-44bd-8e6d-f814aa99b7ea" xsi:nil="true"/>
    <_ip_UnifiedCompliancePolicyProperties xmlns="http://schemas.microsoft.com/sharepoint/v3" xsi:nil="true"/>
    <lcf76f155ced4ddcb4097134ff3c332f xmlns="60f912e7-dccb-44bd-8e6d-f814aa99b7e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3AE803-08A0-4AB0-ADC1-A9B348AE4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0f912e7-dccb-44bd-8e6d-f814aa99b7ea"/>
    <ds:schemaRef ds:uri="70d3efe9-84ce-4bc0-b5e6-bfce77b991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D8DB7B-4209-4BBB-B464-ADEE92E8BABB}">
  <ds:schemaRefs>
    <ds:schemaRef ds:uri="60f912e7-dccb-44bd-8e6d-f814aa99b7ea"/>
    <ds:schemaRef ds:uri="http://schemas.microsoft.com/sharepoint/v3"/>
    <ds:schemaRef ds:uri="http://www.w3.org/XML/1998/namespace"/>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infopath/2007/PartnerControls"/>
    <ds:schemaRef ds:uri="http://purl.org/dc/terms/"/>
    <ds:schemaRef ds:uri="70d3efe9-84ce-4bc0-b5e6-bfce77b991b4"/>
    <ds:schemaRef ds:uri="http://schemas.microsoft.com/office/2006/metadata/properties"/>
  </ds:schemaRefs>
</ds:datastoreItem>
</file>

<file path=customXml/itemProps3.xml><?xml version="1.0" encoding="utf-8"?>
<ds:datastoreItem xmlns:ds="http://schemas.openxmlformats.org/officeDocument/2006/customXml" ds:itemID="{1135CCB8-484E-40A6-86C9-D054D93A26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TotalTime>
  <Words>7398</Words>
  <Application>Microsoft Office PowerPoint</Application>
  <PresentationFormat>Widescreen</PresentationFormat>
  <Paragraphs>522</Paragraphs>
  <Slides>47</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Aptos</vt:lpstr>
      <vt:lpstr>Aptos Display</vt:lpstr>
      <vt:lpstr>Arial</vt:lpstr>
      <vt:lpstr>Calibri</vt:lpstr>
      <vt:lpstr>Calibri Light</vt:lpstr>
      <vt:lpstr>Courier New</vt:lpstr>
      <vt:lpstr>Symbol</vt:lpstr>
      <vt:lpstr>Times New Roman</vt:lpstr>
      <vt:lpstr>Wingdings</vt:lpstr>
      <vt:lpstr>2_Office Theme</vt:lpstr>
      <vt:lpstr>Office Theme</vt:lpstr>
      <vt:lpstr>Board of Equalization Training</vt:lpstr>
      <vt:lpstr>Agenda &amp; Welcome</vt:lpstr>
      <vt:lpstr>Introductions</vt:lpstr>
      <vt:lpstr>Legislative Update</vt:lpstr>
      <vt:lpstr>Questions?</vt:lpstr>
      <vt:lpstr>Good Cause Waivers &amp; Reconvenes </vt:lpstr>
      <vt:lpstr>Good Cause Waivers</vt:lpstr>
      <vt:lpstr>Reconvene Request</vt:lpstr>
      <vt:lpstr> Exercise #1 </vt:lpstr>
      <vt:lpstr>Good Cause Waiver Request </vt:lpstr>
      <vt:lpstr>Reconvene Request </vt:lpstr>
      <vt:lpstr>PowerPoint Presentation</vt:lpstr>
      <vt:lpstr>PowerPoint Presentation</vt:lpstr>
      <vt:lpstr>PowerPoint Presentation</vt:lpstr>
      <vt:lpstr>PowerPoint Presentation</vt:lpstr>
      <vt:lpstr>PowerPoint Presentation</vt:lpstr>
      <vt:lpstr> Exercise #2 </vt:lpstr>
      <vt:lpstr>Petition </vt:lpstr>
      <vt:lpstr>Good Cause Waiver Request </vt:lpstr>
      <vt:lpstr>Reconvene Request </vt:lpstr>
      <vt:lpstr>PowerPoint Presentation</vt:lpstr>
      <vt:lpstr>PowerPoint Presentation</vt:lpstr>
      <vt:lpstr>PowerPoint Presentation</vt:lpstr>
      <vt:lpstr>PowerPoint Presentation</vt:lpstr>
      <vt:lpstr> Exercise #3 </vt:lpstr>
      <vt:lpstr>Petition </vt:lpstr>
      <vt:lpstr>Good Cause Waiver Request </vt:lpstr>
      <vt:lpstr>Reconvene Request </vt:lpstr>
      <vt:lpstr>PowerPoint Presentation</vt:lpstr>
      <vt:lpstr>PowerPoint Presentation</vt:lpstr>
      <vt:lpstr>PowerPoint Presentation</vt:lpstr>
      <vt:lpstr>PowerPoint Presentation</vt:lpstr>
      <vt:lpstr>PowerPoint Presentation</vt:lpstr>
      <vt:lpstr>What are short term rentals?</vt:lpstr>
      <vt:lpstr>Unintended consequences include:</vt:lpstr>
      <vt:lpstr>Lending practices for STR’s</vt:lpstr>
      <vt:lpstr>Considerations when valuing short term rentals</vt:lpstr>
      <vt:lpstr>Considerations when valuing short term rentals</vt:lpstr>
      <vt:lpstr>Considerations when valuing short term rentals</vt:lpstr>
      <vt:lpstr>Appraisal techniques </vt:lpstr>
      <vt:lpstr>Questions?</vt:lpstr>
      <vt:lpstr>Hot Topics</vt:lpstr>
      <vt:lpstr>2025 Reviews </vt:lpstr>
      <vt:lpstr>Forms &amp; Publications:</vt:lpstr>
      <vt:lpstr>Wall of Fame:</vt:lpstr>
      <vt:lpstr>PowerPoint Presentation</vt:lpstr>
      <vt:lpstr>Contact Us</vt:lpstr>
    </vt:vector>
  </TitlesOfParts>
  <Company>Washington State Department of Revenue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Bland, Rikki (DOR)</dc:creator>
  <cp:lastModifiedBy>Graham, Tim (DOR)</cp:lastModifiedBy>
  <cp:revision>5</cp:revision>
  <dcterms:created xsi:type="dcterms:W3CDTF">2025-05-28T22:51:30Z</dcterms:created>
  <dcterms:modified xsi:type="dcterms:W3CDTF">2025-05-30T14:05:45Z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0x010100D8D76745C251054ABD8A5E8C9BB235BD</vt:lpwstr>
  </property>
  <property fmtid="{D5CDD505-2E9C-101B-9397-08002B2CF9AE}" pid="3" name="pfc3fe8bce534044bacce8d1af50f428">
    <vt:lpwstr/>
  </property>
  <property fmtid="{D5CDD505-2E9C-101B-9397-08002B2CF9AE}" pid="4" name="kdc761e316ec48ffa635c780b19981b5">
    <vt:lpwstr/>
  </property>
  <property fmtid="{D5CDD505-2E9C-101B-9397-08002B2CF9AE}" pid="5" name="j6330e34b67c425bb11ea24c44febe90">
    <vt:lpwstr/>
  </property>
  <property fmtid="{D5CDD505-2E9C-101B-9397-08002B2CF9AE}" pid="6" name="MediaServiceImageTags">
    <vt:lpwstr/>
  </property>
  <property fmtid="{D5CDD505-2E9C-101B-9397-08002B2CF9AE}" pid="7" name="dorDocumentType">
    <vt:lpwstr/>
  </property>
  <property fmtid="{D5CDD505-2E9C-101B-9397-08002B2CF9AE}" pid="8" name="d3b549b5739f495993677263bfa7dcdf">
    <vt:lpwstr/>
  </property>
  <property fmtid="{D5CDD505-2E9C-101B-9397-08002B2CF9AE}" pid="9" name="f7de2eed8b264402a01219482b3ea987">
    <vt:lpwstr/>
  </property>
  <property fmtid="{D5CDD505-2E9C-101B-9397-08002B2CF9AE}" pid="10" name="dorDivisions">
    <vt:lpwstr/>
  </property>
  <property fmtid="{D5CDD505-2E9C-101B-9397-08002B2CF9AE}" pid="11" name="TaxCatchAll">
    <vt:lpwstr/>
  </property>
  <property fmtid="{D5CDD505-2E9C-101B-9397-08002B2CF9AE}" pid="12" name="dorRecordSeries">
    <vt:lpwstr/>
  </property>
  <property fmtid="{D5CDD505-2E9C-101B-9397-08002B2CF9AE}" pid="13" name="dorGroups">
    <vt:lpwstr/>
  </property>
  <property fmtid="{D5CDD505-2E9C-101B-9397-08002B2CF9AE}" pid="14" name="dorTags">
    <vt:lpwstr/>
  </property>
  <property fmtid="{D5CDD505-2E9C-101B-9397-08002B2CF9AE}" pid="15" name="dorFunctions">
    <vt:lpwstr/>
  </property>
  <property fmtid="{D5CDD505-2E9C-101B-9397-08002B2CF9AE}" pid="16" name="dorCitationReference">
    <vt:lpwstr/>
  </property>
  <property fmtid="{D5CDD505-2E9C-101B-9397-08002B2CF9AE}" pid="17" name="ab15b19d7a064f5db32120557ec0b679">
    <vt:lpwstr/>
  </property>
  <property fmtid="{D5CDD505-2E9C-101B-9397-08002B2CF9AE}" pid="18" name="p4f4d42cc0344013afb7693660b59f85">
    <vt:lpwstr/>
  </property>
</Properties>
</file>