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35" r:id="rId4"/>
    <p:sldMasterId id="2147484254" r:id="rId5"/>
    <p:sldMasterId id="2147484279" r:id="rId6"/>
  </p:sldMasterIdLst>
  <p:notesMasterIdLst>
    <p:notesMasterId r:id="rId74"/>
  </p:notesMasterIdLst>
  <p:handoutMasterIdLst>
    <p:handoutMasterId r:id="rId75"/>
  </p:handoutMasterIdLst>
  <p:sldIdLst>
    <p:sldId id="261" r:id="rId7"/>
    <p:sldId id="264" r:id="rId8"/>
    <p:sldId id="262" r:id="rId9"/>
    <p:sldId id="277" r:id="rId10"/>
    <p:sldId id="280" r:id="rId11"/>
    <p:sldId id="260" r:id="rId12"/>
    <p:sldId id="507" r:id="rId13"/>
    <p:sldId id="508" r:id="rId14"/>
    <p:sldId id="506" r:id="rId15"/>
    <p:sldId id="528" r:id="rId16"/>
    <p:sldId id="275" r:id="rId17"/>
    <p:sldId id="510" r:id="rId18"/>
    <p:sldId id="270" r:id="rId19"/>
    <p:sldId id="287" r:id="rId20"/>
    <p:sldId id="503" r:id="rId21"/>
    <p:sldId id="511" r:id="rId22"/>
    <p:sldId id="504" r:id="rId23"/>
    <p:sldId id="278" r:id="rId24"/>
    <p:sldId id="494" r:id="rId25"/>
    <p:sldId id="529" r:id="rId26"/>
    <p:sldId id="530" r:id="rId27"/>
    <p:sldId id="512" r:id="rId28"/>
    <p:sldId id="537" r:id="rId29"/>
    <p:sldId id="268" r:id="rId30"/>
    <p:sldId id="272" r:id="rId31"/>
    <p:sldId id="285" r:id="rId32"/>
    <p:sldId id="536" r:id="rId33"/>
    <p:sldId id="538" r:id="rId34"/>
    <p:sldId id="535" r:id="rId35"/>
    <p:sldId id="509" r:id="rId36"/>
    <p:sldId id="269" r:id="rId37"/>
    <p:sldId id="534" r:id="rId38"/>
    <p:sldId id="533" r:id="rId39"/>
    <p:sldId id="539" r:id="rId40"/>
    <p:sldId id="524" r:id="rId41"/>
    <p:sldId id="525" r:id="rId42"/>
    <p:sldId id="526" r:id="rId43"/>
    <p:sldId id="282" r:id="rId44"/>
    <p:sldId id="543" r:id="rId45"/>
    <p:sldId id="544" r:id="rId46"/>
    <p:sldId id="545" r:id="rId47"/>
    <p:sldId id="546" r:id="rId48"/>
    <p:sldId id="271" r:id="rId49"/>
    <p:sldId id="284" r:id="rId50"/>
    <p:sldId id="302" r:id="rId51"/>
    <p:sldId id="547" r:id="rId52"/>
    <p:sldId id="297" r:id="rId53"/>
    <p:sldId id="298" r:id="rId54"/>
    <p:sldId id="288" r:id="rId55"/>
    <p:sldId id="299" r:id="rId56"/>
    <p:sldId id="548" r:id="rId57"/>
    <p:sldId id="300" r:id="rId58"/>
    <p:sldId id="301" r:id="rId59"/>
    <p:sldId id="289" r:id="rId60"/>
    <p:sldId id="296" r:id="rId61"/>
    <p:sldId id="290" r:id="rId62"/>
    <p:sldId id="291" r:id="rId63"/>
    <p:sldId id="292" r:id="rId64"/>
    <p:sldId id="293" r:id="rId65"/>
    <p:sldId id="294" r:id="rId66"/>
    <p:sldId id="295" r:id="rId67"/>
    <p:sldId id="540" r:id="rId68"/>
    <p:sldId id="498" r:id="rId69"/>
    <p:sldId id="542" r:id="rId70"/>
    <p:sldId id="274" r:id="rId71"/>
    <p:sldId id="541" r:id="rId72"/>
    <p:sldId id="265" r:id="rId73"/>
  </p:sldIdLst>
  <p:sldSz cx="9144000" cy="6858000" type="screen4x3"/>
  <p:notesSz cx="7010400" cy="9296400"/>
  <p:custDataLst>
    <p:tags r:id="rId76"/>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38" autoAdjust="0"/>
    <p:restoredTop sz="63625" autoAdjust="0"/>
  </p:normalViewPr>
  <p:slideViewPr>
    <p:cSldViewPr showGuides="1">
      <p:cViewPr varScale="1">
        <p:scale>
          <a:sx n="70" d="100"/>
          <a:sy n="70" d="100"/>
        </p:scale>
        <p:origin x="238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1478"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gs" Target="tags/tag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57FB89-8EF6-4C57-A3F2-3B18826CFF1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CDD0961-B8BC-4C2C-8F8A-7DD4891D98C6}">
      <dgm:prSet/>
      <dgm:spPr/>
      <dgm:t>
        <a:bodyPr/>
        <a:lstStyle/>
        <a:p>
          <a:r>
            <a:rPr lang="en-US" b="0" i="0" baseline="0" dirty="0"/>
            <a:t>Step 1: Receiving the Appeal</a:t>
          </a:r>
          <a:endParaRPr lang="en-US" dirty="0"/>
        </a:p>
      </dgm:t>
    </dgm:pt>
    <dgm:pt modelId="{453B275C-2E22-481B-862A-5079F47044D6}" type="parTrans" cxnId="{539800C0-004E-4158-BFAE-7E34E27DE99F}">
      <dgm:prSet/>
      <dgm:spPr/>
      <dgm:t>
        <a:bodyPr/>
        <a:lstStyle/>
        <a:p>
          <a:endParaRPr lang="en-US"/>
        </a:p>
      </dgm:t>
    </dgm:pt>
    <dgm:pt modelId="{3EB95876-68AC-4E76-AB68-87D81DA0B133}" type="sibTrans" cxnId="{539800C0-004E-4158-BFAE-7E34E27DE99F}">
      <dgm:prSet/>
      <dgm:spPr/>
      <dgm:t>
        <a:bodyPr/>
        <a:lstStyle/>
        <a:p>
          <a:endParaRPr lang="en-US"/>
        </a:p>
      </dgm:t>
    </dgm:pt>
    <dgm:pt modelId="{79EED9DB-0E26-43B4-9F94-A2662DE76595}">
      <dgm:prSet/>
      <dgm:spPr/>
      <dgm:t>
        <a:bodyPr/>
        <a:lstStyle/>
        <a:p>
          <a:r>
            <a:rPr lang="en-US" b="0" i="0" baseline="0" dirty="0"/>
            <a:t>Step 2: Review of Appeal</a:t>
          </a:r>
          <a:endParaRPr lang="en-US" dirty="0"/>
        </a:p>
      </dgm:t>
    </dgm:pt>
    <dgm:pt modelId="{C531FAF8-E086-454B-80E3-DE5550225C71}" type="parTrans" cxnId="{44F1D8C8-79A8-4FF7-8A37-7CA633253440}">
      <dgm:prSet/>
      <dgm:spPr/>
      <dgm:t>
        <a:bodyPr/>
        <a:lstStyle/>
        <a:p>
          <a:endParaRPr lang="en-US"/>
        </a:p>
      </dgm:t>
    </dgm:pt>
    <dgm:pt modelId="{23710416-F5C8-493A-943E-68E9F43FA0AE}" type="sibTrans" cxnId="{44F1D8C8-79A8-4FF7-8A37-7CA633253440}">
      <dgm:prSet/>
      <dgm:spPr/>
      <dgm:t>
        <a:bodyPr/>
        <a:lstStyle/>
        <a:p>
          <a:endParaRPr lang="en-US"/>
        </a:p>
      </dgm:t>
    </dgm:pt>
    <dgm:pt modelId="{F5086872-A3E3-4CC3-9E6C-79EED82B5A01}">
      <dgm:prSet/>
      <dgm:spPr/>
      <dgm:t>
        <a:bodyPr/>
        <a:lstStyle/>
        <a:p>
          <a:r>
            <a:rPr lang="en-US" b="0" i="0" baseline="0" dirty="0"/>
            <a:t>Step 3: Informal Resolution</a:t>
          </a:r>
          <a:endParaRPr lang="en-US" dirty="0"/>
        </a:p>
      </dgm:t>
    </dgm:pt>
    <dgm:pt modelId="{A585CE33-6BC7-429B-9D6C-F21FF330D1FA}" type="parTrans" cxnId="{8FFF43A5-57B6-4EFF-ABE7-0425EC98A564}">
      <dgm:prSet/>
      <dgm:spPr/>
      <dgm:t>
        <a:bodyPr/>
        <a:lstStyle/>
        <a:p>
          <a:endParaRPr lang="en-US"/>
        </a:p>
      </dgm:t>
    </dgm:pt>
    <dgm:pt modelId="{C2D39257-2404-4BE0-B4FE-9818221EF7DF}" type="sibTrans" cxnId="{8FFF43A5-57B6-4EFF-ABE7-0425EC98A564}">
      <dgm:prSet/>
      <dgm:spPr/>
      <dgm:t>
        <a:bodyPr/>
        <a:lstStyle/>
        <a:p>
          <a:endParaRPr lang="en-US"/>
        </a:p>
      </dgm:t>
    </dgm:pt>
    <dgm:pt modelId="{726E9730-16E7-4057-83CC-D8324820D2BF}">
      <dgm:prSet/>
      <dgm:spPr/>
      <dgm:t>
        <a:bodyPr/>
        <a:lstStyle/>
        <a:p>
          <a:r>
            <a:rPr lang="en-US" b="0" i="0" baseline="0" dirty="0"/>
            <a:t>Step 4: Preparing for the Hearing</a:t>
          </a:r>
          <a:endParaRPr lang="en-US" dirty="0"/>
        </a:p>
      </dgm:t>
    </dgm:pt>
    <dgm:pt modelId="{ADAA3AEC-33DA-48D3-9FE6-5CC605CA619F}" type="parTrans" cxnId="{64AA785B-F142-47B2-A604-F4B4B2506497}">
      <dgm:prSet/>
      <dgm:spPr/>
      <dgm:t>
        <a:bodyPr/>
        <a:lstStyle/>
        <a:p>
          <a:endParaRPr lang="en-US"/>
        </a:p>
      </dgm:t>
    </dgm:pt>
    <dgm:pt modelId="{F8DA3106-50AD-42A8-ABB4-C49F58C9ECF4}" type="sibTrans" cxnId="{64AA785B-F142-47B2-A604-F4B4B2506497}">
      <dgm:prSet/>
      <dgm:spPr/>
      <dgm:t>
        <a:bodyPr/>
        <a:lstStyle/>
        <a:p>
          <a:endParaRPr lang="en-US"/>
        </a:p>
      </dgm:t>
    </dgm:pt>
    <dgm:pt modelId="{B12F51A6-B702-4897-96E9-490636F53A1A}">
      <dgm:prSet/>
      <dgm:spPr/>
      <dgm:t>
        <a:bodyPr/>
        <a:lstStyle/>
        <a:p>
          <a:r>
            <a:rPr lang="en-US" b="0" i="0" baseline="0" dirty="0"/>
            <a:t>Step 5: Hearing</a:t>
          </a:r>
          <a:endParaRPr lang="en-US" dirty="0"/>
        </a:p>
      </dgm:t>
    </dgm:pt>
    <dgm:pt modelId="{F0372AC1-3286-4FCB-987F-FB7FF3A85B20}" type="parTrans" cxnId="{EC4616E6-9653-4E9C-90D8-F2E111E46B4F}">
      <dgm:prSet/>
      <dgm:spPr/>
      <dgm:t>
        <a:bodyPr/>
        <a:lstStyle/>
        <a:p>
          <a:endParaRPr lang="en-US"/>
        </a:p>
      </dgm:t>
    </dgm:pt>
    <dgm:pt modelId="{49967DC6-F9A9-41D8-A68E-49957F250ECB}" type="sibTrans" cxnId="{EC4616E6-9653-4E9C-90D8-F2E111E46B4F}">
      <dgm:prSet/>
      <dgm:spPr/>
      <dgm:t>
        <a:bodyPr/>
        <a:lstStyle/>
        <a:p>
          <a:endParaRPr lang="en-US"/>
        </a:p>
      </dgm:t>
    </dgm:pt>
    <dgm:pt modelId="{8FC3D14C-5752-499F-8793-4E94E29B3D29}">
      <dgm:prSet/>
      <dgm:spPr/>
      <dgm:t>
        <a:bodyPr/>
        <a:lstStyle/>
        <a:p>
          <a:r>
            <a:rPr lang="en-US" b="0" i="0" baseline="0" dirty="0"/>
            <a:t>Step 6: Decision</a:t>
          </a:r>
          <a:endParaRPr lang="en-US" dirty="0"/>
        </a:p>
      </dgm:t>
    </dgm:pt>
    <dgm:pt modelId="{CA9587C3-91E0-49AB-81F1-5355B2C2A25B}" type="parTrans" cxnId="{CFAC3EE3-7CB8-44C7-9BBF-AB9499388FD1}">
      <dgm:prSet/>
      <dgm:spPr/>
      <dgm:t>
        <a:bodyPr/>
        <a:lstStyle/>
        <a:p>
          <a:endParaRPr lang="en-US"/>
        </a:p>
      </dgm:t>
    </dgm:pt>
    <dgm:pt modelId="{649A7F6D-C21A-478C-AF7F-5A288272A02D}" type="sibTrans" cxnId="{CFAC3EE3-7CB8-44C7-9BBF-AB9499388FD1}">
      <dgm:prSet/>
      <dgm:spPr/>
      <dgm:t>
        <a:bodyPr/>
        <a:lstStyle/>
        <a:p>
          <a:endParaRPr lang="en-US"/>
        </a:p>
      </dgm:t>
    </dgm:pt>
    <dgm:pt modelId="{3CF90C03-8F67-4F86-A782-A32341DD3C0A}" type="pres">
      <dgm:prSet presAssocID="{4057FB89-8EF6-4C57-A3F2-3B18826CFF10}" presName="cycle" presStyleCnt="0">
        <dgm:presLayoutVars>
          <dgm:dir/>
          <dgm:resizeHandles val="exact"/>
        </dgm:presLayoutVars>
      </dgm:prSet>
      <dgm:spPr/>
    </dgm:pt>
    <dgm:pt modelId="{25533F95-7E72-473F-910F-17C420CE4BC1}" type="pres">
      <dgm:prSet presAssocID="{1CDD0961-B8BC-4C2C-8F8A-7DD4891D98C6}" presName="dummy" presStyleCnt="0"/>
      <dgm:spPr/>
    </dgm:pt>
    <dgm:pt modelId="{928F3739-6F62-412A-9DC1-C65123DF360C}" type="pres">
      <dgm:prSet presAssocID="{1CDD0961-B8BC-4C2C-8F8A-7DD4891D98C6}" presName="node" presStyleLbl="revTx" presStyleIdx="0" presStyleCnt="6">
        <dgm:presLayoutVars>
          <dgm:bulletEnabled val="1"/>
        </dgm:presLayoutVars>
      </dgm:prSet>
      <dgm:spPr/>
    </dgm:pt>
    <dgm:pt modelId="{8E94A67B-4664-4C6D-969A-E711992A8724}" type="pres">
      <dgm:prSet presAssocID="{3EB95876-68AC-4E76-AB68-87D81DA0B133}" presName="sibTrans" presStyleLbl="node1" presStyleIdx="0" presStyleCnt="6"/>
      <dgm:spPr/>
    </dgm:pt>
    <dgm:pt modelId="{0777D0D4-D769-47F5-9E2D-F6858309BD55}" type="pres">
      <dgm:prSet presAssocID="{79EED9DB-0E26-43B4-9F94-A2662DE76595}" presName="dummy" presStyleCnt="0"/>
      <dgm:spPr/>
    </dgm:pt>
    <dgm:pt modelId="{37BBA8BE-6047-4221-99F9-80164F7D28D1}" type="pres">
      <dgm:prSet presAssocID="{79EED9DB-0E26-43B4-9F94-A2662DE76595}" presName="node" presStyleLbl="revTx" presStyleIdx="1" presStyleCnt="6">
        <dgm:presLayoutVars>
          <dgm:bulletEnabled val="1"/>
        </dgm:presLayoutVars>
      </dgm:prSet>
      <dgm:spPr/>
    </dgm:pt>
    <dgm:pt modelId="{7F4169CA-FB63-41A9-B14A-36C232D3CCDF}" type="pres">
      <dgm:prSet presAssocID="{23710416-F5C8-493A-943E-68E9F43FA0AE}" presName="sibTrans" presStyleLbl="node1" presStyleIdx="1" presStyleCnt="6"/>
      <dgm:spPr/>
    </dgm:pt>
    <dgm:pt modelId="{2EF76879-96D2-4577-8985-81A47D6AB76C}" type="pres">
      <dgm:prSet presAssocID="{F5086872-A3E3-4CC3-9E6C-79EED82B5A01}" presName="dummy" presStyleCnt="0"/>
      <dgm:spPr/>
    </dgm:pt>
    <dgm:pt modelId="{880C749A-A9B5-4CAA-B350-12445AB4A9DC}" type="pres">
      <dgm:prSet presAssocID="{F5086872-A3E3-4CC3-9E6C-79EED82B5A01}" presName="node" presStyleLbl="revTx" presStyleIdx="2" presStyleCnt="6">
        <dgm:presLayoutVars>
          <dgm:bulletEnabled val="1"/>
        </dgm:presLayoutVars>
      </dgm:prSet>
      <dgm:spPr/>
    </dgm:pt>
    <dgm:pt modelId="{9C21438D-C0B6-478F-ACD8-9A2F565A41AD}" type="pres">
      <dgm:prSet presAssocID="{C2D39257-2404-4BE0-B4FE-9818221EF7DF}" presName="sibTrans" presStyleLbl="node1" presStyleIdx="2" presStyleCnt="6"/>
      <dgm:spPr/>
    </dgm:pt>
    <dgm:pt modelId="{C52C1F58-8C14-4BE7-98C0-6040E8044224}" type="pres">
      <dgm:prSet presAssocID="{726E9730-16E7-4057-83CC-D8324820D2BF}" presName="dummy" presStyleCnt="0"/>
      <dgm:spPr/>
    </dgm:pt>
    <dgm:pt modelId="{9510EAF7-0F5D-43FD-B7A5-18921F74E994}" type="pres">
      <dgm:prSet presAssocID="{726E9730-16E7-4057-83CC-D8324820D2BF}" presName="node" presStyleLbl="revTx" presStyleIdx="3" presStyleCnt="6">
        <dgm:presLayoutVars>
          <dgm:bulletEnabled val="1"/>
        </dgm:presLayoutVars>
      </dgm:prSet>
      <dgm:spPr/>
    </dgm:pt>
    <dgm:pt modelId="{339AF22E-5BCA-40D0-AFC0-F376CE7A2CBC}" type="pres">
      <dgm:prSet presAssocID="{F8DA3106-50AD-42A8-ABB4-C49F58C9ECF4}" presName="sibTrans" presStyleLbl="node1" presStyleIdx="3" presStyleCnt="6"/>
      <dgm:spPr/>
    </dgm:pt>
    <dgm:pt modelId="{7CF234FC-91F8-4C00-8B64-1A5E3C85BE15}" type="pres">
      <dgm:prSet presAssocID="{B12F51A6-B702-4897-96E9-490636F53A1A}" presName="dummy" presStyleCnt="0"/>
      <dgm:spPr/>
    </dgm:pt>
    <dgm:pt modelId="{83C30341-FF19-454E-AF2B-9C8F7201F300}" type="pres">
      <dgm:prSet presAssocID="{B12F51A6-B702-4897-96E9-490636F53A1A}" presName="node" presStyleLbl="revTx" presStyleIdx="4" presStyleCnt="6">
        <dgm:presLayoutVars>
          <dgm:bulletEnabled val="1"/>
        </dgm:presLayoutVars>
      </dgm:prSet>
      <dgm:spPr/>
    </dgm:pt>
    <dgm:pt modelId="{E598EE6B-C21D-4FBF-9485-93C1782E3E2A}" type="pres">
      <dgm:prSet presAssocID="{49967DC6-F9A9-41D8-A68E-49957F250ECB}" presName="sibTrans" presStyleLbl="node1" presStyleIdx="4" presStyleCnt="6"/>
      <dgm:spPr/>
    </dgm:pt>
    <dgm:pt modelId="{86FBA57B-0B1E-4F8A-AC18-3F1F0D6BE1DB}" type="pres">
      <dgm:prSet presAssocID="{8FC3D14C-5752-499F-8793-4E94E29B3D29}" presName="dummy" presStyleCnt="0"/>
      <dgm:spPr/>
    </dgm:pt>
    <dgm:pt modelId="{81F15B4C-4A09-461E-B768-A36D49EBDF88}" type="pres">
      <dgm:prSet presAssocID="{8FC3D14C-5752-499F-8793-4E94E29B3D29}" presName="node" presStyleLbl="revTx" presStyleIdx="5" presStyleCnt="6">
        <dgm:presLayoutVars>
          <dgm:bulletEnabled val="1"/>
        </dgm:presLayoutVars>
      </dgm:prSet>
      <dgm:spPr/>
    </dgm:pt>
    <dgm:pt modelId="{1BC6A281-5A79-42DB-9AD0-F5E26A894372}" type="pres">
      <dgm:prSet presAssocID="{649A7F6D-C21A-478C-AF7F-5A288272A02D}" presName="sibTrans" presStyleLbl="node1" presStyleIdx="5" presStyleCnt="6"/>
      <dgm:spPr/>
    </dgm:pt>
  </dgm:ptLst>
  <dgm:cxnLst>
    <dgm:cxn modelId="{3F93B805-6B90-4ADD-B628-260F533A003A}" type="presOf" srcId="{8FC3D14C-5752-499F-8793-4E94E29B3D29}" destId="{81F15B4C-4A09-461E-B768-A36D49EBDF88}" srcOrd="0" destOrd="0" presId="urn:microsoft.com/office/officeart/2005/8/layout/cycle1"/>
    <dgm:cxn modelId="{64AA785B-F142-47B2-A604-F4B4B2506497}" srcId="{4057FB89-8EF6-4C57-A3F2-3B18826CFF10}" destId="{726E9730-16E7-4057-83CC-D8324820D2BF}" srcOrd="3" destOrd="0" parTransId="{ADAA3AEC-33DA-48D3-9FE6-5CC605CA619F}" sibTransId="{F8DA3106-50AD-42A8-ABB4-C49F58C9ECF4}"/>
    <dgm:cxn modelId="{281FCB5F-E89F-431A-B35E-FF407F00D2C2}" type="presOf" srcId="{F5086872-A3E3-4CC3-9E6C-79EED82B5A01}" destId="{880C749A-A9B5-4CAA-B350-12445AB4A9DC}" srcOrd="0" destOrd="0" presId="urn:microsoft.com/office/officeart/2005/8/layout/cycle1"/>
    <dgm:cxn modelId="{9565AE74-A4E1-4FC5-8A51-104606007606}" type="presOf" srcId="{649A7F6D-C21A-478C-AF7F-5A288272A02D}" destId="{1BC6A281-5A79-42DB-9AD0-F5E26A894372}" srcOrd="0" destOrd="0" presId="urn:microsoft.com/office/officeart/2005/8/layout/cycle1"/>
    <dgm:cxn modelId="{1858FD54-F075-4181-A24A-D2BFDAED101B}" type="presOf" srcId="{3EB95876-68AC-4E76-AB68-87D81DA0B133}" destId="{8E94A67B-4664-4C6D-969A-E711992A8724}" srcOrd="0" destOrd="0" presId="urn:microsoft.com/office/officeart/2005/8/layout/cycle1"/>
    <dgm:cxn modelId="{6DE60A81-B81A-481F-93EB-28ED29BCB268}" type="presOf" srcId="{C2D39257-2404-4BE0-B4FE-9818221EF7DF}" destId="{9C21438D-C0B6-478F-ACD8-9A2F565A41AD}" srcOrd="0" destOrd="0" presId="urn:microsoft.com/office/officeart/2005/8/layout/cycle1"/>
    <dgm:cxn modelId="{39966388-F7F4-453B-AE91-3A9A8581CBCC}" type="presOf" srcId="{726E9730-16E7-4057-83CC-D8324820D2BF}" destId="{9510EAF7-0F5D-43FD-B7A5-18921F74E994}" srcOrd="0" destOrd="0" presId="urn:microsoft.com/office/officeart/2005/8/layout/cycle1"/>
    <dgm:cxn modelId="{0BABE088-447F-409F-953C-DC2D74E3E964}" type="presOf" srcId="{1CDD0961-B8BC-4C2C-8F8A-7DD4891D98C6}" destId="{928F3739-6F62-412A-9DC1-C65123DF360C}" srcOrd="0" destOrd="0" presId="urn:microsoft.com/office/officeart/2005/8/layout/cycle1"/>
    <dgm:cxn modelId="{8BAC3199-C007-45FD-8149-332EB1B58A1F}" type="presOf" srcId="{B12F51A6-B702-4897-96E9-490636F53A1A}" destId="{83C30341-FF19-454E-AF2B-9C8F7201F300}" srcOrd="0" destOrd="0" presId="urn:microsoft.com/office/officeart/2005/8/layout/cycle1"/>
    <dgm:cxn modelId="{7EC6D8A3-1932-468A-A0BA-32C6F880C071}" type="presOf" srcId="{79EED9DB-0E26-43B4-9F94-A2662DE76595}" destId="{37BBA8BE-6047-4221-99F9-80164F7D28D1}" srcOrd="0" destOrd="0" presId="urn:microsoft.com/office/officeart/2005/8/layout/cycle1"/>
    <dgm:cxn modelId="{8FFF43A5-57B6-4EFF-ABE7-0425EC98A564}" srcId="{4057FB89-8EF6-4C57-A3F2-3B18826CFF10}" destId="{F5086872-A3E3-4CC3-9E6C-79EED82B5A01}" srcOrd="2" destOrd="0" parTransId="{A585CE33-6BC7-429B-9D6C-F21FF330D1FA}" sibTransId="{C2D39257-2404-4BE0-B4FE-9818221EF7DF}"/>
    <dgm:cxn modelId="{3342EAA9-A879-4861-95A7-FCE50FB771CA}" type="presOf" srcId="{23710416-F5C8-493A-943E-68E9F43FA0AE}" destId="{7F4169CA-FB63-41A9-B14A-36C232D3CCDF}" srcOrd="0" destOrd="0" presId="urn:microsoft.com/office/officeart/2005/8/layout/cycle1"/>
    <dgm:cxn modelId="{539800C0-004E-4158-BFAE-7E34E27DE99F}" srcId="{4057FB89-8EF6-4C57-A3F2-3B18826CFF10}" destId="{1CDD0961-B8BC-4C2C-8F8A-7DD4891D98C6}" srcOrd="0" destOrd="0" parTransId="{453B275C-2E22-481B-862A-5079F47044D6}" sibTransId="{3EB95876-68AC-4E76-AB68-87D81DA0B133}"/>
    <dgm:cxn modelId="{748C38C1-A337-4789-BEC4-563E31B29479}" type="presOf" srcId="{4057FB89-8EF6-4C57-A3F2-3B18826CFF10}" destId="{3CF90C03-8F67-4F86-A782-A32341DD3C0A}" srcOrd="0" destOrd="0" presId="urn:microsoft.com/office/officeart/2005/8/layout/cycle1"/>
    <dgm:cxn modelId="{44F1D8C8-79A8-4FF7-8A37-7CA633253440}" srcId="{4057FB89-8EF6-4C57-A3F2-3B18826CFF10}" destId="{79EED9DB-0E26-43B4-9F94-A2662DE76595}" srcOrd="1" destOrd="0" parTransId="{C531FAF8-E086-454B-80E3-DE5550225C71}" sibTransId="{23710416-F5C8-493A-943E-68E9F43FA0AE}"/>
    <dgm:cxn modelId="{E5FC6CD8-7D91-46D2-A475-548F396F7715}" type="presOf" srcId="{F8DA3106-50AD-42A8-ABB4-C49F58C9ECF4}" destId="{339AF22E-5BCA-40D0-AFC0-F376CE7A2CBC}" srcOrd="0" destOrd="0" presId="urn:microsoft.com/office/officeart/2005/8/layout/cycle1"/>
    <dgm:cxn modelId="{CFAC3EE3-7CB8-44C7-9BBF-AB9499388FD1}" srcId="{4057FB89-8EF6-4C57-A3F2-3B18826CFF10}" destId="{8FC3D14C-5752-499F-8793-4E94E29B3D29}" srcOrd="5" destOrd="0" parTransId="{CA9587C3-91E0-49AB-81F1-5355B2C2A25B}" sibTransId="{649A7F6D-C21A-478C-AF7F-5A288272A02D}"/>
    <dgm:cxn modelId="{EC4616E6-9653-4E9C-90D8-F2E111E46B4F}" srcId="{4057FB89-8EF6-4C57-A3F2-3B18826CFF10}" destId="{B12F51A6-B702-4897-96E9-490636F53A1A}" srcOrd="4" destOrd="0" parTransId="{F0372AC1-3286-4FCB-987F-FB7FF3A85B20}" sibTransId="{49967DC6-F9A9-41D8-A68E-49957F250ECB}"/>
    <dgm:cxn modelId="{CCE94EFD-B3EA-476E-A9E5-6B344C3623BB}" type="presOf" srcId="{49967DC6-F9A9-41D8-A68E-49957F250ECB}" destId="{E598EE6B-C21D-4FBF-9485-93C1782E3E2A}" srcOrd="0" destOrd="0" presId="urn:microsoft.com/office/officeart/2005/8/layout/cycle1"/>
    <dgm:cxn modelId="{C6E23FFF-E8AC-4E15-84F1-3E6BE3BCA2A7}" type="presParOf" srcId="{3CF90C03-8F67-4F86-A782-A32341DD3C0A}" destId="{25533F95-7E72-473F-910F-17C420CE4BC1}" srcOrd="0" destOrd="0" presId="urn:microsoft.com/office/officeart/2005/8/layout/cycle1"/>
    <dgm:cxn modelId="{B49AEF10-D373-4342-A501-6F38DD3D60E4}" type="presParOf" srcId="{3CF90C03-8F67-4F86-A782-A32341DD3C0A}" destId="{928F3739-6F62-412A-9DC1-C65123DF360C}" srcOrd="1" destOrd="0" presId="urn:microsoft.com/office/officeart/2005/8/layout/cycle1"/>
    <dgm:cxn modelId="{52D4ABC2-B3B2-4AC6-8CCC-5193B099D093}" type="presParOf" srcId="{3CF90C03-8F67-4F86-A782-A32341DD3C0A}" destId="{8E94A67B-4664-4C6D-969A-E711992A8724}" srcOrd="2" destOrd="0" presId="urn:microsoft.com/office/officeart/2005/8/layout/cycle1"/>
    <dgm:cxn modelId="{AE32B546-CE67-461B-969F-CE9912B5D1F9}" type="presParOf" srcId="{3CF90C03-8F67-4F86-A782-A32341DD3C0A}" destId="{0777D0D4-D769-47F5-9E2D-F6858309BD55}" srcOrd="3" destOrd="0" presId="urn:microsoft.com/office/officeart/2005/8/layout/cycle1"/>
    <dgm:cxn modelId="{76361BBB-B856-47D7-A62A-B47C0001D3B4}" type="presParOf" srcId="{3CF90C03-8F67-4F86-A782-A32341DD3C0A}" destId="{37BBA8BE-6047-4221-99F9-80164F7D28D1}" srcOrd="4" destOrd="0" presId="urn:microsoft.com/office/officeart/2005/8/layout/cycle1"/>
    <dgm:cxn modelId="{0A3877C7-23E6-4AC2-BCE1-EA3362BEAE27}" type="presParOf" srcId="{3CF90C03-8F67-4F86-A782-A32341DD3C0A}" destId="{7F4169CA-FB63-41A9-B14A-36C232D3CCDF}" srcOrd="5" destOrd="0" presId="urn:microsoft.com/office/officeart/2005/8/layout/cycle1"/>
    <dgm:cxn modelId="{F9816DED-88CD-4F40-8C09-2671C448B569}" type="presParOf" srcId="{3CF90C03-8F67-4F86-A782-A32341DD3C0A}" destId="{2EF76879-96D2-4577-8985-81A47D6AB76C}" srcOrd="6" destOrd="0" presId="urn:microsoft.com/office/officeart/2005/8/layout/cycle1"/>
    <dgm:cxn modelId="{36131755-63A2-4428-90A1-F9113FAE9A08}" type="presParOf" srcId="{3CF90C03-8F67-4F86-A782-A32341DD3C0A}" destId="{880C749A-A9B5-4CAA-B350-12445AB4A9DC}" srcOrd="7" destOrd="0" presId="urn:microsoft.com/office/officeart/2005/8/layout/cycle1"/>
    <dgm:cxn modelId="{04D77D29-31D1-427A-92CD-9AA85744BE7A}" type="presParOf" srcId="{3CF90C03-8F67-4F86-A782-A32341DD3C0A}" destId="{9C21438D-C0B6-478F-ACD8-9A2F565A41AD}" srcOrd="8" destOrd="0" presId="urn:microsoft.com/office/officeart/2005/8/layout/cycle1"/>
    <dgm:cxn modelId="{DEB043E8-D743-4CB2-BA79-4824542A55F2}" type="presParOf" srcId="{3CF90C03-8F67-4F86-A782-A32341DD3C0A}" destId="{C52C1F58-8C14-4BE7-98C0-6040E8044224}" srcOrd="9" destOrd="0" presId="urn:microsoft.com/office/officeart/2005/8/layout/cycle1"/>
    <dgm:cxn modelId="{28B86A18-CD44-4FBC-AA12-30CA25B095BA}" type="presParOf" srcId="{3CF90C03-8F67-4F86-A782-A32341DD3C0A}" destId="{9510EAF7-0F5D-43FD-B7A5-18921F74E994}" srcOrd="10" destOrd="0" presId="urn:microsoft.com/office/officeart/2005/8/layout/cycle1"/>
    <dgm:cxn modelId="{9A04C1FD-D36C-4B3C-9731-46859A322B03}" type="presParOf" srcId="{3CF90C03-8F67-4F86-A782-A32341DD3C0A}" destId="{339AF22E-5BCA-40D0-AFC0-F376CE7A2CBC}" srcOrd="11" destOrd="0" presId="urn:microsoft.com/office/officeart/2005/8/layout/cycle1"/>
    <dgm:cxn modelId="{C5B7E75F-1E7E-41D3-A360-D854BC8D2878}" type="presParOf" srcId="{3CF90C03-8F67-4F86-A782-A32341DD3C0A}" destId="{7CF234FC-91F8-4C00-8B64-1A5E3C85BE15}" srcOrd="12" destOrd="0" presId="urn:microsoft.com/office/officeart/2005/8/layout/cycle1"/>
    <dgm:cxn modelId="{0D8A483D-6A68-46D7-B3C6-4A50372B779A}" type="presParOf" srcId="{3CF90C03-8F67-4F86-A782-A32341DD3C0A}" destId="{83C30341-FF19-454E-AF2B-9C8F7201F300}" srcOrd="13" destOrd="0" presId="urn:microsoft.com/office/officeart/2005/8/layout/cycle1"/>
    <dgm:cxn modelId="{271829AC-3AF0-4061-A23C-17185C8CE195}" type="presParOf" srcId="{3CF90C03-8F67-4F86-A782-A32341DD3C0A}" destId="{E598EE6B-C21D-4FBF-9485-93C1782E3E2A}" srcOrd="14" destOrd="0" presId="urn:microsoft.com/office/officeart/2005/8/layout/cycle1"/>
    <dgm:cxn modelId="{378A3F3D-1715-4E65-AAFF-75823DD865EA}" type="presParOf" srcId="{3CF90C03-8F67-4F86-A782-A32341DD3C0A}" destId="{86FBA57B-0B1E-4F8A-AC18-3F1F0D6BE1DB}" srcOrd="15" destOrd="0" presId="urn:microsoft.com/office/officeart/2005/8/layout/cycle1"/>
    <dgm:cxn modelId="{C916A81F-D3C0-4A10-AF07-30444DD59A12}" type="presParOf" srcId="{3CF90C03-8F67-4F86-A782-A32341DD3C0A}" destId="{81F15B4C-4A09-461E-B768-A36D49EBDF88}" srcOrd="16" destOrd="0" presId="urn:microsoft.com/office/officeart/2005/8/layout/cycle1"/>
    <dgm:cxn modelId="{D9F71B6C-37F9-4954-A543-CE545C4BBF62}" type="presParOf" srcId="{3CF90C03-8F67-4F86-A782-A32341DD3C0A}" destId="{1BC6A281-5A79-42DB-9AD0-F5E26A894372}"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F3739-6F62-412A-9DC1-C65123DF360C}">
      <dsp:nvSpPr>
        <dsp:cNvPr id="0" name=""/>
        <dsp:cNvSpPr/>
      </dsp:nvSpPr>
      <dsp:spPr>
        <a:xfrm>
          <a:off x="4913028" y="7090"/>
          <a:ext cx="747931" cy="747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Step 1: Receiving the Appeal</a:t>
          </a:r>
          <a:endParaRPr lang="en-US" sz="1200" kern="1200" dirty="0"/>
        </a:p>
      </dsp:txBody>
      <dsp:txXfrm>
        <a:off x="4913028" y="7090"/>
        <a:ext cx="747931" cy="747931"/>
      </dsp:txXfrm>
    </dsp:sp>
    <dsp:sp modelId="{8E94A67B-4664-4C6D-969A-E711992A8724}">
      <dsp:nvSpPr>
        <dsp:cNvPr id="0" name=""/>
        <dsp:cNvSpPr/>
      </dsp:nvSpPr>
      <dsp:spPr>
        <a:xfrm>
          <a:off x="2626408" y="-465"/>
          <a:ext cx="3652780" cy="3652780"/>
        </a:xfrm>
        <a:prstGeom prst="circularArrow">
          <a:avLst>
            <a:gd name="adj1" fmla="val 3993"/>
            <a:gd name="adj2" fmla="val 250488"/>
            <a:gd name="adj3" fmla="val 20572346"/>
            <a:gd name="adj4" fmla="val 18983879"/>
            <a:gd name="adj5" fmla="val 46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BBA8BE-6047-4221-99F9-80164F7D28D1}">
      <dsp:nvSpPr>
        <dsp:cNvPr id="0" name=""/>
        <dsp:cNvSpPr/>
      </dsp:nvSpPr>
      <dsp:spPr>
        <a:xfrm>
          <a:off x="5747223" y="1451958"/>
          <a:ext cx="747931" cy="747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Step 2: Review of Appeal</a:t>
          </a:r>
          <a:endParaRPr lang="en-US" sz="1200" kern="1200" dirty="0"/>
        </a:p>
      </dsp:txBody>
      <dsp:txXfrm>
        <a:off x="5747223" y="1451958"/>
        <a:ext cx="747931" cy="747931"/>
      </dsp:txXfrm>
    </dsp:sp>
    <dsp:sp modelId="{7F4169CA-FB63-41A9-B14A-36C232D3CCDF}">
      <dsp:nvSpPr>
        <dsp:cNvPr id="0" name=""/>
        <dsp:cNvSpPr/>
      </dsp:nvSpPr>
      <dsp:spPr>
        <a:xfrm>
          <a:off x="2626408" y="-465"/>
          <a:ext cx="3652780" cy="3652780"/>
        </a:xfrm>
        <a:prstGeom prst="circularArrow">
          <a:avLst>
            <a:gd name="adj1" fmla="val 3993"/>
            <a:gd name="adj2" fmla="val 250488"/>
            <a:gd name="adj3" fmla="val 2365633"/>
            <a:gd name="adj4" fmla="val 777165"/>
            <a:gd name="adj5" fmla="val 46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0C749A-A9B5-4CAA-B350-12445AB4A9DC}">
      <dsp:nvSpPr>
        <dsp:cNvPr id="0" name=""/>
        <dsp:cNvSpPr/>
      </dsp:nvSpPr>
      <dsp:spPr>
        <a:xfrm>
          <a:off x="4913028" y="2896826"/>
          <a:ext cx="747931" cy="747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Step 3: Informal Resolution</a:t>
          </a:r>
          <a:endParaRPr lang="en-US" sz="1200" kern="1200" dirty="0"/>
        </a:p>
      </dsp:txBody>
      <dsp:txXfrm>
        <a:off x="4913028" y="2896826"/>
        <a:ext cx="747931" cy="747931"/>
      </dsp:txXfrm>
    </dsp:sp>
    <dsp:sp modelId="{9C21438D-C0B6-478F-ACD8-9A2F565A41AD}">
      <dsp:nvSpPr>
        <dsp:cNvPr id="0" name=""/>
        <dsp:cNvSpPr/>
      </dsp:nvSpPr>
      <dsp:spPr>
        <a:xfrm>
          <a:off x="2626408" y="-465"/>
          <a:ext cx="3652780" cy="3652780"/>
        </a:xfrm>
        <a:prstGeom prst="circularArrow">
          <a:avLst>
            <a:gd name="adj1" fmla="val 3993"/>
            <a:gd name="adj2" fmla="val 250488"/>
            <a:gd name="adj3" fmla="val 6110281"/>
            <a:gd name="adj4" fmla="val 4439231"/>
            <a:gd name="adj5" fmla="val 46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10EAF7-0F5D-43FD-B7A5-18921F74E994}">
      <dsp:nvSpPr>
        <dsp:cNvPr id="0" name=""/>
        <dsp:cNvSpPr/>
      </dsp:nvSpPr>
      <dsp:spPr>
        <a:xfrm>
          <a:off x="3244638" y="2896826"/>
          <a:ext cx="747931" cy="747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Step 4: Preparing for the Hearing</a:t>
          </a:r>
          <a:endParaRPr lang="en-US" sz="1200" kern="1200" dirty="0"/>
        </a:p>
      </dsp:txBody>
      <dsp:txXfrm>
        <a:off x="3244638" y="2896826"/>
        <a:ext cx="747931" cy="747931"/>
      </dsp:txXfrm>
    </dsp:sp>
    <dsp:sp modelId="{339AF22E-5BCA-40D0-AFC0-F376CE7A2CBC}">
      <dsp:nvSpPr>
        <dsp:cNvPr id="0" name=""/>
        <dsp:cNvSpPr/>
      </dsp:nvSpPr>
      <dsp:spPr>
        <a:xfrm>
          <a:off x="2626408" y="-465"/>
          <a:ext cx="3652780" cy="3652780"/>
        </a:xfrm>
        <a:prstGeom prst="circularArrow">
          <a:avLst>
            <a:gd name="adj1" fmla="val 3993"/>
            <a:gd name="adj2" fmla="val 250488"/>
            <a:gd name="adj3" fmla="val 9772346"/>
            <a:gd name="adj4" fmla="val 8183879"/>
            <a:gd name="adj5" fmla="val 46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C30341-FF19-454E-AF2B-9C8F7201F300}">
      <dsp:nvSpPr>
        <dsp:cNvPr id="0" name=""/>
        <dsp:cNvSpPr/>
      </dsp:nvSpPr>
      <dsp:spPr>
        <a:xfrm>
          <a:off x="2410443" y="1451958"/>
          <a:ext cx="747931" cy="747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Step 5: Hearing</a:t>
          </a:r>
          <a:endParaRPr lang="en-US" sz="1200" kern="1200" dirty="0"/>
        </a:p>
      </dsp:txBody>
      <dsp:txXfrm>
        <a:off x="2410443" y="1451958"/>
        <a:ext cx="747931" cy="747931"/>
      </dsp:txXfrm>
    </dsp:sp>
    <dsp:sp modelId="{E598EE6B-C21D-4FBF-9485-93C1782E3E2A}">
      <dsp:nvSpPr>
        <dsp:cNvPr id="0" name=""/>
        <dsp:cNvSpPr/>
      </dsp:nvSpPr>
      <dsp:spPr>
        <a:xfrm>
          <a:off x="2626408" y="-465"/>
          <a:ext cx="3652780" cy="3652780"/>
        </a:xfrm>
        <a:prstGeom prst="circularArrow">
          <a:avLst>
            <a:gd name="adj1" fmla="val 3993"/>
            <a:gd name="adj2" fmla="val 250488"/>
            <a:gd name="adj3" fmla="val 13165633"/>
            <a:gd name="adj4" fmla="val 11577165"/>
            <a:gd name="adj5" fmla="val 46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15B4C-4A09-461E-B768-A36D49EBDF88}">
      <dsp:nvSpPr>
        <dsp:cNvPr id="0" name=""/>
        <dsp:cNvSpPr/>
      </dsp:nvSpPr>
      <dsp:spPr>
        <a:xfrm>
          <a:off x="3244638" y="7090"/>
          <a:ext cx="747931" cy="747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Step 6: Decision</a:t>
          </a:r>
          <a:endParaRPr lang="en-US" sz="1200" kern="1200" dirty="0"/>
        </a:p>
      </dsp:txBody>
      <dsp:txXfrm>
        <a:off x="3244638" y="7090"/>
        <a:ext cx="747931" cy="747931"/>
      </dsp:txXfrm>
    </dsp:sp>
    <dsp:sp modelId="{1BC6A281-5A79-42DB-9AD0-F5E26A894372}">
      <dsp:nvSpPr>
        <dsp:cNvPr id="0" name=""/>
        <dsp:cNvSpPr/>
      </dsp:nvSpPr>
      <dsp:spPr>
        <a:xfrm>
          <a:off x="2626408" y="-465"/>
          <a:ext cx="3652780" cy="3652780"/>
        </a:xfrm>
        <a:prstGeom prst="circularArrow">
          <a:avLst>
            <a:gd name="adj1" fmla="val 3993"/>
            <a:gd name="adj2" fmla="val 250488"/>
            <a:gd name="adj3" fmla="val 16910281"/>
            <a:gd name="adj4" fmla="val 15239231"/>
            <a:gd name="adj5" fmla="val 46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535738" y="8898291"/>
            <a:ext cx="400117" cy="299735"/>
          </a:xfrm>
          <a:prstGeom prst="rect">
            <a:avLst/>
          </a:prstGeom>
          <a:noFill/>
          <a:ln w="12700">
            <a:noFill/>
            <a:miter lim="800000"/>
          </a:ln>
          <a:effectLst/>
        </p:spPr>
        <p:txBody>
          <a:bodyPr wrap="none" lIns="90365" tIns="45184" rIns="90365" bIns="45184" anchor="ctr">
            <a:spAutoFit/>
          </a:bodyPr>
          <a:lstStyle>
            <a:lvl1pPr defTabSz="928688">
              <a:defRPr>
                <a:solidFill>
                  <a:schemeClr val="tx1"/>
                </a:solidFill>
                <a:latin typeface="Arial" panose="020B0604020202020204" pitchFamily="34" charset="0"/>
              </a:defRPr>
            </a:lvl1pPr>
            <a:lvl2pPr marL="742950" indent="-285750" defTabSz="928688">
              <a:defRPr>
                <a:solidFill>
                  <a:schemeClr val="tx1"/>
                </a:solidFill>
                <a:latin typeface="Arial" panose="020B0604020202020204" pitchFamily="34" charset="0"/>
              </a:defRPr>
            </a:lvl2pPr>
            <a:lvl3pPr marL="1143000" indent="-228600" defTabSz="928688">
              <a:defRPr>
                <a:solidFill>
                  <a:schemeClr val="tx1"/>
                </a:solidFill>
                <a:latin typeface="Arial" panose="020B0604020202020204" pitchFamily="34" charset="0"/>
              </a:defRPr>
            </a:lvl3pPr>
            <a:lvl4pPr marL="1600200" indent="-228600" defTabSz="928688">
              <a:defRPr>
                <a:solidFill>
                  <a:schemeClr val="tx1"/>
                </a:solidFill>
                <a:latin typeface="Arial" panose="020B0604020202020204" pitchFamily="34" charset="0"/>
              </a:defRPr>
            </a:lvl4pPr>
            <a:lvl5pPr marL="2057400" indent="-228600" defTabSz="928688">
              <a:defRPr>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defRPr>
            </a:lvl9pPr>
          </a:lstStyle>
          <a:p>
            <a:pPr algn="r">
              <a:defRPr/>
            </a:pPr>
            <a:fld id="{D6949E2D-DB7C-4919-A89C-B826B07BC3AD}" type="slidenum">
              <a:rPr lang="en-US" altLang="en-US" sz="1300">
                <a:latin typeface="Book Antiqua" panose="02040602050305030304" pitchFamily="18" charset="0"/>
              </a:rPr>
              <a:pPr algn="r">
                <a:defRPr/>
              </a:pPr>
              <a:t>‹#›</a:t>
            </a:fld>
            <a:endParaRPr lang="en-US" altLang="en-US" sz="1300">
              <a:latin typeface="Book Antiqua" panose="02040602050305030304" pitchFamily="18"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5634" y="4416099"/>
            <a:ext cx="5139134" cy="4182457"/>
          </a:xfrm>
          <a:prstGeom prst="rect">
            <a:avLst/>
          </a:prstGeom>
          <a:noFill/>
          <a:ln w="12700">
            <a:noFill/>
            <a:miter lim="800000"/>
          </a:ln>
          <a:effectLst/>
        </p:spPr>
        <p:txBody>
          <a:bodyPr vert="horz" wrap="square" lIns="90365" tIns="45184" rIns="90365" bIns="45184"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3" name="Rectangle 3"/>
          <p:cNvSpPr>
            <a:spLocks noGrp="1" noRot="1" noChangeAspect="1" noChangeArrowheads="1" noTextEdit="1"/>
          </p:cNvSpPr>
          <p:nvPr>
            <p:ph type="sldImg" idx="2"/>
          </p:nvPr>
        </p:nvSpPr>
        <p:spPr bwMode="auto">
          <a:xfrm>
            <a:off x="1184275" y="700088"/>
            <a:ext cx="4641850" cy="3481387"/>
          </a:xfrm>
          <a:prstGeom prst="rect">
            <a:avLst/>
          </a:prstGeom>
          <a:noFill/>
          <a:ln w="12700">
            <a:solidFill>
              <a:schemeClr val="tx1"/>
            </a:solidFill>
            <a:miter lim="800000"/>
          </a:ln>
          <a:extLst>
            <a:ext uri="{909E8E84-426E-40DD-AFC4-6F175D3DCCD1}">
              <a14:hiddenFill xmlns:a14="http://schemas.microsoft.com/office/drawing/2010/main">
                <a:solidFill>
                  <a:srgbClr val="FFFFFF"/>
                </a:solidFill>
              </a14:hiddenFill>
            </a:ext>
          </a:extLst>
        </p:spPr>
      </p:sp>
      <p:sp>
        <p:nvSpPr>
          <p:cNvPr id="2052" name="Rectangle 4"/>
          <p:cNvSpPr>
            <a:spLocks noChangeArrowheads="1"/>
          </p:cNvSpPr>
          <p:nvPr/>
        </p:nvSpPr>
        <p:spPr bwMode="auto">
          <a:xfrm>
            <a:off x="6535738" y="8898291"/>
            <a:ext cx="400117" cy="299735"/>
          </a:xfrm>
          <a:prstGeom prst="rect">
            <a:avLst/>
          </a:prstGeom>
          <a:noFill/>
          <a:ln w="12700">
            <a:noFill/>
            <a:miter lim="800000"/>
          </a:ln>
          <a:effectLst/>
        </p:spPr>
        <p:txBody>
          <a:bodyPr wrap="none" lIns="90365" tIns="45184" rIns="90365" bIns="45184" anchor="ctr">
            <a:spAutoFit/>
          </a:bodyPr>
          <a:lstStyle>
            <a:lvl1pPr defTabSz="928688">
              <a:defRPr>
                <a:solidFill>
                  <a:schemeClr val="tx1"/>
                </a:solidFill>
                <a:latin typeface="Arial" panose="020B0604020202020204" pitchFamily="34" charset="0"/>
              </a:defRPr>
            </a:lvl1pPr>
            <a:lvl2pPr marL="742950" indent="-285750" defTabSz="928688">
              <a:defRPr>
                <a:solidFill>
                  <a:schemeClr val="tx1"/>
                </a:solidFill>
                <a:latin typeface="Arial" panose="020B0604020202020204" pitchFamily="34" charset="0"/>
              </a:defRPr>
            </a:lvl2pPr>
            <a:lvl3pPr marL="1143000" indent="-228600" defTabSz="928688">
              <a:defRPr>
                <a:solidFill>
                  <a:schemeClr val="tx1"/>
                </a:solidFill>
                <a:latin typeface="Arial" panose="020B0604020202020204" pitchFamily="34" charset="0"/>
              </a:defRPr>
            </a:lvl3pPr>
            <a:lvl4pPr marL="1600200" indent="-228600" defTabSz="928688">
              <a:defRPr>
                <a:solidFill>
                  <a:schemeClr val="tx1"/>
                </a:solidFill>
                <a:latin typeface="Arial" panose="020B0604020202020204" pitchFamily="34" charset="0"/>
              </a:defRPr>
            </a:lvl4pPr>
            <a:lvl5pPr marL="2057400" indent="-228600" defTabSz="928688">
              <a:defRPr>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defRPr>
            </a:lvl9pPr>
          </a:lstStyle>
          <a:p>
            <a:pPr algn="r">
              <a:defRPr/>
            </a:pPr>
            <a:fld id="{601D04D1-7C4F-4C47-AF1D-07C2A3F7B89A}" type="slidenum">
              <a:rPr lang="en-US" altLang="en-US" sz="1300" smtClean="0">
                <a:latin typeface="Book Antiqua" panose="02040602050305030304" pitchFamily="18" charset="0"/>
              </a:rPr>
              <a:pPr algn="r">
                <a:defRPr/>
              </a:pPr>
              <a:t>‹#›</a:t>
            </a:fld>
            <a:endParaRPr lang="en-US" altLang="en-US" sz="1300">
              <a:latin typeface="Book Antiqua" panose="02040602050305030304" pitchFamily="18" charset="0"/>
            </a:endParaRPr>
          </a:p>
        </p:txBody>
      </p:sp>
    </p:spTree>
  </p:cSld>
  <p:clrMap bg1="lt1" tx1="dk1" bg2="lt2" tx2="dk2" accent1="accent1" accent2="accent2" accent3="accent3" accent4="accent4" accent5="accent5" accent6="accent6" hlink="hlink" folHlink="folHlink"/>
  <p:notesStyle>
    <a:lvl1pPr algn="l" defTabSz="882650" rtl="0" eaLnBrk="0" fontAlgn="base" hangingPunct="0">
      <a:spcBef>
        <a:spcPct val="30000"/>
      </a:spcBef>
      <a:spcAft>
        <a:spcPct val="0"/>
      </a:spcAft>
      <a:defRPr sz="1100" kern="1200">
        <a:solidFill>
          <a:schemeClr val="tx1"/>
        </a:solidFill>
        <a:latin typeface="Arial"/>
        <a:ea typeface="+mn-ea"/>
        <a:cs typeface="+mn-cs"/>
      </a:defRPr>
    </a:lvl1pPr>
    <a:lvl2pPr marL="442913" algn="l" defTabSz="882650" rtl="0" eaLnBrk="0" fontAlgn="base" hangingPunct="0">
      <a:spcBef>
        <a:spcPct val="30000"/>
      </a:spcBef>
      <a:spcAft>
        <a:spcPct val="0"/>
      </a:spcAft>
      <a:defRPr sz="1100" kern="1200">
        <a:solidFill>
          <a:schemeClr val="tx1"/>
        </a:solidFill>
        <a:latin typeface="Arial"/>
        <a:ea typeface="+mn-ea"/>
        <a:cs typeface="+mn-cs"/>
      </a:defRPr>
    </a:lvl2pPr>
    <a:lvl3pPr marL="882650" algn="l" defTabSz="882650" rtl="0" eaLnBrk="0" fontAlgn="base" hangingPunct="0">
      <a:spcBef>
        <a:spcPct val="30000"/>
      </a:spcBef>
      <a:spcAft>
        <a:spcPct val="0"/>
      </a:spcAft>
      <a:defRPr sz="1100" kern="1200">
        <a:solidFill>
          <a:schemeClr val="tx1"/>
        </a:solidFill>
        <a:latin typeface="Arial"/>
        <a:ea typeface="+mn-ea"/>
        <a:cs typeface="+mn-cs"/>
      </a:defRPr>
    </a:lvl3pPr>
    <a:lvl4pPr marL="1325563" algn="l" defTabSz="882650" rtl="0" eaLnBrk="0" fontAlgn="base" hangingPunct="0">
      <a:spcBef>
        <a:spcPct val="30000"/>
      </a:spcBef>
      <a:spcAft>
        <a:spcPct val="0"/>
      </a:spcAft>
      <a:defRPr sz="1100" kern="1200">
        <a:solidFill>
          <a:schemeClr val="tx1"/>
        </a:solidFill>
        <a:latin typeface="Arial"/>
        <a:ea typeface="+mn-ea"/>
        <a:cs typeface="+mn-cs"/>
      </a:defRPr>
    </a:lvl4pPr>
    <a:lvl5pPr marL="1765300" algn="l" defTabSz="882650" rtl="0" eaLnBrk="0" fontAlgn="base" hangingPunct="0">
      <a:spcBef>
        <a:spcPct val="30000"/>
      </a:spcBef>
      <a:spcAft>
        <a:spcPct val="0"/>
      </a:spcAft>
      <a:defRPr sz="11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50695" fontAlgn="base">
              <a:spcBef>
                <a:spcPct val="0"/>
              </a:spcBef>
              <a:spcAft>
                <a:spcPct val="0"/>
              </a:spcAft>
              <a:buClr>
                <a:schemeClr val="tx1"/>
              </a:buClr>
              <a:defRPr/>
            </a:pPr>
            <a:endParaRPr lang="en-US" altLang="en-US" sz="1100" kern="1200" dirty="0">
              <a:solidFill>
                <a:schemeClr val="tx1"/>
              </a:solidFill>
              <a:latin typeface="Times New Roman" pitchFamily="18" charset="0"/>
              <a:ea typeface="+mn-ea"/>
              <a:cs typeface="Times New Roman" panose="02020603050405020304" pitchFamily="18" charset="0"/>
            </a:endParaRPr>
          </a:p>
          <a:p>
            <a:pPr marL="0" lvl="1" defTabSz="950695" fontAlgn="base">
              <a:spcBef>
                <a:spcPct val="0"/>
              </a:spcBef>
              <a:spcAft>
                <a:spcPct val="0"/>
              </a:spcAft>
              <a:buClr>
                <a:schemeClr val="tx1"/>
              </a:buClr>
              <a:defRPr/>
            </a:pPr>
            <a:endParaRPr lang="en-US" altLang="en-US" sz="1100" kern="1200" dirty="0">
              <a:solidFill>
                <a:schemeClr val="tx1"/>
              </a:solidFill>
              <a:latin typeface="Times New Roman" pitchFamily="18" charset="0"/>
              <a:ea typeface="+mn-ea"/>
              <a:cs typeface="Times New Roman" panose="02020603050405020304" pitchFamily="18" charset="0"/>
            </a:endParaRPr>
          </a:p>
          <a:p>
            <a:endParaRPr lang="en-US" dirty="0"/>
          </a:p>
        </p:txBody>
      </p:sp>
    </p:spTree>
    <p:extLst>
      <p:ext uri="{BB962C8B-B14F-4D97-AF65-F5344CB8AC3E}">
        <p14:creationId xmlns:p14="http://schemas.microsoft.com/office/powerpoint/2010/main" val="246066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latin typeface="+mj-lt"/>
              </a:rPr>
              <a:t>Key Terms</a:t>
            </a:r>
            <a:r>
              <a:rPr lang="en-US" dirty="0">
                <a:latin typeface="+mj-lt"/>
              </a:rPr>
              <a:t>:</a:t>
            </a:r>
          </a:p>
          <a:p>
            <a:pPr marL="171450" indent="-171450">
              <a:buFont typeface="Arial" panose="020B0604020202020204" pitchFamily="34" charset="0"/>
              <a:buChar char="•"/>
            </a:pPr>
            <a:r>
              <a:rPr lang="en-US" b="1" dirty="0">
                <a:latin typeface="+mj-lt"/>
              </a:rPr>
              <a:t>Assessment Year (AY)</a:t>
            </a:r>
            <a:r>
              <a:rPr lang="en-US" dirty="0">
                <a:latin typeface="+mj-lt"/>
              </a:rPr>
              <a:t>: The year when property is valued. Taxes assessed in AY are payable in the following </a:t>
            </a:r>
            <a:r>
              <a:rPr lang="en-US" b="1" dirty="0">
                <a:latin typeface="+mj-lt"/>
              </a:rPr>
              <a:t>Tax Year</a:t>
            </a:r>
            <a:r>
              <a:rPr lang="en-US" dirty="0">
                <a:latin typeface="+mj-lt"/>
              </a:rPr>
              <a:t>.</a:t>
            </a:r>
          </a:p>
          <a:p>
            <a:pPr marL="171450" indent="-171450">
              <a:buFont typeface="Arial" panose="020B0604020202020204" pitchFamily="34" charset="0"/>
              <a:buChar char="•"/>
            </a:pPr>
            <a:r>
              <a:rPr lang="en-US" b="1" dirty="0">
                <a:latin typeface="+mj-lt"/>
              </a:rPr>
              <a:t>Example</a:t>
            </a:r>
            <a:r>
              <a:rPr lang="en-US" dirty="0">
                <a:latin typeface="+mj-lt"/>
              </a:rPr>
              <a:t>: AY 2025 taxes are collected in </a:t>
            </a:r>
            <a:r>
              <a:rPr lang="en-US" b="1" dirty="0">
                <a:latin typeface="+mj-lt"/>
              </a:rPr>
              <a:t>Tax Year 2026</a:t>
            </a:r>
            <a:r>
              <a:rPr lang="en-US" dirty="0">
                <a:latin typeface="+mj-lt"/>
              </a:rPr>
              <a:t>.</a:t>
            </a:r>
          </a:p>
          <a:p>
            <a:pPr marL="171450" indent="-171450">
              <a:buFont typeface="Arial" panose="020B0604020202020204" pitchFamily="34" charset="0"/>
              <a:buChar char="•"/>
            </a:pPr>
            <a:r>
              <a:rPr lang="en-US" b="1" dirty="0">
                <a:latin typeface="+mj-lt"/>
              </a:rPr>
              <a:t>Revaluation</a:t>
            </a:r>
            <a:r>
              <a:rPr lang="en-US" dirty="0">
                <a:latin typeface="+mj-lt"/>
              </a:rPr>
              <a:t>: This refers to reassessing a property's value. Though not explicitly defined by law, it's interpreted as a change in value based on appraisal judgment (as per BOE rules).</a:t>
            </a:r>
          </a:p>
          <a:p>
            <a:pPr marL="171450" indent="-171450">
              <a:buFont typeface="Arial" panose="020B0604020202020204" pitchFamily="34" charset="0"/>
              <a:buChar char="•"/>
            </a:pPr>
            <a:r>
              <a:rPr lang="en-US" b="1" dirty="0">
                <a:latin typeface="+mj-lt"/>
              </a:rPr>
              <a:t>Presumption of Correctness</a:t>
            </a:r>
            <a:r>
              <a:rPr lang="en-US" dirty="0">
                <a:latin typeface="+mj-lt"/>
              </a:rPr>
              <a:t>: The certified valuation is presumed accurate. Petitioners must provide </a:t>
            </a:r>
            <a:r>
              <a:rPr lang="en-US" b="1" dirty="0">
                <a:latin typeface="+mj-lt"/>
              </a:rPr>
              <a:t>clear, cogent, and convincing evidence</a:t>
            </a:r>
            <a:r>
              <a:rPr lang="en-US" dirty="0">
                <a:latin typeface="+mj-lt"/>
              </a:rPr>
              <a:t> to challenge it.</a:t>
            </a:r>
          </a:p>
          <a:p>
            <a:pPr marL="0" marR="0" lvl="0" indent="0" algn="l" defTabSz="882650" rtl="0" eaLnBrk="0" fontAlgn="base" latinLnBrk="0" hangingPunct="0">
              <a:lnSpc>
                <a:spcPct val="100000"/>
              </a:lnSpc>
              <a:spcBef>
                <a:spcPct val="30000"/>
              </a:spcBef>
              <a:spcAft>
                <a:spcPct val="0"/>
              </a:spcAft>
              <a:buClrTx/>
              <a:buSzTx/>
              <a:buFontTx/>
              <a:buNone/>
              <a:defRPr/>
            </a:pPr>
            <a:endParaRPr lang="en-US" sz="1100" b="1" dirty="0">
              <a:latin typeface="+mj-lt"/>
              <a:cs typeface="Times New Roman" panose="02020603050405020304" pitchFamily="18" charset="0"/>
            </a:endParaRPr>
          </a:p>
          <a:p>
            <a:pPr marL="0" marR="0" lvl="0" indent="0" algn="l" defTabSz="882650" rtl="0" eaLnBrk="0" fontAlgn="base" latinLnBrk="0" hangingPunct="0">
              <a:lnSpc>
                <a:spcPct val="100000"/>
              </a:lnSpc>
              <a:spcBef>
                <a:spcPct val="30000"/>
              </a:spcBef>
              <a:spcAft>
                <a:spcPct val="0"/>
              </a:spcAft>
              <a:buClrTx/>
              <a:buSzTx/>
              <a:buFontTx/>
              <a:buNone/>
              <a:defRPr/>
            </a:pPr>
            <a:r>
              <a:rPr lang="en-US" sz="1100" b="1" dirty="0">
                <a:latin typeface="+mj-lt"/>
                <a:cs typeface="Times New Roman" panose="02020603050405020304" pitchFamily="18" charset="0"/>
              </a:rPr>
              <a:t>Real Property </a:t>
            </a:r>
            <a:r>
              <a:rPr lang="en-US" sz="1100" b="1" kern="1200" dirty="0">
                <a:solidFill>
                  <a:schemeClr val="tx1"/>
                </a:solidFill>
                <a:latin typeface="+mj-lt"/>
                <a:ea typeface="+mn-ea"/>
                <a:cs typeface="Times New Roman" panose="02020603050405020304" pitchFamily="18" charset="0"/>
              </a:rPr>
              <a:t>- </a:t>
            </a:r>
            <a:r>
              <a:rPr lang="en-US" sz="1100" b="0" dirty="0">
                <a:latin typeface="+mj-lt"/>
                <a:cs typeface="Times New Roman" panose="02020603050405020304" pitchFamily="18" charset="0"/>
              </a:rPr>
              <a:t>I</a:t>
            </a:r>
            <a:r>
              <a:rPr lang="en-US" sz="1100" dirty="0">
                <a:latin typeface="+mj-lt"/>
                <a:cs typeface="Times New Roman" panose="02020603050405020304" pitchFamily="18" charset="0"/>
              </a:rPr>
              <a:t>ncludes</a:t>
            </a:r>
            <a:r>
              <a:rPr lang="en-US" sz="1100" baseline="0" dirty="0">
                <a:latin typeface="+mj-lt"/>
                <a:cs typeface="Times New Roman" panose="02020603050405020304" pitchFamily="18" charset="0"/>
              </a:rPr>
              <a:t> the land itself, buildings, and structures or improvements.</a:t>
            </a:r>
          </a:p>
          <a:p>
            <a:pPr marL="171450" indent="-171450">
              <a:buFont typeface="Arial" panose="020B0604020202020204" pitchFamily="34" charset="0"/>
              <a:buChar char="•"/>
            </a:pPr>
            <a:r>
              <a:rPr lang="en-US" sz="1100" dirty="0">
                <a:latin typeface="+mj-lt"/>
                <a:cs typeface="Times New Roman" panose="02020603050405020304" pitchFamily="18" charset="0"/>
              </a:rPr>
              <a:t>The total assessed value of a parcel is determined and broken down into two components:</a:t>
            </a:r>
          </a:p>
          <a:p>
            <a:pPr marL="671513" lvl="1" indent="-228600">
              <a:buFont typeface="+mj-lt"/>
              <a:buAutoNum type="arabicPeriod"/>
            </a:pPr>
            <a:r>
              <a:rPr lang="en-US" sz="1100" dirty="0">
                <a:latin typeface="+mj-lt"/>
                <a:cs typeface="Times New Roman" panose="02020603050405020304" pitchFamily="18" charset="0"/>
              </a:rPr>
              <a:t>Land</a:t>
            </a:r>
          </a:p>
          <a:p>
            <a:pPr marL="671513" lvl="1" indent="-228600">
              <a:buFont typeface="+mj-lt"/>
              <a:buAutoNum type="arabicPeriod"/>
            </a:pPr>
            <a:r>
              <a:rPr lang="en-US" sz="1100" dirty="0">
                <a:latin typeface="+mj-lt"/>
                <a:cs typeface="Times New Roman" panose="02020603050405020304" pitchFamily="18" charset="0"/>
              </a:rPr>
              <a:t>Improvements</a:t>
            </a:r>
          </a:p>
          <a:p>
            <a:pPr marL="171450" indent="-171450">
              <a:buFont typeface="Arial" panose="020B0604020202020204" pitchFamily="34" charset="0"/>
              <a:buChar char="•"/>
            </a:pPr>
            <a:r>
              <a:rPr lang="en-US" sz="1100" baseline="0" dirty="0">
                <a:latin typeface="+mj-lt"/>
                <a:cs typeface="Times New Roman" panose="02020603050405020304" pitchFamily="18" charset="0"/>
              </a:rPr>
              <a:t>Taxpayers must appeal the total value of a parcel. You may receive petitions that are disputing only a building value. The appellant must petition the assessed value; however, they can make an argument for either the land, buildings, or improvements.</a:t>
            </a:r>
          </a:p>
          <a:p>
            <a:pPr marL="0" marR="0" lvl="0" indent="0" algn="l" defTabSz="882650" rtl="0" eaLnBrk="0" fontAlgn="base" latinLnBrk="0" hangingPunct="0">
              <a:lnSpc>
                <a:spcPct val="100000"/>
              </a:lnSpc>
              <a:spcBef>
                <a:spcPct val="30000"/>
              </a:spcBef>
              <a:spcAft>
                <a:spcPct val="0"/>
              </a:spcAft>
              <a:buClrTx/>
              <a:buSzTx/>
              <a:buFontTx/>
              <a:buNone/>
              <a:defRPr/>
            </a:pPr>
            <a:endParaRPr lang="en-US" sz="1100" b="1" kern="1200" dirty="0">
              <a:solidFill>
                <a:schemeClr val="tx1"/>
              </a:solidFill>
              <a:latin typeface="+mj-lt"/>
              <a:ea typeface="+mn-ea"/>
              <a:cs typeface="Times New Roman" panose="02020603050405020304" pitchFamily="18" charset="0"/>
            </a:endParaRPr>
          </a:p>
          <a:p>
            <a:pPr marL="0" marR="0" lvl="0" indent="0" algn="l" defTabSz="882650" rtl="0" eaLnBrk="0" fontAlgn="base" latinLnBrk="0" hangingPunct="0">
              <a:lnSpc>
                <a:spcPct val="100000"/>
              </a:lnSpc>
              <a:spcBef>
                <a:spcPct val="30000"/>
              </a:spcBef>
              <a:spcAft>
                <a:spcPct val="0"/>
              </a:spcAft>
              <a:buClrTx/>
              <a:buSzTx/>
              <a:buFontTx/>
              <a:buNone/>
              <a:defRPr/>
            </a:pPr>
            <a:r>
              <a:rPr lang="en-US" sz="1100" b="1" kern="1200" dirty="0">
                <a:solidFill>
                  <a:schemeClr val="tx1"/>
                </a:solidFill>
                <a:latin typeface="+mj-lt"/>
                <a:ea typeface="+mn-ea"/>
                <a:cs typeface="Times New Roman" panose="02020603050405020304" pitchFamily="18" charset="0"/>
              </a:rPr>
              <a:t>Personal property</a:t>
            </a:r>
            <a:r>
              <a:rPr lang="en-US" sz="1100" b="1" kern="1200" baseline="0" dirty="0">
                <a:solidFill>
                  <a:schemeClr val="tx1"/>
                </a:solidFill>
                <a:latin typeface="+mj-lt"/>
                <a:ea typeface="+mn-ea"/>
                <a:cs typeface="Times New Roman" panose="02020603050405020304" pitchFamily="18" charset="0"/>
              </a:rPr>
              <a:t> </a:t>
            </a:r>
            <a:r>
              <a:rPr lang="en-US" sz="1100" b="1" kern="1200" dirty="0">
                <a:solidFill>
                  <a:schemeClr val="tx1"/>
                </a:solidFill>
                <a:latin typeface="+mj-lt"/>
                <a:ea typeface="+mn-ea"/>
                <a:cs typeface="Times New Roman" panose="02020603050405020304" pitchFamily="18" charset="0"/>
              </a:rPr>
              <a:t>- </a:t>
            </a:r>
            <a:r>
              <a:rPr lang="en-US" sz="1100" kern="1200" baseline="0" dirty="0">
                <a:solidFill>
                  <a:schemeClr val="tx1"/>
                </a:solidFill>
                <a:latin typeface="+mj-lt"/>
                <a:ea typeface="+mn-ea"/>
                <a:cs typeface="Times New Roman" panose="02020603050405020304" pitchFamily="18" charset="0"/>
              </a:rPr>
              <a:t>Property used for the purpose of doing business and is not affixed to land. </a:t>
            </a:r>
          </a:p>
          <a:p>
            <a:pPr marL="0" marR="0" lvl="0" indent="0" algn="l" defTabSz="882650" rtl="0" eaLnBrk="0" fontAlgn="base" latinLnBrk="0" hangingPunct="0">
              <a:lnSpc>
                <a:spcPct val="100000"/>
              </a:lnSpc>
              <a:spcBef>
                <a:spcPct val="30000"/>
              </a:spcBef>
              <a:spcAft>
                <a:spcPct val="0"/>
              </a:spcAft>
              <a:buClrTx/>
              <a:buSzTx/>
              <a:buFontTx/>
              <a:buNone/>
              <a:defRPr/>
            </a:pPr>
            <a:endParaRPr lang="en-US" sz="1100" kern="1200" baseline="0" dirty="0">
              <a:solidFill>
                <a:schemeClr val="tx1"/>
              </a:solidFill>
              <a:latin typeface="+mj-lt"/>
              <a:ea typeface="+mn-ea"/>
              <a:cs typeface="Times New Roman" panose="02020603050405020304" pitchFamily="18" charset="0"/>
            </a:endParaRPr>
          </a:p>
          <a:p>
            <a:pPr marL="0" marR="0" lvl="0" indent="0" algn="l" defTabSz="882650" rtl="0" eaLnBrk="0" fontAlgn="base" latinLnBrk="0" hangingPunct="0">
              <a:lnSpc>
                <a:spcPct val="100000"/>
              </a:lnSpc>
              <a:spcBef>
                <a:spcPct val="30000"/>
              </a:spcBef>
              <a:spcAft>
                <a:spcPct val="0"/>
              </a:spcAft>
              <a:buClrTx/>
              <a:buSzTx/>
              <a:buFontTx/>
              <a:buNone/>
              <a:defRPr/>
            </a:pPr>
            <a:r>
              <a:rPr lang="en-US" sz="1100" kern="1200" baseline="0" dirty="0">
                <a:solidFill>
                  <a:schemeClr val="tx1"/>
                </a:solidFill>
                <a:latin typeface="+mj-lt"/>
                <a:ea typeface="+mn-ea"/>
                <a:cs typeface="Times New Roman" panose="02020603050405020304" pitchFamily="18" charset="0"/>
              </a:rPr>
              <a:t>The Assessor determines which classification any parcels is considered.</a:t>
            </a:r>
          </a:p>
          <a:p>
            <a:endParaRPr lang="en-US" dirty="0"/>
          </a:p>
        </p:txBody>
      </p:sp>
    </p:spTree>
    <p:extLst>
      <p:ext uri="{BB962C8B-B14F-4D97-AF65-F5344CB8AC3E}">
        <p14:creationId xmlns:p14="http://schemas.microsoft.com/office/powerpoint/2010/main" val="3374177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Important Dates</a:t>
            </a:r>
            <a:r>
              <a:rPr lang="en-US" dirty="0"/>
              <a:t>:</a:t>
            </a:r>
          </a:p>
          <a:p>
            <a:pPr marL="171450" indent="-171450">
              <a:buFont typeface="Arial" panose="020B0604020202020204" pitchFamily="34" charset="0"/>
              <a:buChar char="•"/>
            </a:pPr>
            <a:r>
              <a:rPr lang="en-US" dirty="0"/>
              <a:t>Real and personal property is valued as of </a:t>
            </a:r>
            <a:r>
              <a:rPr lang="en-US" b="1" dirty="0"/>
              <a:t>January 1</a:t>
            </a:r>
            <a:r>
              <a:rPr lang="en-US" dirty="0"/>
              <a:t>.</a:t>
            </a:r>
          </a:p>
          <a:p>
            <a:pPr marL="171450" indent="-171450">
              <a:buFont typeface="Arial" panose="020B0604020202020204" pitchFamily="34" charset="0"/>
              <a:buChar char="•"/>
            </a:pPr>
            <a:r>
              <a:rPr lang="en-US" dirty="0"/>
              <a:t>New construction is assessed as of </a:t>
            </a:r>
            <a:r>
              <a:rPr lang="en-US" b="1" dirty="0"/>
              <a:t>July 31</a:t>
            </a:r>
            <a:r>
              <a:rPr lang="en-US" dirty="0"/>
              <a:t> of the assessment year.</a:t>
            </a:r>
          </a:p>
          <a:p>
            <a:pPr>
              <a:buNone/>
            </a:pPr>
            <a:endParaRPr lang="en-US" b="1" dirty="0"/>
          </a:p>
          <a:p>
            <a:pPr>
              <a:buNone/>
            </a:pPr>
            <a:r>
              <a:rPr lang="en-US" b="1" dirty="0"/>
              <a:t>Why Dates Matter</a:t>
            </a:r>
            <a:r>
              <a:rPr lang="en-US" dirty="0"/>
              <a:t>:</a:t>
            </a:r>
          </a:p>
          <a:p>
            <a:pPr marL="171450" indent="-171450">
              <a:buFont typeface="Arial" panose="020B0604020202020204" pitchFamily="34" charset="0"/>
              <a:buChar char="•"/>
            </a:pPr>
            <a:r>
              <a:rPr lang="en-US" dirty="0"/>
              <a:t>Petitioners often present comparable sales. Understanding how those sales relate to the assessment date is crucial.</a:t>
            </a:r>
          </a:p>
          <a:p>
            <a:pPr marL="171450" indent="-171450">
              <a:buFont typeface="Arial" panose="020B0604020202020204" pitchFamily="34" charset="0"/>
              <a:buChar char="•"/>
            </a:pPr>
            <a:r>
              <a:rPr lang="en-US" b="1" dirty="0"/>
              <a:t>Trending</a:t>
            </a:r>
            <a:r>
              <a:rPr lang="en-US" dirty="0"/>
              <a:t>: All sales evidence—whether from the assessor or petitioner—must be trended back to the assessment date.</a:t>
            </a:r>
          </a:p>
          <a:p>
            <a:pPr>
              <a:buNone/>
            </a:pPr>
            <a:endParaRPr lang="en-US" b="1" dirty="0"/>
          </a:p>
          <a:p>
            <a:pPr>
              <a:buNone/>
            </a:pPr>
            <a:r>
              <a:rPr lang="en-US" b="1" dirty="0" err="1"/>
              <a:t>Comparables</a:t>
            </a:r>
            <a:r>
              <a:rPr lang="en-US" b="1" dirty="0"/>
              <a:t> Timeline</a:t>
            </a:r>
            <a:r>
              <a:rPr lang="en-US" dirty="0"/>
              <a:t>:</a:t>
            </a:r>
          </a:p>
          <a:p>
            <a:pPr marL="171450" indent="-171450">
              <a:buFont typeface="Arial" panose="020B0604020202020204" pitchFamily="34" charset="0"/>
              <a:buChar char="•"/>
            </a:pPr>
            <a:r>
              <a:rPr lang="en-US" b="1" dirty="0"/>
              <a:t>Assessor</a:t>
            </a:r>
            <a:r>
              <a:rPr lang="en-US" dirty="0"/>
              <a:t>: Uses sales from 5 years </a:t>
            </a:r>
            <a:r>
              <a:rPr lang="en-US" b="1" dirty="0"/>
              <a:t>prior to the assessment year</a:t>
            </a:r>
            <a:r>
              <a:rPr lang="en-US" dirty="0"/>
              <a:t>, trended to Jan 1 (or July 31 for new construction).</a:t>
            </a:r>
          </a:p>
          <a:p>
            <a:pPr marL="171450" indent="-171450">
              <a:buFont typeface="Arial" panose="020B0604020202020204" pitchFamily="34" charset="0"/>
              <a:buChar char="•"/>
            </a:pPr>
            <a:r>
              <a:rPr lang="en-US" b="1" dirty="0"/>
              <a:t>Petitioner (BOE Appeal)</a:t>
            </a:r>
            <a:r>
              <a:rPr lang="en-US" dirty="0"/>
              <a:t>: May use sales from 5 years </a:t>
            </a:r>
            <a:r>
              <a:rPr lang="en-US" b="1" dirty="0"/>
              <a:t>prior to the petition date</a:t>
            </a:r>
            <a:r>
              <a:rPr lang="en-US" dirty="0"/>
              <a:t>, also trended to the assessment date.</a:t>
            </a:r>
          </a:p>
          <a:p>
            <a:pPr>
              <a:buNone/>
            </a:pPr>
            <a:r>
              <a:rPr lang="en-US" b="1" dirty="0"/>
              <a:t>Example</a:t>
            </a:r>
            <a:r>
              <a:rPr lang="en-US" dirty="0"/>
              <a:t>: If a taxpayer appeals on </a:t>
            </a:r>
            <a:r>
              <a:rPr lang="en-US" b="1" dirty="0"/>
              <a:t>July 15, 2024</a:t>
            </a:r>
            <a:r>
              <a:rPr lang="en-US" dirty="0"/>
              <a:t>, they can use sales from </a:t>
            </a:r>
            <a:r>
              <a:rPr lang="en-US" b="1" dirty="0"/>
              <a:t>July 15, 2019 – July 15, 2024</a:t>
            </a:r>
            <a:r>
              <a:rPr lang="en-US" dirty="0"/>
              <a:t>, all trended to </a:t>
            </a:r>
            <a:r>
              <a:rPr lang="en-US" b="1" dirty="0"/>
              <a:t>January 1, 2024</a:t>
            </a:r>
            <a:r>
              <a:rPr lang="en-US" dirty="0"/>
              <a:t>.</a:t>
            </a:r>
          </a:p>
          <a:p>
            <a:pPr>
              <a:buNone/>
            </a:pPr>
            <a:endParaRPr lang="en-US" b="1" dirty="0"/>
          </a:p>
          <a:p>
            <a:pPr>
              <a:buNone/>
            </a:pPr>
            <a:r>
              <a:rPr lang="en-US" b="1" dirty="0"/>
              <a:t>Legal References</a:t>
            </a:r>
            <a:r>
              <a:rPr lang="en-US" dirty="0"/>
              <a:t>:</a:t>
            </a:r>
          </a:p>
          <a:p>
            <a:pPr marL="171450" indent="-171450">
              <a:buFont typeface="Arial" panose="020B0604020202020204" pitchFamily="34" charset="0"/>
              <a:buChar char="•"/>
            </a:pPr>
            <a:r>
              <a:rPr lang="en-US" b="1" dirty="0"/>
              <a:t>WAC 458-14-087</a:t>
            </a:r>
            <a:r>
              <a:rPr lang="en-US" dirty="0"/>
              <a:t>: BOE appeal timelines.</a:t>
            </a:r>
          </a:p>
          <a:p>
            <a:pPr marL="171450" indent="-171450">
              <a:buFont typeface="Arial" panose="020B0604020202020204" pitchFamily="34" charset="0"/>
              <a:buChar char="•"/>
            </a:pPr>
            <a:r>
              <a:rPr lang="en-US" b="1" dirty="0"/>
              <a:t>RCW 84.40.030</a:t>
            </a:r>
            <a:r>
              <a:rPr lang="en-US" dirty="0"/>
              <a:t>: Assessor valuation timelines.</a:t>
            </a:r>
          </a:p>
          <a:p>
            <a:endParaRPr lang="en-US" dirty="0"/>
          </a:p>
        </p:txBody>
      </p:sp>
    </p:spTree>
    <p:extLst>
      <p:ext uri="{BB962C8B-B14F-4D97-AF65-F5344CB8AC3E}">
        <p14:creationId xmlns:p14="http://schemas.microsoft.com/office/powerpoint/2010/main" val="4024496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law, all counties in Washington must revalue all real property annually. Additionally, each property must be physically inspected at least once every six years. Properties not inspected in a given year are updated using statistical analysis based on market data.</a:t>
            </a:r>
          </a:p>
          <a:p>
            <a:endParaRPr lang="en-US" dirty="0"/>
          </a:p>
          <a:p>
            <a:r>
              <a:rPr lang="en-US" dirty="0"/>
              <a:t>Assessors analyze groups of properties with similar characteristics and market influences. They apply statistical models to determine property values, adjusting for factors like size, condition, and location. This approach ensures that similar properties are assessed equitably.</a:t>
            </a:r>
          </a:p>
          <a:p>
            <a:endParaRPr lang="en-US" dirty="0"/>
          </a:p>
          <a:p>
            <a:r>
              <a:rPr lang="en-US" dirty="0"/>
              <a:t>Mass appraisal is the systematic valuation of groups of properties using standardized procedures and statistical testing. Given the large number of properties in Washington, individual appraisals for each parcel are impractical. Instead, assessors use mass appraisal to ensure uniformity and consistency in property tax assessments.</a:t>
            </a:r>
          </a:p>
        </p:txBody>
      </p:sp>
    </p:spTree>
    <p:extLst>
      <p:ext uri="{BB962C8B-B14F-4D97-AF65-F5344CB8AC3E}">
        <p14:creationId xmlns:p14="http://schemas.microsoft.com/office/powerpoint/2010/main" val="2129519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General Qualifications:</a:t>
            </a:r>
          </a:p>
          <a:p>
            <a:pPr>
              <a:buNone/>
            </a:pPr>
            <a:r>
              <a:rPr lang="en-US" dirty="0">
                <a:latin typeface="+mj-lt"/>
              </a:rPr>
              <a:t>To qualify for the exemption, an individual must meet one of the following conditions by December 31 of the assessment year:</a:t>
            </a:r>
          </a:p>
          <a:p>
            <a:pPr marL="171450" indent="-171450">
              <a:buFont typeface="Arial" panose="020B0604020202020204" pitchFamily="34" charset="0"/>
              <a:buChar char="•"/>
            </a:pPr>
            <a:r>
              <a:rPr lang="en-US" dirty="0">
                <a:latin typeface="+mj-lt"/>
              </a:rPr>
              <a:t>Be at least </a:t>
            </a:r>
            <a:r>
              <a:rPr lang="en-US" b="1" dirty="0">
                <a:latin typeface="+mj-lt"/>
              </a:rPr>
              <a:t>61 years of age</a:t>
            </a:r>
            <a:r>
              <a:rPr lang="en-US" dirty="0">
                <a:latin typeface="+mj-lt"/>
              </a:rPr>
              <a:t>.</a:t>
            </a:r>
          </a:p>
          <a:p>
            <a:pPr marL="171450" indent="-171450">
              <a:buFont typeface="Arial" panose="020B0604020202020204" pitchFamily="34" charset="0"/>
              <a:buChar char="•"/>
            </a:pPr>
            <a:r>
              <a:rPr lang="en-US" dirty="0">
                <a:latin typeface="+mj-lt"/>
              </a:rPr>
              <a:t>Be at least </a:t>
            </a:r>
            <a:r>
              <a:rPr lang="en-US" b="1" dirty="0">
                <a:latin typeface="+mj-lt"/>
              </a:rPr>
              <a:t>57 years of age</a:t>
            </a:r>
            <a:r>
              <a:rPr lang="en-US" dirty="0">
                <a:latin typeface="+mj-lt"/>
              </a:rPr>
              <a:t> and the </a:t>
            </a:r>
            <a:r>
              <a:rPr lang="en-US" b="1" dirty="0">
                <a:latin typeface="+mj-lt"/>
              </a:rPr>
              <a:t>surviving spouse or domestic partner</a:t>
            </a:r>
            <a:r>
              <a:rPr lang="en-US" dirty="0">
                <a:latin typeface="+mj-lt"/>
              </a:rPr>
              <a:t> of a previously qualified participant.</a:t>
            </a:r>
          </a:p>
          <a:p>
            <a:pPr marL="171450" indent="-171450">
              <a:buFont typeface="Arial" panose="020B0604020202020204" pitchFamily="34" charset="0"/>
              <a:buChar char="•"/>
            </a:pPr>
            <a:r>
              <a:rPr lang="en-US" dirty="0">
                <a:latin typeface="+mj-lt"/>
              </a:rPr>
              <a:t>Be </a:t>
            </a:r>
            <a:r>
              <a:rPr lang="en-US" b="1" dirty="0">
                <a:latin typeface="+mj-lt"/>
              </a:rPr>
              <a:t>unable to work due to a disability</a:t>
            </a:r>
            <a:r>
              <a:rPr lang="en-US" dirty="0">
                <a:latin typeface="+mj-lt"/>
              </a:rPr>
              <a:t>.</a:t>
            </a:r>
          </a:p>
          <a:p>
            <a:pPr marL="171450" indent="-171450">
              <a:buFont typeface="Arial" panose="020B0604020202020204" pitchFamily="34" charset="0"/>
              <a:buChar char="•"/>
            </a:pPr>
            <a:r>
              <a:rPr lang="en-US" dirty="0">
                <a:latin typeface="+mj-lt"/>
              </a:rPr>
              <a:t>Be a </a:t>
            </a:r>
            <a:r>
              <a:rPr lang="en-US" b="1" dirty="0">
                <a:latin typeface="+mj-lt"/>
              </a:rPr>
              <a:t>veteran</a:t>
            </a:r>
            <a:r>
              <a:rPr lang="en-US" dirty="0">
                <a:latin typeface="+mj-lt"/>
              </a:rPr>
              <a:t> with a service-connected disability rating of </a:t>
            </a:r>
            <a:r>
              <a:rPr lang="en-US" b="1" dirty="0">
                <a:latin typeface="+mj-lt"/>
              </a:rPr>
              <a:t>80% or more</a:t>
            </a:r>
            <a:r>
              <a:rPr lang="en-US" dirty="0">
                <a:latin typeface="+mj-lt"/>
              </a:rPr>
              <a:t>, or be receiving compensation at the </a:t>
            </a:r>
            <a:r>
              <a:rPr lang="en-US" b="1" dirty="0">
                <a:latin typeface="+mj-lt"/>
              </a:rPr>
              <a:t>100% rate</a:t>
            </a:r>
            <a:r>
              <a:rPr lang="en-US" dirty="0">
                <a:latin typeface="+mj-lt"/>
              </a:rPr>
              <a:t> for a service-connected condition.</a:t>
            </a:r>
          </a:p>
          <a:p>
            <a:pPr>
              <a:buNone/>
            </a:pPr>
            <a:endParaRPr lang="en-US" dirty="0">
              <a:latin typeface="+mj-lt"/>
            </a:endParaRPr>
          </a:p>
          <a:p>
            <a:pPr>
              <a:buNone/>
            </a:pPr>
            <a:r>
              <a:rPr lang="en-US" dirty="0">
                <a:latin typeface="+mj-lt"/>
              </a:rPr>
              <a:t>Applicants must have </a:t>
            </a:r>
            <a:r>
              <a:rPr lang="en-US" b="1" dirty="0">
                <a:latin typeface="+mj-lt"/>
              </a:rPr>
              <a:t>ownership interest</a:t>
            </a:r>
            <a:r>
              <a:rPr lang="en-US" dirty="0">
                <a:latin typeface="+mj-lt"/>
              </a:rPr>
              <a:t> in the property as of December 31 of the assessment year. Qualifying ownership types include:</a:t>
            </a:r>
          </a:p>
          <a:p>
            <a:pPr marL="171450" indent="-171450">
              <a:buFont typeface="Arial" panose="020B0604020202020204" pitchFamily="34" charset="0"/>
              <a:buChar char="•"/>
            </a:pPr>
            <a:r>
              <a:rPr lang="en-US" dirty="0">
                <a:latin typeface="+mj-lt"/>
              </a:rPr>
              <a:t>Full ownership (fee simple)</a:t>
            </a:r>
          </a:p>
          <a:p>
            <a:pPr marL="171450" indent="-171450">
              <a:buFont typeface="Arial" panose="020B0604020202020204" pitchFamily="34" charset="0"/>
              <a:buChar char="•"/>
            </a:pPr>
            <a:r>
              <a:rPr lang="en-US" dirty="0">
                <a:latin typeface="+mj-lt"/>
              </a:rPr>
              <a:t>Life estate or life lease</a:t>
            </a:r>
          </a:p>
          <a:p>
            <a:pPr marL="171450" indent="-171450">
              <a:buFont typeface="Arial" panose="020B0604020202020204" pitchFamily="34" charset="0"/>
              <a:buChar char="•"/>
            </a:pPr>
            <a:r>
              <a:rPr lang="en-US" dirty="0">
                <a:latin typeface="+mj-lt"/>
              </a:rPr>
              <a:t>Contract purchaser</a:t>
            </a:r>
          </a:p>
          <a:p>
            <a:pPr>
              <a:buNone/>
            </a:pPr>
            <a:r>
              <a:rPr lang="en-US" dirty="0">
                <a:latin typeface="+mj-lt"/>
              </a:rPr>
              <a:t>If the property is jointly owned (e.g., with a spouse or partner), only one of the owners must meet the age or disability criteria.</a:t>
            </a:r>
          </a:p>
          <a:p>
            <a:pPr marL="171450" indent="-171450">
              <a:buFont typeface="Arial" panose="020B0604020202020204" pitchFamily="34" charset="0"/>
              <a:buChar char="•"/>
            </a:pPr>
            <a:r>
              <a:rPr lang="en-US" dirty="0">
                <a:latin typeface="+mj-lt"/>
              </a:rPr>
              <a:t>The exemption applies to the applicant’s primary residence, which may include one accessory dwelling unit and up to </a:t>
            </a:r>
            <a:r>
              <a:rPr lang="en-US" b="1" dirty="0">
                <a:latin typeface="+mj-lt"/>
              </a:rPr>
              <a:t>one acre</a:t>
            </a:r>
            <a:r>
              <a:rPr lang="en-US" dirty="0">
                <a:latin typeface="+mj-lt"/>
              </a:rPr>
              <a:t> of land.</a:t>
            </a:r>
          </a:p>
          <a:p>
            <a:pPr marL="171450" indent="-171450">
              <a:buFont typeface="Arial" panose="020B0604020202020204" pitchFamily="34" charset="0"/>
              <a:buChar char="•"/>
            </a:pPr>
            <a:r>
              <a:rPr lang="en-US" dirty="0">
                <a:latin typeface="+mj-lt"/>
              </a:rPr>
              <a:t>The home must be the </a:t>
            </a:r>
            <a:r>
              <a:rPr lang="en-US" b="1" dirty="0">
                <a:latin typeface="+mj-lt"/>
              </a:rPr>
              <a:t>principal residence</a:t>
            </a:r>
            <a:r>
              <a:rPr lang="en-US" dirty="0">
                <a:latin typeface="+mj-lt"/>
              </a:rPr>
              <a:t>, occupied for more than </a:t>
            </a:r>
            <a:r>
              <a:rPr lang="en-US" b="1" dirty="0">
                <a:latin typeface="+mj-lt"/>
              </a:rPr>
              <a:t>six months</a:t>
            </a:r>
            <a:r>
              <a:rPr lang="en-US" dirty="0">
                <a:latin typeface="+mj-lt"/>
              </a:rPr>
              <a:t> during the assessment year.</a:t>
            </a:r>
          </a:p>
          <a:p>
            <a:pPr marL="171450" indent="-171450">
              <a:buFont typeface="Arial" panose="020B0604020202020204" pitchFamily="34" charset="0"/>
              <a:buChar char="•"/>
            </a:pPr>
            <a:r>
              <a:rPr lang="en-US" dirty="0">
                <a:latin typeface="+mj-lt"/>
              </a:rPr>
              <a:t>Temporary absences for reasons such as hospitalization, nursing home care, or stays with relatives do not disqualify the applicant. However, the property may not be used as a vacation home.</a:t>
            </a:r>
          </a:p>
          <a:p>
            <a:pPr>
              <a:buNone/>
            </a:pPr>
            <a:r>
              <a:rPr lang="en-US" dirty="0">
                <a:latin typeface="+mj-lt"/>
              </a:rPr>
              <a:t>The applicant’s </a:t>
            </a:r>
            <a:r>
              <a:rPr lang="en-US" b="1" dirty="0">
                <a:latin typeface="+mj-lt"/>
              </a:rPr>
              <a:t>combined disposable income</a:t>
            </a:r>
            <a:r>
              <a:rPr lang="en-US" dirty="0">
                <a:latin typeface="+mj-lt"/>
              </a:rPr>
              <a:t> must not exceed the greater of:</a:t>
            </a:r>
          </a:p>
          <a:p>
            <a:pPr marL="171450" indent="-171450">
              <a:buFont typeface="Arial" panose="020B0604020202020204" pitchFamily="34" charset="0"/>
              <a:buChar char="•"/>
            </a:pPr>
            <a:r>
              <a:rPr lang="en-US" dirty="0">
                <a:latin typeface="+mj-lt"/>
              </a:rPr>
              <a:t>The previous year’s fixed threshold, or</a:t>
            </a:r>
          </a:p>
          <a:p>
            <a:pPr marL="171450" indent="-171450">
              <a:buFont typeface="Arial" panose="020B0604020202020204" pitchFamily="34" charset="0"/>
              <a:buChar char="•"/>
            </a:pPr>
            <a:r>
              <a:rPr lang="en-US" b="1" dirty="0">
                <a:latin typeface="+mj-lt"/>
              </a:rPr>
              <a:t>70% of the county’s median household income</a:t>
            </a:r>
            <a:endParaRPr lang="en-US" dirty="0">
              <a:latin typeface="+mj-lt"/>
            </a:endParaRPr>
          </a:p>
          <a:p>
            <a:pPr>
              <a:buNone/>
            </a:pPr>
            <a:r>
              <a:rPr lang="en-US" dirty="0">
                <a:latin typeface="+mj-lt"/>
              </a:rPr>
              <a:t>Combined disposable income includes the income of the applicant, their spouse or domestic partner, and any co-tenants. Income sources include:</a:t>
            </a:r>
          </a:p>
          <a:p>
            <a:pPr marL="171450" indent="-171450">
              <a:buFont typeface="Arial" panose="020B0604020202020204" pitchFamily="34" charset="0"/>
              <a:buChar char="•"/>
            </a:pPr>
            <a:r>
              <a:rPr lang="en-US" dirty="0">
                <a:latin typeface="+mj-lt"/>
              </a:rPr>
              <a:t>Social Security</a:t>
            </a:r>
          </a:p>
          <a:p>
            <a:pPr marL="171450" indent="-171450">
              <a:buFont typeface="Arial" panose="020B0604020202020204" pitchFamily="34" charset="0"/>
              <a:buChar char="•"/>
            </a:pPr>
            <a:r>
              <a:rPr lang="en-US" dirty="0">
                <a:latin typeface="+mj-lt"/>
              </a:rPr>
              <a:t>Pensions</a:t>
            </a:r>
          </a:p>
          <a:p>
            <a:pPr marL="171450" indent="-171450">
              <a:buFont typeface="Arial" panose="020B0604020202020204" pitchFamily="34" charset="0"/>
              <a:buChar char="•"/>
            </a:pPr>
            <a:r>
              <a:rPr lang="en-US" dirty="0">
                <a:latin typeface="+mj-lt"/>
              </a:rPr>
              <a:t>Rental income</a:t>
            </a:r>
          </a:p>
          <a:p>
            <a:pPr marL="171450" indent="-171450">
              <a:buFont typeface="Arial" panose="020B0604020202020204" pitchFamily="34" charset="0"/>
              <a:buChar char="•"/>
            </a:pPr>
            <a:r>
              <a:rPr lang="en-US" dirty="0">
                <a:latin typeface="+mj-lt"/>
              </a:rPr>
              <a:t>Capital gains</a:t>
            </a:r>
          </a:p>
          <a:p>
            <a:pPr marL="171450" indent="-171450">
              <a:buFont typeface="Arial" panose="020B0604020202020204" pitchFamily="34" charset="0"/>
              <a:buChar char="•"/>
            </a:pPr>
            <a:r>
              <a:rPr lang="en-US" dirty="0">
                <a:latin typeface="+mj-lt"/>
              </a:rPr>
              <a:t>Deductions may be applied for certain expenses such as:</a:t>
            </a:r>
          </a:p>
          <a:p>
            <a:pPr marL="171450" indent="-171450">
              <a:buFont typeface="Arial" panose="020B0604020202020204" pitchFamily="34" charset="0"/>
              <a:buChar char="•"/>
            </a:pPr>
            <a:r>
              <a:rPr lang="en-US" dirty="0">
                <a:latin typeface="+mj-lt"/>
              </a:rPr>
              <a:t>Prescription drugs</a:t>
            </a:r>
          </a:p>
          <a:p>
            <a:pPr marL="171450" indent="-171450">
              <a:buFont typeface="Arial" panose="020B0604020202020204" pitchFamily="34" charset="0"/>
              <a:buChar char="•"/>
            </a:pPr>
            <a:r>
              <a:rPr lang="en-US" dirty="0">
                <a:latin typeface="+mj-lt"/>
              </a:rPr>
              <a:t>Medicare insurance premiums</a:t>
            </a:r>
          </a:p>
          <a:p>
            <a:pPr marL="171450" indent="-171450">
              <a:buFont typeface="Arial" panose="020B0604020202020204" pitchFamily="34" charset="0"/>
              <a:buChar char="•"/>
            </a:pPr>
            <a:r>
              <a:rPr lang="en-US" dirty="0">
                <a:latin typeface="+mj-lt"/>
              </a:rPr>
              <a:t>In-home care</a:t>
            </a:r>
          </a:p>
          <a:p>
            <a:pPr marL="171450" indent="-171450">
              <a:buFont typeface="Arial" panose="020B0604020202020204" pitchFamily="34" charset="0"/>
              <a:buChar char="•"/>
            </a:pPr>
            <a:r>
              <a:rPr lang="en-US" dirty="0">
                <a:latin typeface="+mj-lt"/>
              </a:rPr>
              <a:t>Nursing home or assisted living costs</a:t>
            </a:r>
          </a:p>
          <a:p>
            <a:endParaRPr lang="en-US" dirty="0">
              <a:latin typeface="+mj-lt"/>
            </a:endParaRPr>
          </a:p>
          <a:p>
            <a:endParaRPr lang="en-US" dirty="0"/>
          </a:p>
        </p:txBody>
      </p:sp>
    </p:spTree>
    <p:extLst>
      <p:ext uri="{BB962C8B-B14F-4D97-AF65-F5344CB8AC3E}">
        <p14:creationId xmlns:p14="http://schemas.microsoft.com/office/powerpoint/2010/main" val="1034265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FC291-5D38-5F64-746A-4B061DCA7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BD39D6-358E-5460-7C93-DA2812C80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7C7EA-463E-DFA4-0C84-4002EB7E29D1}"/>
              </a:ext>
            </a:extLst>
          </p:cNvPr>
          <p:cNvSpPr>
            <a:spLocks noGrp="1"/>
          </p:cNvSpPr>
          <p:nvPr>
            <p:ph type="body" idx="1"/>
          </p:nvPr>
        </p:nvSpPr>
        <p:spPr/>
        <p:txBody>
          <a:bodyPr/>
          <a:lstStyle/>
          <a:p>
            <a:r>
              <a:rPr lang="en-US" sz="1100" b="0" dirty="0">
                <a:latin typeface="+mj-lt"/>
              </a:rPr>
              <a:t>Importance in Property Tax Appeals:</a:t>
            </a:r>
          </a:p>
          <a:p>
            <a:pPr marL="228600" indent="-228600">
              <a:buFont typeface="+mj-lt"/>
              <a:buAutoNum type="arabicPeriod"/>
            </a:pPr>
            <a:r>
              <a:rPr lang="en-US" sz="1100" b="0" dirty="0">
                <a:latin typeface="+mj-lt"/>
              </a:rPr>
              <a:t>Fairness for All Parties: Due process ensures both taxpayers and the assessor’s office are treated fairly during the appeal process.</a:t>
            </a:r>
          </a:p>
          <a:p>
            <a:pPr marL="228600" indent="-228600">
              <a:buFont typeface="+mj-lt"/>
              <a:buAutoNum type="arabicPeriod"/>
            </a:pPr>
            <a:r>
              <a:rPr lang="en-US" sz="1100" b="0" dirty="0">
                <a:latin typeface="+mj-lt"/>
              </a:rPr>
              <a:t>Opportunity for Taxpayers: Taxpayers can contest property assessments in a transparent and impartial environment.</a:t>
            </a:r>
          </a:p>
          <a:p>
            <a:pPr marL="228600" indent="-228600">
              <a:buFont typeface="+mj-lt"/>
              <a:buAutoNum type="arabicPeriod"/>
            </a:pPr>
            <a:r>
              <a:rPr lang="en-US" sz="1100" b="0" dirty="0">
                <a:latin typeface="+mj-lt"/>
              </a:rPr>
              <a:t>Opportunity for Assessors: The assessor's office has the chance to present their findings and defend their assessments.</a:t>
            </a:r>
          </a:p>
          <a:p>
            <a:pPr marL="228600" indent="-228600">
              <a:buFont typeface="+mj-lt"/>
              <a:buAutoNum type="arabicPeriod"/>
            </a:pPr>
            <a:r>
              <a:rPr lang="en-US" sz="1100" b="0" dirty="0">
                <a:latin typeface="+mj-lt"/>
              </a:rPr>
              <a:t>Key Elements of Due Process:</a:t>
            </a:r>
          </a:p>
          <a:p>
            <a:pPr marL="742950" lvl="1" indent="-285750">
              <a:buFont typeface="Arial" panose="020B0604020202020204" pitchFamily="34" charset="0"/>
              <a:buChar char="•"/>
            </a:pPr>
            <a:r>
              <a:rPr lang="en-US" sz="1100" b="0" dirty="0">
                <a:latin typeface="+mj-lt"/>
              </a:rPr>
              <a:t>Notice of hearings</a:t>
            </a:r>
          </a:p>
          <a:p>
            <a:pPr marL="742950" lvl="1" indent="-285750">
              <a:buFont typeface="Arial" panose="020B0604020202020204" pitchFamily="34" charset="0"/>
              <a:buChar char="•"/>
            </a:pPr>
            <a:r>
              <a:rPr lang="en-US" sz="1100" b="0" dirty="0">
                <a:latin typeface="+mj-lt"/>
              </a:rPr>
              <a:t>The right to present evidence</a:t>
            </a:r>
          </a:p>
          <a:p>
            <a:pPr marL="742950" lvl="1" indent="-285750">
              <a:buFont typeface="Arial" panose="020B0604020202020204" pitchFamily="34" charset="0"/>
              <a:buChar char="•"/>
            </a:pPr>
            <a:r>
              <a:rPr lang="en-US" sz="1100" b="0" dirty="0">
                <a:latin typeface="+mj-lt"/>
              </a:rPr>
              <a:t>The right to a reasoned decision</a:t>
            </a:r>
          </a:p>
          <a:p>
            <a:pPr marL="228600" indent="-228600">
              <a:buFont typeface="+mj-lt"/>
              <a:buAutoNum type="arabicPeriod"/>
            </a:pPr>
            <a:r>
              <a:rPr lang="en-US" sz="1100" b="0" dirty="0">
                <a:latin typeface="+mj-lt"/>
              </a:rPr>
              <a:t>Ensures Trust and Integrity: Adhering to due process promotes trust in the system and ensures decisions are based on facts and law.</a:t>
            </a:r>
          </a:p>
          <a:p>
            <a:endParaRPr lang="en-US" sz="1000" dirty="0"/>
          </a:p>
        </p:txBody>
      </p:sp>
      <p:sp>
        <p:nvSpPr>
          <p:cNvPr id="4" name="Slide Number Placeholder 3">
            <a:extLst>
              <a:ext uri="{FF2B5EF4-FFF2-40B4-BE49-F238E27FC236}">
                <a16:creationId xmlns:a16="http://schemas.microsoft.com/office/drawing/2014/main" id="{6DF7138F-1B06-DBA2-2EC9-1D884EE67370}"/>
              </a:ext>
            </a:extLst>
          </p:cNvPr>
          <p:cNvSpPr>
            <a:spLocks noGrp="1"/>
          </p:cNvSpPr>
          <p:nvPr>
            <p:ph type="sldNum" sz="quarter" idx="5"/>
          </p:nvPr>
        </p:nvSpPr>
        <p:spPr/>
        <p:txBody>
          <a:bodyPr/>
          <a:lstStyle/>
          <a:p>
            <a:fld id="{A13C6D7F-08C0-49F3-84F4-DB5CFC4BD251}" type="slidenum">
              <a:rPr lang="en-US" smtClean="0"/>
              <a:t>14</a:t>
            </a:fld>
            <a:endParaRPr lang="en-US"/>
          </a:p>
        </p:txBody>
      </p:sp>
    </p:spTree>
    <p:extLst>
      <p:ext uri="{BB962C8B-B14F-4D97-AF65-F5344CB8AC3E}">
        <p14:creationId xmlns:p14="http://schemas.microsoft.com/office/powerpoint/2010/main" val="3742086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latin typeface="+mj-lt"/>
              </a:rPr>
              <a:t>Who Can Appeal</a:t>
            </a:r>
            <a:r>
              <a:rPr lang="en-US" dirty="0">
                <a:latin typeface="+mj-lt"/>
              </a:rPr>
              <a:t>: The property owner or an authorized agent can file an appeal.</a:t>
            </a:r>
          </a:p>
          <a:p>
            <a:pPr>
              <a:buNone/>
            </a:pPr>
            <a:r>
              <a:rPr lang="en-US" b="1" dirty="0">
                <a:latin typeface="+mj-lt"/>
              </a:rPr>
              <a:t>Required Information</a:t>
            </a:r>
            <a:r>
              <a:rPr lang="en-US" dirty="0">
                <a:latin typeface="+mj-lt"/>
              </a:rPr>
              <a:t>: Include the assessor's parcel number, property description, the assessor's value, your opinion of value, and specific reasons for the appeal. </a:t>
            </a:r>
            <a:r>
              <a:rPr lang="en-US" b="1" dirty="0">
                <a:latin typeface="+mj-lt"/>
              </a:rPr>
              <a:t>Supporting Evidence</a:t>
            </a:r>
            <a:r>
              <a:rPr lang="en-US" dirty="0">
                <a:latin typeface="+mj-lt"/>
              </a:rPr>
              <a:t>: Provide documentation such as comparable sales, appraisals, photographs, or expert opinions to support your case.</a:t>
            </a:r>
          </a:p>
          <a:p>
            <a:pPr>
              <a:buNone/>
            </a:pPr>
            <a:r>
              <a:rPr lang="en-US" b="1" dirty="0">
                <a:latin typeface="+mj-lt"/>
              </a:rPr>
              <a:t>Standard Deadline</a:t>
            </a:r>
            <a:r>
              <a:rPr lang="en-US" dirty="0">
                <a:latin typeface="+mj-lt"/>
              </a:rPr>
              <a:t>: Appeals must be filed by July 1 of the assessment year or within 30 days of the Change of Value Notice, whichever is later.</a:t>
            </a:r>
          </a:p>
          <a:p>
            <a:r>
              <a:rPr lang="en-US" b="1" dirty="0">
                <a:latin typeface="+mj-lt"/>
              </a:rPr>
              <a:t>Late Filing</a:t>
            </a:r>
            <a:r>
              <a:rPr lang="en-US" dirty="0">
                <a:latin typeface="+mj-lt"/>
              </a:rPr>
              <a:t>: Under certain circumstances, such as illness or postal delays, the filing deadline may be waived. Requests must be made promptly.</a:t>
            </a:r>
          </a:p>
          <a:p>
            <a:pPr>
              <a:buNone/>
            </a:pPr>
            <a:endParaRPr lang="en-US" dirty="0"/>
          </a:p>
          <a:p>
            <a:endParaRPr lang="en-US" dirty="0"/>
          </a:p>
        </p:txBody>
      </p:sp>
    </p:spTree>
    <p:extLst>
      <p:ext uri="{BB962C8B-B14F-4D97-AF65-F5344CB8AC3E}">
        <p14:creationId xmlns:p14="http://schemas.microsoft.com/office/powerpoint/2010/main" val="3158734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j-lt"/>
              </a:rPr>
              <a:t>Filing Deadlines (WAC 458-14-056):</a:t>
            </a:r>
            <a:endParaRPr lang="en-US" sz="1100" dirty="0">
              <a:latin typeface="+mj-lt"/>
            </a:endParaRPr>
          </a:p>
          <a:p>
            <a:pPr marL="171450" indent="-171450">
              <a:buFont typeface="Arial" panose="020B0604020202020204" pitchFamily="34" charset="0"/>
              <a:buChar char="•"/>
            </a:pPr>
            <a:r>
              <a:rPr lang="en-US" sz="1100" dirty="0">
                <a:latin typeface="+mj-lt"/>
              </a:rPr>
              <a:t>Filed by </a:t>
            </a:r>
            <a:r>
              <a:rPr lang="en-US" sz="1100" b="1" dirty="0">
                <a:latin typeface="+mj-lt"/>
              </a:rPr>
              <a:t>July 1st</a:t>
            </a:r>
            <a:r>
              <a:rPr lang="en-US" sz="1100" dirty="0">
                <a:latin typeface="+mj-lt"/>
              </a:rPr>
              <a:t> of the assessment year or </a:t>
            </a:r>
            <a:r>
              <a:rPr lang="en-US" sz="1100" b="1" dirty="0">
                <a:latin typeface="+mj-lt"/>
              </a:rPr>
              <a:t>30 to 60 days</a:t>
            </a:r>
            <a:r>
              <a:rPr lang="en-US" sz="1100" dirty="0">
                <a:latin typeface="+mj-lt"/>
              </a:rPr>
              <a:t> after the NOV is mailed.</a:t>
            </a:r>
          </a:p>
          <a:p>
            <a:pPr marL="171450" indent="-171450">
              <a:buFont typeface="Arial" panose="020B0604020202020204" pitchFamily="34" charset="0"/>
              <a:buChar char="•"/>
            </a:pPr>
            <a:r>
              <a:rPr lang="en-US" sz="1100" dirty="0">
                <a:latin typeface="+mj-lt"/>
              </a:rPr>
              <a:t>Filed after </a:t>
            </a:r>
            <a:r>
              <a:rPr lang="en-US" sz="1100" b="1" dirty="0">
                <a:latin typeface="+mj-lt"/>
              </a:rPr>
              <a:t>July 1st</a:t>
            </a:r>
            <a:r>
              <a:rPr lang="en-US" sz="1100" dirty="0">
                <a:latin typeface="+mj-lt"/>
              </a:rPr>
              <a:t> must include a copy of the revaluation notice.</a:t>
            </a:r>
          </a:p>
          <a:p>
            <a:pPr marL="171450" indent="-171450">
              <a:buFont typeface="Arial" panose="020B0604020202020204" pitchFamily="34" charset="0"/>
              <a:buChar char="•"/>
            </a:pPr>
            <a:r>
              <a:rPr lang="en-US" sz="1100" dirty="0">
                <a:latin typeface="+mj-lt"/>
              </a:rPr>
              <a:t>If untimely without a waiver, the petition is dismissed, with notice to taxpayer.</a:t>
            </a:r>
          </a:p>
          <a:p>
            <a:pPr marL="171450" lvl="0" indent="-171450">
              <a:buFont typeface="Arial" panose="020B0604020202020204" pitchFamily="34" charset="0"/>
              <a:buChar char="•"/>
            </a:pPr>
            <a:r>
              <a:rPr lang="en-US" sz="1100" b="1" dirty="0">
                <a:latin typeface="+mj-lt"/>
              </a:rPr>
              <a:t>Good cause waiver decisions</a:t>
            </a:r>
            <a:r>
              <a:rPr lang="en-US" sz="1100" dirty="0">
                <a:latin typeface="+mj-lt"/>
              </a:rPr>
              <a:t> are final.</a:t>
            </a:r>
          </a:p>
          <a:p>
            <a:endParaRPr lang="en-US" sz="1100" b="1" dirty="0">
              <a:latin typeface="+mj-lt"/>
            </a:endParaRPr>
          </a:p>
          <a:p>
            <a:r>
              <a:rPr lang="en-US" sz="1100" b="1" dirty="0">
                <a:latin typeface="+mj-lt"/>
              </a:rPr>
              <a:t>Mandatory Waiver Criteria:</a:t>
            </a:r>
            <a:endParaRPr lang="en-US" sz="1100" dirty="0">
              <a:latin typeface="+mj-lt"/>
            </a:endParaRPr>
          </a:p>
          <a:p>
            <a:pPr marL="171450" indent="-171450">
              <a:buFont typeface="Arial" panose="020B0604020202020204" pitchFamily="34" charset="0"/>
              <a:buChar char="•"/>
            </a:pPr>
            <a:r>
              <a:rPr lang="en-US" sz="1100" dirty="0">
                <a:latin typeface="+mj-lt"/>
              </a:rPr>
              <a:t>No valuation notice was sent for the current assessment year;</a:t>
            </a:r>
          </a:p>
          <a:p>
            <a:pPr marL="171450" indent="-171450">
              <a:buFont typeface="Arial" panose="020B0604020202020204" pitchFamily="34" charset="0"/>
              <a:buChar char="•"/>
            </a:pPr>
            <a:r>
              <a:rPr lang="en-US" sz="1100" dirty="0">
                <a:latin typeface="+mj-lt"/>
              </a:rPr>
              <a:t>No change in property value from the previous year;</a:t>
            </a:r>
          </a:p>
          <a:p>
            <a:pPr marL="171450" indent="-171450">
              <a:buFont typeface="Arial" panose="020B0604020202020204" pitchFamily="34" charset="0"/>
              <a:buChar char="•"/>
            </a:pPr>
            <a:r>
              <a:rPr lang="en-US" sz="1100" dirty="0">
                <a:latin typeface="+mj-lt"/>
              </a:rPr>
              <a:t>Property is in an annually </a:t>
            </a:r>
            <a:r>
              <a:rPr lang="en-US" sz="1100" b="1" dirty="0">
                <a:latin typeface="+mj-lt"/>
              </a:rPr>
              <a:t>revalued</a:t>
            </a:r>
            <a:r>
              <a:rPr lang="en-US" sz="1100" dirty="0">
                <a:latin typeface="+mj-lt"/>
              </a:rPr>
              <a:t> area (currently, all parcels qualify);</a:t>
            </a:r>
          </a:p>
          <a:p>
            <a:pPr marL="171450" indent="-171450">
              <a:buFont typeface="Arial" panose="020B0604020202020204" pitchFamily="34" charset="0"/>
              <a:buChar char="•"/>
            </a:pPr>
            <a:r>
              <a:rPr lang="en-US" sz="1100" dirty="0">
                <a:latin typeface="+mj-lt"/>
              </a:rPr>
              <a:t>Request is made within a reasonable time (determined by the local board).</a:t>
            </a:r>
          </a:p>
          <a:p>
            <a:endParaRPr lang="en-US" sz="1100" b="1" dirty="0">
              <a:latin typeface="+mj-lt"/>
            </a:endParaRPr>
          </a:p>
          <a:p>
            <a:r>
              <a:rPr lang="en-US" sz="1100" b="1" dirty="0">
                <a:latin typeface="+mj-lt"/>
              </a:rPr>
              <a:t>Board Discretion Waivers:</a:t>
            </a:r>
            <a:endParaRPr lang="en-US" sz="1100" dirty="0">
              <a:latin typeface="+mj-lt"/>
            </a:endParaRPr>
          </a:p>
          <a:p>
            <a:pPr marL="171450" indent="-171450">
              <a:buFont typeface="Arial" panose="020B0604020202020204" pitchFamily="34" charset="0"/>
              <a:buChar char="•"/>
            </a:pPr>
            <a:r>
              <a:rPr lang="en-US" sz="1100" dirty="0">
                <a:latin typeface="+mj-lt"/>
              </a:rPr>
              <a:t>Death or serious illness of taxpayer or family member</a:t>
            </a:r>
          </a:p>
          <a:p>
            <a:pPr marL="171450" indent="-171450">
              <a:buFont typeface="Arial" panose="020B0604020202020204" pitchFamily="34" charset="0"/>
              <a:buChar char="•"/>
            </a:pPr>
            <a:r>
              <a:rPr lang="en-US" sz="1100" dirty="0">
                <a:latin typeface="+mj-lt"/>
              </a:rPr>
              <a:t>Taxpayer absent from home for 15 of 30 days before the deadline</a:t>
            </a:r>
          </a:p>
          <a:p>
            <a:pPr marL="171450" indent="-171450">
              <a:buFont typeface="Arial" panose="020B0604020202020204" pitchFamily="34" charset="0"/>
              <a:buChar char="•"/>
            </a:pPr>
            <a:r>
              <a:rPr lang="en-US" sz="1100" dirty="0">
                <a:latin typeface="+mj-lt"/>
              </a:rPr>
              <a:t>Reliance on misleading advice from BOE or Assessor</a:t>
            </a:r>
          </a:p>
          <a:p>
            <a:pPr marL="171450" indent="-171450">
              <a:buFont typeface="Arial" panose="020B0604020202020204" pitchFamily="34" charset="0"/>
              <a:buChar char="•"/>
            </a:pPr>
            <a:r>
              <a:rPr lang="en-US" sz="1100" dirty="0">
                <a:latin typeface="+mj-lt"/>
              </a:rPr>
              <a:t>Natural disaster</a:t>
            </a:r>
          </a:p>
          <a:p>
            <a:pPr marL="171450" indent="-171450">
              <a:buFont typeface="Arial" panose="020B0604020202020204" pitchFamily="34" charset="0"/>
              <a:buChar char="•"/>
            </a:pPr>
            <a:r>
              <a:rPr lang="en-US" sz="1100" dirty="0">
                <a:latin typeface="+mj-lt"/>
              </a:rPr>
              <a:t>Postal service delay or loss</a:t>
            </a:r>
          </a:p>
          <a:p>
            <a:endParaRPr lang="en-US" sz="1100" b="1" dirty="0">
              <a:latin typeface="+mj-lt"/>
            </a:endParaRPr>
          </a:p>
          <a:p>
            <a:endParaRPr lang="en-US" sz="10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A13C6D7F-08C0-49F3-84F4-DB5CFC4BD251}" type="slidenum">
              <a:rPr lang="en-US" smtClean="0"/>
              <a:t>16</a:t>
            </a:fld>
            <a:endParaRPr lang="en-US"/>
          </a:p>
        </p:txBody>
      </p:sp>
    </p:spTree>
    <p:extLst>
      <p:ext uri="{BB962C8B-B14F-4D97-AF65-F5344CB8AC3E}">
        <p14:creationId xmlns:p14="http://schemas.microsoft.com/office/powerpoint/2010/main" val="1094322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2650" rtl="0" eaLnBrk="0" fontAlgn="base" latinLnBrk="0" hangingPunct="0">
              <a:lnSpc>
                <a:spcPct val="100000"/>
              </a:lnSpc>
              <a:spcBef>
                <a:spcPct val="30000"/>
              </a:spcBef>
              <a:spcAft>
                <a:spcPct val="0"/>
              </a:spcAft>
              <a:buClrTx/>
              <a:buSzTx/>
              <a:buFontTx/>
              <a:buNone/>
              <a:tabLst/>
              <a:defRPr/>
            </a:pPr>
            <a:r>
              <a:rPr lang="en-US" b="1" dirty="0">
                <a:latin typeface="+mj-lt"/>
              </a:rPr>
              <a:t>Administrative appeals</a:t>
            </a:r>
            <a:r>
              <a:rPr lang="en-US" dirty="0">
                <a:latin typeface="+mj-lt"/>
              </a:rPr>
              <a:t> offer a simplified, cost-effective way for taxpayers to challenge property tax assessments. These proceedings are </a:t>
            </a:r>
            <a:r>
              <a:rPr lang="en-US" b="1" dirty="0">
                <a:latin typeface="+mj-lt"/>
              </a:rPr>
              <a:t>quasi-judicial</a:t>
            </a:r>
            <a:r>
              <a:rPr lang="en-US" dirty="0">
                <a:latin typeface="+mj-lt"/>
              </a:rPr>
              <a:t>, meaning boards must conduct hearings, gather facts, and make fair decisions—while not acting as judges.</a:t>
            </a:r>
          </a:p>
          <a:p>
            <a:pPr marL="0" marR="0" lvl="0" indent="0" algn="l" defTabSz="882650" rtl="0" eaLnBrk="0" fontAlgn="base" latinLnBrk="0" hangingPunct="0">
              <a:lnSpc>
                <a:spcPct val="100000"/>
              </a:lnSpc>
              <a:spcBef>
                <a:spcPct val="30000"/>
              </a:spcBef>
              <a:spcAft>
                <a:spcPct val="0"/>
              </a:spcAft>
              <a:buClrTx/>
              <a:buSzTx/>
              <a:buFontTx/>
              <a:buNone/>
              <a:tabLst/>
              <a:defRPr/>
            </a:pPr>
            <a:endParaRPr lang="en-US" dirty="0">
              <a:latin typeface="+mj-lt"/>
            </a:endParaRPr>
          </a:p>
          <a:p>
            <a:pPr marL="0" marR="0" lvl="0" indent="0" algn="l" defTabSz="882650" rtl="0" eaLnBrk="0" fontAlgn="base" latinLnBrk="0" hangingPunct="0">
              <a:lnSpc>
                <a:spcPct val="100000"/>
              </a:lnSpc>
              <a:spcBef>
                <a:spcPct val="30000"/>
              </a:spcBef>
              <a:spcAft>
                <a:spcPct val="0"/>
              </a:spcAft>
              <a:buClrTx/>
              <a:buSzTx/>
              <a:buFontTx/>
              <a:buNone/>
              <a:tabLst/>
              <a:defRPr/>
            </a:pPr>
            <a:r>
              <a:rPr lang="en-US" dirty="0">
                <a:latin typeface="+mj-lt"/>
              </a:rPr>
              <a:t>Boards and officers conducting these appeals must act with judicial fairness—investigating facts, conducting hearings, and applying the law—without being actual judges.</a:t>
            </a:r>
          </a:p>
          <a:p>
            <a:pPr marL="0" marR="0" lvl="0" indent="0" algn="l" defTabSz="882650" rtl="0" eaLnBrk="0" fontAlgn="base" latinLnBrk="0" hangingPunct="0">
              <a:lnSpc>
                <a:spcPct val="100000"/>
              </a:lnSpc>
              <a:spcBef>
                <a:spcPct val="30000"/>
              </a:spcBef>
              <a:spcAft>
                <a:spcPct val="0"/>
              </a:spcAft>
              <a:buClrTx/>
              <a:buSzTx/>
              <a:buFontTx/>
              <a:buNone/>
              <a:tabLst/>
              <a:defRPr/>
            </a:pPr>
            <a:endParaRPr lang="en-US" dirty="0">
              <a:latin typeface="+mj-lt"/>
            </a:endParaRPr>
          </a:p>
          <a:p>
            <a:pPr>
              <a:buNone/>
            </a:pPr>
            <a:r>
              <a:rPr lang="en-US" b="1" dirty="0">
                <a:latin typeface="+mj-lt"/>
              </a:rPr>
              <a:t>Scenario Example</a:t>
            </a:r>
          </a:p>
          <a:p>
            <a:r>
              <a:rPr lang="en-US" dirty="0">
                <a:latin typeface="+mj-lt"/>
              </a:rPr>
              <a:t>If only two of three BOE members attend a hearing, they </a:t>
            </a:r>
            <a:r>
              <a:rPr lang="en-US" b="1" dirty="0">
                <a:latin typeface="+mj-lt"/>
              </a:rPr>
              <a:t>cannot hold a second hearing</a:t>
            </a:r>
            <a:r>
              <a:rPr lang="en-US" dirty="0">
                <a:latin typeface="+mj-lt"/>
              </a:rPr>
              <a:t> just to revisit their decision, as that would violate due process and imply special treatment. Instead, the third member should </a:t>
            </a:r>
            <a:r>
              <a:rPr lang="en-US" b="1" dirty="0">
                <a:latin typeface="+mj-lt"/>
              </a:rPr>
              <a:t>review the record</a:t>
            </a:r>
            <a:r>
              <a:rPr lang="en-US" dirty="0">
                <a:latin typeface="+mj-lt"/>
              </a:rPr>
              <a:t> and discuss the hearing with the other members. If consensus cannot be reached, the </a:t>
            </a:r>
            <a:r>
              <a:rPr lang="en-US" b="1" dirty="0">
                <a:latin typeface="+mj-lt"/>
              </a:rPr>
              <a:t>assessor’s original valuation stands</a:t>
            </a:r>
            <a:r>
              <a:rPr lang="en-US" dirty="0">
                <a:latin typeface="+mj-lt"/>
              </a:rPr>
              <a:t>. Any dissatisfied party retains the right to appeal to the </a:t>
            </a:r>
            <a:r>
              <a:rPr lang="en-US" b="1" dirty="0">
                <a:latin typeface="+mj-lt"/>
              </a:rPr>
              <a:t>Board of Tax Appeals (BTA)</a:t>
            </a:r>
            <a:r>
              <a:rPr lang="en-US" dirty="0">
                <a:latin typeface="+mj-lt"/>
              </a:rPr>
              <a:t>.</a:t>
            </a:r>
          </a:p>
          <a:p>
            <a:pPr marL="0" marR="0" lvl="0" indent="0" algn="l" defTabSz="88265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p:txBody>
      </p:sp>
    </p:spTree>
    <p:extLst>
      <p:ext uri="{BB962C8B-B14F-4D97-AF65-F5344CB8AC3E}">
        <p14:creationId xmlns:p14="http://schemas.microsoft.com/office/powerpoint/2010/main" val="3730671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3C6D7F-08C0-49F3-84F4-DB5CFC4BD251}" type="slidenum">
              <a:rPr lang="en-US" smtClean="0"/>
              <a:t>18</a:t>
            </a:fld>
            <a:endParaRPr lang="en-US"/>
          </a:p>
        </p:txBody>
      </p:sp>
    </p:spTree>
    <p:extLst>
      <p:ext uri="{BB962C8B-B14F-4D97-AF65-F5344CB8AC3E}">
        <p14:creationId xmlns:p14="http://schemas.microsoft.com/office/powerpoint/2010/main" val="2323471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746FF-5EA5-280A-F430-3EE853F9A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D8649-D0A9-3BAF-A80D-4B06FC757C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1C545-C634-1396-E564-EF59061BB248}"/>
              </a:ext>
            </a:extLst>
          </p:cNvPr>
          <p:cNvSpPr>
            <a:spLocks noGrp="1"/>
          </p:cNvSpPr>
          <p:nvPr>
            <p:ph type="body" idx="1"/>
          </p:nvPr>
        </p:nvSpPr>
        <p:spPr/>
        <p:txBody>
          <a:bodyPr/>
          <a:lstStyle/>
          <a:p>
            <a:r>
              <a:rPr lang="en-US" sz="1100" b="1" dirty="0">
                <a:latin typeface="+mj-lt"/>
              </a:rPr>
              <a:t>Complete Petitions (WAC 458-14-056(5)):</a:t>
            </a:r>
            <a:endParaRPr lang="en-US" sz="1100" dirty="0">
              <a:latin typeface="+mj-lt"/>
            </a:endParaRPr>
          </a:p>
          <a:p>
            <a:pPr marL="171450" indent="-171450">
              <a:buFont typeface="Arial" panose="020B0604020202020204" pitchFamily="34" charset="0"/>
              <a:buChar char="•"/>
            </a:pPr>
            <a:r>
              <a:rPr lang="en-US" sz="1100" dirty="0">
                <a:latin typeface="+mj-lt"/>
              </a:rPr>
              <a:t>Must answer all relevant questions on the form (generally boxes 1-5 only).</a:t>
            </a:r>
          </a:p>
          <a:p>
            <a:pPr marL="171450" indent="-171450">
              <a:buFont typeface="Arial" panose="020B0604020202020204" pitchFamily="34" charset="0"/>
              <a:buChar char="•"/>
            </a:pPr>
            <a:r>
              <a:rPr lang="en-US" sz="1100" dirty="0">
                <a:latin typeface="+mj-lt"/>
              </a:rPr>
              <a:t>Must provide sufficient information to explain the reasons for the appeal (as determined by the board).</a:t>
            </a:r>
          </a:p>
          <a:p>
            <a:pPr marL="171450" indent="-171450">
              <a:buFont typeface="Arial" panose="020B0604020202020204" pitchFamily="34" charset="0"/>
              <a:buChar char="•"/>
            </a:pPr>
            <a:r>
              <a:rPr lang="en-US" sz="1100" b="1" dirty="0">
                <a:latin typeface="+mj-lt"/>
              </a:rPr>
              <a:t>Documentary evidence</a:t>
            </a:r>
            <a:r>
              <a:rPr lang="en-US" sz="1100" dirty="0">
                <a:latin typeface="+mj-lt"/>
              </a:rPr>
              <a:t> is not required for a petition to be complete.</a:t>
            </a:r>
          </a:p>
          <a:p>
            <a:endParaRPr lang="en-US" sz="1100" b="1" dirty="0">
              <a:latin typeface="+mj-lt"/>
            </a:endParaRPr>
          </a:p>
          <a:p>
            <a:r>
              <a:rPr lang="en-US" sz="1100" b="1" dirty="0">
                <a:latin typeface="+mj-lt"/>
              </a:rPr>
              <a:t>Incomplete Petitions:</a:t>
            </a:r>
            <a:endParaRPr lang="en-US" sz="1100" dirty="0">
              <a:latin typeface="+mj-lt"/>
            </a:endParaRPr>
          </a:p>
          <a:p>
            <a:pPr marL="171450" indent="-171450">
              <a:buFont typeface="Arial" panose="020B0604020202020204" pitchFamily="34" charset="0"/>
              <a:buChar char="•"/>
            </a:pPr>
            <a:r>
              <a:rPr lang="en-US" sz="1100" dirty="0">
                <a:latin typeface="+mj-lt"/>
              </a:rPr>
              <a:t>Petitions that only state vague reasons (e.g., “The Assessor’s value is too high” or “The taxes are excessive”) are incomplete.</a:t>
            </a:r>
          </a:p>
          <a:p>
            <a:pPr marL="171450" indent="-171450">
              <a:buFont typeface="Arial" panose="020B0604020202020204" pitchFamily="34" charset="0"/>
              <a:buChar char="•"/>
            </a:pPr>
            <a:r>
              <a:rPr lang="en-US" sz="1100" dirty="0">
                <a:latin typeface="+mj-lt"/>
              </a:rPr>
              <a:t>Incomplete petitions will be returned with a request for missing information, with a deadline to correct.</a:t>
            </a:r>
          </a:p>
          <a:p>
            <a:pPr marL="171450" indent="-171450">
              <a:buFont typeface="Arial" panose="020B0604020202020204" pitchFamily="34" charset="0"/>
              <a:buChar char="•"/>
            </a:pPr>
            <a:r>
              <a:rPr lang="en-US" sz="1100" dirty="0">
                <a:latin typeface="+mj-lt"/>
              </a:rPr>
              <a:t>Non-compliance may result in dismissal, which can be appealed to the BTA.</a:t>
            </a:r>
          </a:p>
          <a:p>
            <a:endParaRPr lang="en-US" dirty="0"/>
          </a:p>
        </p:txBody>
      </p:sp>
    </p:spTree>
    <p:extLst>
      <p:ext uri="{BB962C8B-B14F-4D97-AF65-F5344CB8AC3E}">
        <p14:creationId xmlns:p14="http://schemas.microsoft.com/office/powerpoint/2010/main" val="93489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latin typeface="+mj-lt"/>
              </a:rPr>
              <a:t>Agenda:</a:t>
            </a:r>
          </a:p>
          <a:p>
            <a:pPr>
              <a:buNone/>
            </a:pPr>
            <a:r>
              <a:rPr lang="en-US" b="1" dirty="0">
                <a:latin typeface="+mj-lt"/>
              </a:rPr>
              <a:t>9:00 – 10:00 Property Tax 101</a:t>
            </a:r>
            <a:br>
              <a:rPr lang="en-US" dirty="0">
                <a:latin typeface="+mj-lt"/>
              </a:rPr>
            </a:br>
            <a:r>
              <a:rPr lang="en-US" dirty="0">
                <a:latin typeface="+mj-lt"/>
              </a:rPr>
              <a:t>A brief overview for new—or just a little rusty—clerks. We’ll cover the basics of the property tax system to set the stage for the rest of the day.</a:t>
            </a:r>
          </a:p>
          <a:p>
            <a:pPr>
              <a:buNone/>
            </a:pPr>
            <a:endParaRPr lang="en-US" b="1" dirty="0">
              <a:latin typeface="+mj-lt"/>
            </a:endParaRPr>
          </a:p>
          <a:p>
            <a:pPr>
              <a:buNone/>
            </a:pPr>
            <a:r>
              <a:rPr lang="en-US" b="1" dirty="0">
                <a:latin typeface="+mj-lt"/>
              </a:rPr>
              <a:t>10:00 – 10:30 Petitions</a:t>
            </a:r>
            <a:br>
              <a:rPr lang="en-US" dirty="0">
                <a:latin typeface="+mj-lt"/>
              </a:rPr>
            </a:br>
            <a:r>
              <a:rPr lang="en-US" dirty="0">
                <a:latin typeface="+mj-lt"/>
              </a:rPr>
              <a:t>How to handle incoming petitions, what to look for, and when to escalate.</a:t>
            </a:r>
            <a:br>
              <a:rPr lang="en-US" dirty="0">
                <a:latin typeface="+mj-lt"/>
              </a:rPr>
            </a:br>
            <a:r>
              <a:rPr lang="en-US" i="1" dirty="0">
                <a:latin typeface="+mj-lt"/>
              </a:rPr>
              <a:t>(Hint: not every appeal is as complete as it claims.)</a:t>
            </a:r>
            <a:endParaRPr lang="en-US" dirty="0">
              <a:latin typeface="+mj-lt"/>
            </a:endParaRPr>
          </a:p>
          <a:p>
            <a:pPr>
              <a:buNone/>
            </a:pPr>
            <a:endParaRPr lang="en-US" b="1" dirty="0">
              <a:latin typeface="+mj-lt"/>
            </a:endParaRPr>
          </a:p>
          <a:p>
            <a:pPr>
              <a:buNone/>
            </a:pPr>
            <a:r>
              <a:rPr lang="en-US" b="1" dirty="0">
                <a:latin typeface="+mj-lt"/>
              </a:rPr>
              <a:t>10:30 – 10:40 Break</a:t>
            </a:r>
            <a:br>
              <a:rPr lang="en-US" dirty="0">
                <a:latin typeface="+mj-lt"/>
              </a:rPr>
            </a:br>
            <a:r>
              <a:rPr lang="en-US" dirty="0">
                <a:latin typeface="+mj-lt"/>
              </a:rPr>
              <a:t>Grab some coffee or stretch those legs!</a:t>
            </a:r>
          </a:p>
          <a:p>
            <a:pPr>
              <a:buNone/>
            </a:pPr>
            <a:endParaRPr lang="en-US" b="1" dirty="0">
              <a:latin typeface="+mj-lt"/>
            </a:endParaRPr>
          </a:p>
          <a:p>
            <a:pPr>
              <a:buNone/>
            </a:pPr>
            <a:r>
              <a:rPr lang="en-US" b="1" dirty="0">
                <a:latin typeface="+mj-lt"/>
              </a:rPr>
              <a:t>10:40 – 11:10 Clerk Best Practices</a:t>
            </a:r>
            <a:br>
              <a:rPr lang="en-US" dirty="0">
                <a:latin typeface="+mj-lt"/>
              </a:rPr>
            </a:br>
            <a:r>
              <a:rPr lang="en-US" dirty="0">
                <a:latin typeface="+mj-lt"/>
              </a:rPr>
              <a:t>Let’s hear from you! Share what’s working well in your county—tips, tools, and small miracles welcome.</a:t>
            </a:r>
          </a:p>
          <a:p>
            <a:pPr>
              <a:buNone/>
            </a:pPr>
            <a:endParaRPr lang="en-US" b="1" dirty="0">
              <a:latin typeface="+mj-lt"/>
            </a:endParaRPr>
          </a:p>
          <a:p>
            <a:pPr>
              <a:buNone/>
            </a:pPr>
            <a:r>
              <a:rPr lang="en-US" b="1" dirty="0">
                <a:latin typeface="+mj-lt"/>
              </a:rPr>
              <a:t>11:10 – 11:40 Board Reviews</a:t>
            </a:r>
            <a:br>
              <a:rPr lang="en-US" dirty="0">
                <a:latin typeface="+mj-lt"/>
              </a:rPr>
            </a:br>
            <a:r>
              <a:rPr lang="en-US" dirty="0">
                <a:latin typeface="+mj-lt"/>
              </a:rPr>
              <a:t>An overview of how we conduct board reviews and how clerks can best support the process.</a:t>
            </a:r>
          </a:p>
          <a:p>
            <a:pPr>
              <a:buNone/>
            </a:pPr>
            <a:endParaRPr lang="en-US" b="1" dirty="0">
              <a:latin typeface="+mj-lt"/>
            </a:endParaRPr>
          </a:p>
          <a:p>
            <a:pPr>
              <a:buNone/>
            </a:pPr>
            <a:r>
              <a:rPr lang="en-US" b="1" dirty="0">
                <a:latin typeface="+mj-lt"/>
              </a:rPr>
              <a:t>11:40 – 11:50 Break</a:t>
            </a:r>
            <a:br>
              <a:rPr lang="en-US" dirty="0">
                <a:latin typeface="+mj-lt"/>
              </a:rPr>
            </a:br>
            <a:r>
              <a:rPr lang="en-US" dirty="0">
                <a:latin typeface="+mj-lt"/>
              </a:rPr>
              <a:t>Because we all need one by now.</a:t>
            </a:r>
          </a:p>
          <a:p>
            <a:pPr>
              <a:buNone/>
            </a:pPr>
            <a:endParaRPr lang="en-US" b="1" dirty="0">
              <a:latin typeface="+mj-lt"/>
            </a:endParaRPr>
          </a:p>
          <a:p>
            <a:pPr>
              <a:buNone/>
            </a:pPr>
            <a:r>
              <a:rPr lang="en-US" b="1" dirty="0">
                <a:latin typeface="+mj-lt"/>
              </a:rPr>
              <a:t>11:50 AM – 12:40 Case Studies: Good Cause vs. Reconvene</a:t>
            </a:r>
            <a:br>
              <a:rPr lang="en-US" dirty="0">
                <a:latin typeface="+mj-lt"/>
              </a:rPr>
            </a:br>
            <a:r>
              <a:rPr lang="en-US" dirty="0">
                <a:latin typeface="+mj-lt"/>
              </a:rPr>
              <a:t>Learn the differences, when each applies, and how to handle them using real-world examples.</a:t>
            </a:r>
          </a:p>
          <a:p>
            <a:endParaRPr lang="en-US" b="1" dirty="0">
              <a:latin typeface="+mj-lt"/>
            </a:endParaRPr>
          </a:p>
          <a:p>
            <a:r>
              <a:rPr lang="en-US" b="1" dirty="0">
                <a:latin typeface="+mj-lt"/>
              </a:rPr>
              <a:t>12:40 – 1:00 </a:t>
            </a:r>
            <a:br>
              <a:rPr lang="en-US" dirty="0">
                <a:latin typeface="+mj-lt"/>
              </a:rPr>
            </a:br>
            <a:r>
              <a:rPr lang="en-US" b="1" dirty="0">
                <a:latin typeface="+mj-lt"/>
              </a:rPr>
              <a:t>Resources, Legislative Update, Hot Topics &amp; Open Discussion</a:t>
            </a:r>
            <a:br>
              <a:rPr lang="en-US" dirty="0">
                <a:latin typeface="+mj-lt"/>
              </a:rPr>
            </a:br>
            <a:r>
              <a:rPr lang="en-US" dirty="0">
                <a:latin typeface="+mj-lt"/>
              </a:rPr>
              <a:t>We’ll wrap up with tools, current issues, and time for Q&amp;A.</a:t>
            </a:r>
            <a:br>
              <a:rPr lang="en-US" dirty="0">
                <a:latin typeface="+mj-lt"/>
              </a:rPr>
            </a:br>
            <a:endParaRPr lang="en-US" altLang="en-US" sz="1100" kern="1200" dirty="0">
              <a:solidFill>
                <a:schemeClr val="tx1"/>
              </a:solidFill>
              <a:latin typeface="+mj-lt"/>
              <a:ea typeface="+mn-ea"/>
              <a:cs typeface="Times New Roman" panose="02020603050405020304" pitchFamily="18" charset="0"/>
            </a:endParaRPr>
          </a:p>
          <a:p>
            <a:pPr marL="0" lvl="1" defTabSz="950695" fontAlgn="base">
              <a:spcBef>
                <a:spcPct val="0"/>
              </a:spcBef>
              <a:spcAft>
                <a:spcPct val="0"/>
              </a:spcAft>
              <a:buClr>
                <a:schemeClr val="tx1"/>
              </a:buClr>
              <a:defRPr/>
            </a:pPr>
            <a:endParaRPr lang="en-US" altLang="en-US" sz="1100" kern="1200" dirty="0">
              <a:solidFill>
                <a:schemeClr val="tx1"/>
              </a:solidFill>
              <a:latin typeface="Times New Roman" pitchFamily="18" charset="0"/>
              <a:ea typeface="+mn-ea"/>
              <a:cs typeface="Times New Roman" panose="02020603050405020304" pitchFamily="18" charset="0"/>
            </a:endParaRPr>
          </a:p>
        </p:txBody>
      </p:sp>
    </p:spTree>
    <p:extLst>
      <p:ext uri="{BB962C8B-B14F-4D97-AF65-F5344CB8AC3E}">
        <p14:creationId xmlns:p14="http://schemas.microsoft.com/office/powerpoint/2010/main" val="4135263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sz="1100" dirty="0">
                <a:latin typeface="+mj-lt"/>
              </a:rPr>
              <a:t>What are they appealing?</a:t>
            </a:r>
          </a:p>
          <a:p>
            <a:pPr marL="342900" indent="-342900">
              <a:buFont typeface="+mj-lt"/>
              <a:buAutoNum type="arabicPeriod"/>
            </a:pPr>
            <a:r>
              <a:rPr lang="en-US" sz="1100" dirty="0">
                <a:latin typeface="+mj-lt"/>
              </a:rPr>
              <a:t>Is the appeal timely?</a:t>
            </a:r>
          </a:p>
          <a:p>
            <a:pPr marL="785813" lvl="1" indent="-342900">
              <a:buFont typeface="Arial" panose="020B0604020202020204" pitchFamily="34" charset="0"/>
              <a:buChar char="•"/>
            </a:pPr>
            <a:r>
              <a:rPr lang="en-US" sz="1100" dirty="0">
                <a:latin typeface="+mj-lt"/>
              </a:rPr>
              <a:t>WAC 458-14-056(2)(a–c) generally requires a NOV or similar document to verify timeliness.</a:t>
            </a:r>
          </a:p>
          <a:p>
            <a:pPr marL="342900" indent="-342900">
              <a:buFont typeface="+mj-lt"/>
              <a:buAutoNum type="arabicPeriod"/>
            </a:pPr>
            <a:r>
              <a:rPr lang="en-US" sz="1100" dirty="0">
                <a:latin typeface="+mj-lt"/>
              </a:rPr>
              <a:t>Is the appeal complete?</a:t>
            </a:r>
          </a:p>
          <a:p>
            <a:pPr marL="785813" lvl="1" indent="-342900">
              <a:buFont typeface="Arial" panose="020B0604020202020204" pitchFamily="34" charset="0"/>
              <a:buChar char="•"/>
            </a:pPr>
            <a:r>
              <a:rPr lang="en-US" sz="1100" dirty="0">
                <a:latin typeface="+mj-lt"/>
              </a:rPr>
              <a:t>Refer to WAC 458-14-056 for completeness requirements.</a:t>
            </a:r>
          </a:p>
          <a:p>
            <a:pPr marL="342900" indent="-342900">
              <a:buFont typeface="+mj-lt"/>
              <a:buAutoNum type="arabicPeriod"/>
            </a:pPr>
            <a:r>
              <a:rPr lang="en-US" sz="1100" dirty="0">
                <a:latin typeface="+mj-lt"/>
              </a:rPr>
              <a:t>Do I have enough information to make a decision?</a:t>
            </a:r>
          </a:p>
          <a:p>
            <a:pPr marL="342900" indent="-342900">
              <a:buFont typeface="+mj-lt"/>
              <a:buAutoNum type="arabicPeriod"/>
            </a:pPr>
            <a:r>
              <a:rPr lang="en-US" sz="1100" dirty="0">
                <a:latin typeface="+mj-lt"/>
              </a:rPr>
              <a:t>If the appeal is untimely or incomplete, give the taxpayers an opportunity to correct the issue.</a:t>
            </a:r>
          </a:p>
          <a:p>
            <a:pPr marL="342900" indent="-342900">
              <a:buFont typeface="+mj-lt"/>
              <a:buAutoNum type="arabicPeriod"/>
            </a:pPr>
            <a:r>
              <a:rPr lang="en-US" sz="1100" dirty="0">
                <a:latin typeface="+mj-lt"/>
              </a:rPr>
              <a:t>Sometimes, incomplete submissions prevent you from determining timeliness.</a:t>
            </a:r>
          </a:p>
          <a:p>
            <a:pPr marL="342900" indent="-342900">
              <a:buFont typeface="+mj-lt"/>
              <a:buAutoNum type="arabicPeriod"/>
            </a:pPr>
            <a:r>
              <a:rPr lang="en-US" sz="1100" dirty="0">
                <a:latin typeface="+mj-lt"/>
              </a:rPr>
              <a:t>Administrative efficiency may conflict with due process.</a:t>
            </a:r>
          </a:p>
          <a:p>
            <a:pPr marL="342900" indent="-342900">
              <a:buFont typeface="+mj-lt"/>
              <a:buAutoNum type="arabicPeriod"/>
            </a:pPr>
            <a:r>
              <a:rPr lang="en-US" sz="1100" dirty="0">
                <a:latin typeface="+mj-lt"/>
              </a:rPr>
              <a:t>When something is incorrect or missing, provide clear instructions—including deadlines—for correction.</a:t>
            </a:r>
          </a:p>
          <a:p>
            <a:pPr marL="342900" indent="-342900">
              <a:buFont typeface="+mj-lt"/>
              <a:buAutoNum type="arabicPeriod"/>
            </a:pPr>
            <a:r>
              <a:rPr lang="en-US" sz="1100" dirty="0">
                <a:latin typeface="+mj-lt"/>
              </a:rPr>
              <a:t>Base your actions on the information presented, not on assumptions or speculation.</a:t>
            </a:r>
          </a:p>
          <a:p>
            <a:endParaRPr lang="en-US" sz="1100" dirty="0">
              <a:latin typeface="+mj-lt"/>
            </a:endParaRPr>
          </a:p>
          <a:p>
            <a:r>
              <a:rPr lang="en-US" sz="1100" b="1" dirty="0">
                <a:latin typeface="+mj-lt"/>
              </a:rPr>
              <a:t>Incomplete Petitions:</a:t>
            </a:r>
            <a:endParaRPr lang="en-US" sz="1100" dirty="0">
              <a:latin typeface="+mj-lt"/>
            </a:endParaRPr>
          </a:p>
          <a:p>
            <a:pPr marL="171450" indent="-171450">
              <a:buFont typeface="Arial" panose="020B0604020202020204" pitchFamily="34" charset="0"/>
              <a:buChar char="•"/>
            </a:pPr>
            <a:r>
              <a:rPr lang="en-US" sz="1100" dirty="0">
                <a:latin typeface="+mj-lt"/>
              </a:rPr>
              <a:t>Petitions that only state vague reasons (e.g., “The Assessor’s value is too high” or “The taxes are excessive”) are incomplete.</a:t>
            </a:r>
          </a:p>
          <a:p>
            <a:pPr marL="171450" indent="-171450">
              <a:buFont typeface="Arial" panose="020B0604020202020204" pitchFamily="34" charset="0"/>
              <a:buChar char="•"/>
            </a:pPr>
            <a:r>
              <a:rPr lang="en-US" sz="1100" dirty="0">
                <a:latin typeface="+mj-lt"/>
              </a:rPr>
              <a:t>Incomplete petitions will be returned with a request for missing information, with a deadline to correct.</a:t>
            </a:r>
          </a:p>
          <a:p>
            <a:pPr marL="171450" indent="-171450">
              <a:buFont typeface="Arial" panose="020B0604020202020204" pitchFamily="34" charset="0"/>
              <a:buChar char="•"/>
            </a:pPr>
            <a:r>
              <a:rPr lang="en-US" sz="1100" dirty="0">
                <a:latin typeface="+mj-lt"/>
              </a:rPr>
              <a:t>Non-compliance may result in dismissal, which can be appealed to the BTA.</a:t>
            </a:r>
          </a:p>
          <a:p>
            <a:endParaRPr lang="en-US" dirty="0"/>
          </a:p>
        </p:txBody>
      </p:sp>
    </p:spTree>
    <p:extLst>
      <p:ext uri="{BB962C8B-B14F-4D97-AF65-F5344CB8AC3E}">
        <p14:creationId xmlns:p14="http://schemas.microsoft.com/office/powerpoint/2010/main" val="4259626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defTabSz="899420" fontAlgn="base">
              <a:spcBef>
                <a:spcPct val="0"/>
              </a:spcBef>
              <a:spcAft>
                <a:spcPct val="0"/>
              </a:spcAft>
              <a:buFont typeface="+mj-lt"/>
              <a:buAutoNum type="arabicPeriod"/>
              <a:tabLst>
                <a:tab pos="465887" algn="l"/>
              </a:tabLst>
              <a:defRPr/>
            </a:pPr>
            <a:r>
              <a:rPr lang="en-US" altLang="en-US" sz="1000" kern="1200" dirty="0">
                <a:solidFill>
                  <a:schemeClr val="tx1"/>
                </a:solidFill>
                <a:latin typeface="+mj-lt"/>
                <a:ea typeface="+mn-ea"/>
                <a:cs typeface="Times New Roman" panose="02020603050405020304" pitchFamily="18" charset="0"/>
              </a:rPr>
              <a:t>Complete petitions </a:t>
            </a:r>
            <a:r>
              <a:rPr lang="en-US" altLang="en-US" sz="1000" kern="1200" baseline="0" dirty="0">
                <a:solidFill>
                  <a:schemeClr val="tx1"/>
                </a:solidFill>
                <a:latin typeface="+mj-lt"/>
                <a:ea typeface="+mn-ea"/>
                <a:cs typeface="Times New Roman" panose="02020603050405020304" pitchFamily="18" charset="0"/>
              </a:rPr>
              <a:t>(</a:t>
            </a:r>
            <a:r>
              <a:rPr lang="en-US" altLang="en-US" sz="1000" kern="1200" dirty="0">
                <a:solidFill>
                  <a:schemeClr val="tx1"/>
                </a:solidFill>
                <a:latin typeface="+mj-lt"/>
                <a:ea typeface="+mn-ea"/>
                <a:cs typeface="Times New Roman" panose="02020603050405020304" pitchFamily="18" charset="0"/>
              </a:rPr>
              <a:t>WAC 458-14-056(5)): Petitions are incomplete if they </a:t>
            </a:r>
            <a:r>
              <a:rPr lang="en-US" altLang="en-US" sz="1000" i="1" kern="1200" dirty="0">
                <a:solidFill>
                  <a:schemeClr val="tx1"/>
                </a:solidFill>
                <a:latin typeface="+mj-lt"/>
                <a:ea typeface="+mn-ea"/>
                <a:cs typeface="Times New Roman" panose="02020603050405020304" pitchFamily="18" charset="0"/>
              </a:rPr>
              <a:t>only</a:t>
            </a:r>
            <a:r>
              <a:rPr lang="en-US" altLang="en-US" sz="1000" kern="1200" dirty="0">
                <a:solidFill>
                  <a:schemeClr val="tx1"/>
                </a:solidFill>
                <a:latin typeface="+mj-lt"/>
                <a:ea typeface="+mn-ea"/>
                <a:cs typeface="Times New Roman" panose="02020603050405020304" pitchFamily="18" charset="0"/>
              </a:rPr>
              <a:t> contain statements such as:</a:t>
            </a:r>
          </a:p>
          <a:p>
            <a:pPr marL="604983" lvl="1" indent="-171450">
              <a:spcBef>
                <a:spcPct val="0"/>
              </a:spcBef>
              <a:spcAft>
                <a:spcPct val="0"/>
              </a:spcAft>
              <a:buClr>
                <a:schemeClr val="tx1"/>
              </a:buClr>
              <a:buFont typeface="Arial" panose="020B0604020202020204" pitchFamily="34" charset="0"/>
              <a:buChar char="•"/>
              <a:tabLst>
                <a:tab pos="524123" algn="l"/>
              </a:tabLst>
            </a:pPr>
            <a:r>
              <a:rPr lang="en-US" altLang="en-US" sz="1000" kern="1200" dirty="0">
                <a:solidFill>
                  <a:schemeClr val="tx1"/>
                </a:solidFill>
                <a:latin typeface="+mj-lt"/>
                <a:ea typeface="+mn-ea"/>
                <a:cs typeface="Times New Roman" panose="02020603050405020304" pitchFamily="18" charset="0"/>
              </a:rPr>
              <a:t>“</a:t>
            </a:r>
            <a:r>
              <a:rPr lang="en-US" altLang="en-US" sz="1000" i="1" kern="1200" dirty="0">
                <a:solidFill>
                  <a:schemeClr val="tx1"/>
                </a:solidFill>
                <a:latin typeface="+mj-lt"/>
                <a:ea typeface="+mn-ea"/>
                <a:cs typeface="Times New Roman" panose="02020603050405020304" pitchFamily="18" charset="0"/>
              </a:rPr>
              <a:t>The Assessor’s value is too high</a:t>
            </a:r>
            <a:r>
              <a:rPr lang="en-US" altLang="en-US" sz="1000" kern="1200" dirty="0">
                <a:solidFill>
                  <a:schemeClr val="tx1"/>
                </a:solidFill>
                <a:latin typeface="+mj-lt"/>
                <a:ea typeface="+mn-ea"/>
                <a:cs typeface="Times New Roman" panose="02020603050405020304" pitchFamily="18" charset="0"/>
              </a:rPr>
              <a:t>.”</a:t>
            </a:r>
          </a:p>
          <a:p>
            <a:pPr marL="604983" lvl="1" indent="-171450">
              <a:spcBef>
                <a:spcPct val="0"/>
              </a:spcBef>
              <a:spcAft>
                <a:spcPct val="0"/>
              </a:spcAft>
              <a:buClr>
                <a:schemeClr val="tx1"/>
              </a:buClr>
              <a:buFont typeface="Arial" panose="020B0604020202020204" pitchFamily="34" charset="0"/>
              <a:buChar char="•"/>
              <a:tabLst>
                <a:tab pos="524123" algn="l"/>
              </a:tabLst>
            </a:pPr>
            <a:r>
              <a:rPr lang="en-US" altLang="en-US" sz="1000" kern="1200" dirty="0">
                <a:solidFill>
                  <a:schemeClr val="tx1"/>
                </a:solidFill>
                <a:latin typeface="+mj-lt"/>
                <a:ea typeface="+mn-ea"/>
                <a:cs typeface="Times New Roman" panose="02020603050405020304" pitchFamily="18" charset="0"/>
              </a:rPr>
              <a:t>“</a:t>
            </a:r>
            <a:r>
              <a:rPr lang="en-US" altLang="en-US" sz="1000" i="1" kern="1200" dirty="0">
                <a:solidFill>
                  <a:schemeClr val="tx1"/>
                </a:solidFill>
                <a:latin typeface="+mj-lt"/>
                <a:ea typeface="+mn-ea"/>
                <a:cs typeface="Times New Roman" panose="02020603050405020304" pitchFamily="18" charset="0"/>
              </a:rPr>
              <a:t>The property taxes are excessive</a:t>
            </a:r>
            <a:r>
              <a:rPr lang="en-US" altLang="en-US" sz="1000" kern="1200" dirty="0">
                <a:solidFill>
                  <a:schemeClr val="tx1"/>
                </a:solidFill>
                <a:latin typeface="+mj-lt"/>
                <a:ea typeface="+mn-ea"/>
                <a:cs typeface="Times New Roman" panose="02020603050405020304" pitchFamily="18" charset="0"/>
              </a:rPr>
              <a:t>.”</a:t>
            </a:r>
          </a:p>
          <a:p>
            <a:pPr marL="604983" lvl="1" indent="-171450">
              <a:spcBef>
                <a:spcPct val="0"/>
              </a:spcBef>
              <a:spcAft>
                <a:spcPct val="0"/>
              </a:spcAft>
              <a:buClr>
                <a:schemeClr val="tx1"/>
              </a:buClr>
              <a:buFont typeface="Arial" panose="020B0604020202020204" pitchFamily="34" charset="0"/>
              <a:buChar char="•"/>
              <a:tabLst>
                <a:tab pos="524123" algn="l"/>
              </a:tabLst>
            </a:pPr>
            <a:r>
              <a:rPr lang="en-US" altLang="en-US" sz="1000" kern="1200" dirty="0">
                <a:solidFill>
                  <a:schemeClr val="tx1"/>
                </a:solidFill>
                <a:latin typeface="+mj-lt"/>
                <a:ea typeface="+mn-ea"/>
                <a:cs typeface="Times New Roman" panose="02020603050405020304" pitchFamily="18" charset="0"/>
              </a:rPr>
              <a:t>Incomplete petitions are</a:t>
            </a:r>
            <a:r>
              <a:rPr lang="en-US" altLang="en-US" sz="1000" kern="1200" baseline="0" dirty="0">
                <a:solidFill>
                  <a:schemeClr val="tx1"/>
                </a:solidFill>
                <a:latin typeface="+mj-lt"/>
                <a:ea typeface="+mn-ea"/>
                <a:cs typeface="Times New Roman" panose="02020603050405020304" pitchFamily="18" charset="0"/>
              </a:rPr>
              <a:t> r</a:t>
            </a:r>
            <a:r>
              <a:rPr lang="en-US" altLang="en-US" sz="1000" kern="1200" dirty="0">
                <a:solidFill>
                  <a:schemeClr val="tx1"/>
                </a:solidFill>
                <a:latin typeface="+mj-lt"/>
                <a:ea typeface="+mn-ea"/>
                <a:cs typeface="Times New Roman" panose="02020603050405020304" pitchFamily="18" charset="0"/>
              </a:rPr>
              <a:t>eturned to the taxpayer with a letter requesting the missing required information</a:t>
            </a:r>
            <a:r>
              <a:rPr lang="en-US" altLang="en-US" sz="1000" kern="1200" baseline="0" dirty="0">
                <a:solidFill>
                  <a:schemeClr val="tx1"/>
                </a:solidFill>
                <a:latin typeface="+mj-lt"/>
                <a:ea typeface="+mn-ea"/>
                <a:cs typeface="Times New Roman" panose="02020603050405020304" pitchFamily="18" charset="0"/>
              </a:rPr>
              <a:t> and setting a </a:t>
            </a:r>
            <a:r>
              <a:rPr lang="en-US" altLang="en-US" sz="1000" kern="1200" dirty="0">
                <a:solidFill>
                  <a:schemeClr val="tx1"/>
                </a:solidFill>
                <a:latin typeface="+mj-lt"/>
                <a:ea typeface="+mn-ea"/>
                <a:cs typeface="Times New Roman" panose="02020603050405020304" pitchFamily="18" charset="0"/>
              </a:rPr>
              <a:t>deadline for completing/correcting the petition.</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lang="en-US" altLang="en-US" sz="1000" b="1" dirty="0">
                <a:latin typeface="+mj-lt"/>
                <a:cs typeface="Times New Roman" panose="02020603050405020304" pitchFamily="18" charset="0"/>
              </a:rPr>
              <a:t>Change of Value Notice </a:t>
            </a:r>
            <a:r>
              <a:rPr lang="en-US" altLang="en-US" sz="1000" b="0" dirty="0">
                <a:latin typeface="+mj-lt"/>
                <a:cs typeface="Times New Roman" panose="02020603050405020304" pitchFamily="18" charset="0"/>
              </a:rPr>
              <a:t>(</a:t>
            </a:r>
            <a:r>
              <a:rPr lang="en-US" sz="1000" b="0" kern="1200" dirty="0">
                <a:solidFill>
                  <a:schemeClr val="tx1"/>
                </a:solidFill>
                <a:latin typeface="+mj-lt"/>
                <a:ea typeface="+mn-ea"/>
                <a:cs typeface="Times New Roman" panose="02020603050405020304" pitchFamily="18" charset="0"/>
              </a:rPr>
              <a:t>RCW</a:t>
            </a:r>
            <a:r>
              <a:rPr lang="en-US" sz="1000" b="0" kern="1200" baseline="0" dirty="0">
                <a:solidFill>
                  <a:schemeClr val="tx1"/>
                </a:solidFill>
                <a:latin typeface="+mj-lt"/>
                <a:ea typeface="+mn-ea"/>
                <a:cs typeface="Times New Roman" panose="02020603050405020304" pitchFamily="18" charset="0"/>
              </a:rPr>
              <a:t> 84.40.045) </a:t>
            </a:r>
            <a:r>
              <a:rPr lang="en-US" sz="1000" b="1" kern="1200" baseline="0" dirty="0">
                <a:solidFill>
                  <a:schemeClr val="tx1"/>
                </a:solidFill>
                <a:latin typeface="+mj-lt"/>
                <a:ea typeface="+mn-ea"/>
                <a:cs typeface="Times New Roman" panose="02020603050405020304" pitchFamily="18" charset="0"/>
              </a:rPr>
              <a:t>- </a:t>
            </a:r>
            <a:r>
              <a:rPr lang="en-US" altLang="en-US" sz="1000" baseline="0" dirty="0">
                <a:latin typeface="+mj-lt"/>
                <a:cs typeface="Times New Roman" panose="02020603050405020304" pitchFamily="18" charset="0"/>
              </a:rPr>
              <a:t>*Notices are only required to be sent </a:t>
            </a:r>
            <a:r>
              <a:rPr lang="en-US" altLang="en-US" sz="1000" b="1" i="1" baseline="0" dirty="0">
                <a:latin typeface="+mj-lt"/>
                <a:cs typeface="Times New Roman" panose="02020603050405020304" pitchFamily="18" charset="0"/>
              </a:rPr>
              <a:t>if </a:t>
            </a:r>
            <a:r>
              <a:rPr lang="en-US" altLang="en-US" sz="1000" b="0" i="0" baseline="0" dirty="0">
                <a:latin typeface="+mj-lt"/>
                <a:cs typeface="Times New Roman" panose="02020603050405020304" pitchFamily="18" charset="0"/>
              </a:rPr>
              <a:t>the total assessed value of the parcel changes.</a:t>
            </a:r>
          </a:p>
          <a:p>
            <a:endParaRPr lang="en-US" sz="1000" dirty="0">
              <a:latin typeface="+mj-lt"/>
              <a:cs typeface="Times New Roman" panose="02020603050405020304" pitchFamily="18" charset="0"/>
            </a:endParaRPr>
          </a:p>
          <a:p>
            <a:r>
              <a:rPr lang="en-US" sz="1000" dirty="0">
                <a:latin typeface="+mj-lt"/>
                <a:cs typeface="Times New Roman" panose="02020603050405020304" pitchFamily="18" charset="0"/>
              </a:rPr>
              <a:t>When a petition is untimely:</a:t>
            </a:r>
          </a:p>
          <a:p>
            <a:pPr marL="171450" indent="-171450">
              <a:buFont typeface="Arial" panose="020B0604020202020204" pitchFamily="34" charset="0"/>
              <a:buChar char="•"/>
            </a:pPr>
            <a:r>
              <a:rPr lang="en-US" sz="1000" dirty="0">
                <a:latin typeface="+mj-lt"/>
                <a:cs typeface="Times New Roman" panose="02020603050405020304" pitchFamily="18" charset="0"/>
              </a:rPr>
              <a:t>Clerk must send a letter to the taxpayer informing them to request a good cause waiver or reconvene or the petition may not be considered. </a:t>
            </a:r>
          </a:p>
          <a:p>
            <a:pPr marL="171450" indent="-171450">
              <a:buFont typeface="Arial" panose="020B0604020202020204" pitchFamily="34" charset="0"/>
              <a:buChar char="•"/>
            </a:pPr>
            <a:r>
              <a:rPr lang="en-US" sz="1000" dirty="0">
                <a:latin typeface="+mj-lt"/>
                <a:cs typeface="Times New Roman" panose="02020603050405020304" pitchFamily="18" charset="0"/>
              </a:rPr>
              <a:t>The untimely letter must specify what steps the taxpayer must take and set a deadline to respond.</a:t>
            </a:r>
          </a:p>
          <a:p>
            <a:pPr marL="171450" indent="-171450">
              <a:buFont typeface="Arial" panose="020B0604020202020204" pitchFamily="34" charset="0"/>
              <a:buChar char="•"/>
            </a:pPr>
            <a:r>
              <a:rPr lang="en-US" sz="1000" dirty="0">
                <a:latin typeface="+mj-lt"/>
                <a:cs typeface="Times New Roman" panose="02020603050405020304" pitchFamily="18" charset="0"/>
              </a:rPr>
              <a:t>The board must receive an actual request prior to granting a waiver.</a:t>
            </a:r>
          </a:p>
          <a:p>
            <a:endParaRPr lang="en-US" sz="1000" dirty="0">
              <a:latin typeface="+mj-lt"/>
            </a:endParaRPr>
          </a:p>
          <a:p>
            <a:r>
              <a:rPr lang="en-US" sz="1000" dirty="0">
                <a:latin typeface="+mj-lt"/>
                <a:cs typeface="Times New Roman" panose="02020603050405020304" pitchFamily="18" charset="0"/>
              </a:rPr>
              <a:t>WAC 458-14-005(22) defines taxpayer:</a:t>
            </a:r>
          </a:p>
          <a:p>
            <a:pPr marL="285750" indent="-285750">
              <a:buFont typeface="Arial" panose="020B0604020202020204" pitchFamily="34" charset="0"/>
              <a:buChar char="•"/>
            </a:pPr>
            <a:r>
              <a:rPr lang="en-US" sz="1000" dirty="0">
                <a:latin typeface="+mj-lt"/>
                <a:cs typeface="Times New Roman" panose="02020603050405020304" pitchFamily="18" charset="0"/>
              </a:rPr>
              <a:t>"Taxpayer" means the person or entity whose name and address appears on the </a:t>
            </a:r>
            <a:r>
              <a:rPr lang="en-US" sz="1000" b="1" dirty="0">
                <a:latin typeface="+mj-lt"/>
                <a:cs typeface="Times New Roman" panose="02020603050405020304" pitchFamily="18" charset="0"/>
              </a:rPr>
              <a:t>assessment rolls, or their duly authorized agent, personal representative, or guardian</a:t>
            </a:r>
            <a:r>
              <a:rPr lang="en-US" sz="1000" dirty="0">
                <a:latin typeface="+mj-lt"/>
                <a:cs typeface="Times New Roman" panose="02020603050405020304" pitchFamily="18" charset="0"/>
              </a:rPr>
              <a:t>. </a:t>
            </a:r>
          </a:p>
          <a:p>
            <a:pPr marL="285750" indent="-285750">
              <a:buFont typeface="Arial" panose="020B0604020202020204" pitchFamily="34" charset="0"/>
              <a:buChar char="•"/>
            </a:pPr>
            <a:r>
              <a:rPr lang="en-US" sz="1000" dirty="0">
                <a:latin typeface="+mj-lt"/>
                <a:cs typeface="Times New Roman" panose="02020603050405020304" pitchFamily="18" charset="0"/>
              </a:rPr>
              <a:t>"Taxpayer" also includes the person or entity whose name and address should appear on the assessment rolls as the owner of the property, but because of mistake, delay, or inadvertence does not so appear; for example, in an instance when the rolls have not yet been updated after a transfer of property. </a:t>
            </a:r>
          </a:p>
          <a:p>
            <a:pPr marL="285750" indent="-285750">
              <a:buFont typeface="Arial" panose="020B0604020202020204" pitchFamily="34" charset="0"/>
              <a:buChar char="•"/>
            </a:pPr>
            <a:r>
              <a:rPr lang="en-US" sz="1000" dirty="0">
                <a:latin typeface="+mj-lt"/>
                <a:cs typeface="Times New Roman" panose="02020603050405020304" pitchFamily="18" charset="0"/>
              </a:rPr>
              <a:t>A property owner may </a:t>
            </a:r>
            <a:r>
              <a:rPr lang="en-US" sz="1000" b="1" dirty="0">
                <a:latin typeface="+mj-lt"/>
                <a:cs typeface="Times New Roman" panose="02020603050405020304" pitchFamily="18" charset="0"/>
              </a:rPr>
              <a:t>contract with a lessee </a:t>
            </a:r>
            <a:r>
              <a:rPr lang="en-US" sz="1000" dirty="0">
                <a:latin typeface="+mj-lt"/>
                <a:cs typeface="Times New Roman" panose="02020603050405020304" pitchFamily="18" charset="0"/>
              </a:rPr>
              <a:t>for the purpose of making the lessee responsible for the payment of the property tax and the lessee may be deemed to be a taxpayer solely for the purpose of pursuing property tax appeals in his or her own name. If the contract is made, the lessee shall be responsible for providing the county assessor with a proper and current mailing address.</a:t>
            </a:r>
          </a:p>
          <a:p>
            <a:pPr marL="285750" indent="-285750">
              <a:buFont typeface="Arial" panose="020B0604020202020204" pitchFamily="34" charset="0"/>
              <a:buChar char="•"/>
            </a:pPr>
            <a:endParaRPr lang="en-US" sz="1000" dirty="0">
              <a:latin typeface="+mj-lt"/>
              <a:cs typeface="Times New Roman" panose="02020603050405020304" pitchFamily="18" charset="0"/>
            </a:endParaRPr>
          </a:p>
          <a:p>
            <a:pPr marL="0" indent="0">
              <a:buFont typeface="Arial" panose="020B0604020202020204" pitchFamily="34" charset="0"/>
              <a:buNone/>
            </a:pPr>
            <a:r>
              <a:rPr lang="en-US" sz="1000" dirty="0">
                <a:latin typeface="+mj-lt"/>
                <a:cs typeface="Times New Roman" panose="02020603050405020304" pitchFamily="18" charset="0"/>
              </a:rPr>
              <a:t>Representatives should provide a copy of their authorization forms. Check to ensure it connects the representative to the taxpayer.</a:t>
            </a:r>
          </a:p>
          <a:p>
            <a:pPr marL="0" indent="0">
              <a:buFont typeface="Arial" panose="020B0604020202020204" pitchFamily="34" charset="0"/>
              <a:buNone/>
            </a:pPr>
            <a:endParaRPr lang="en-US" sz="1000" dirty="0">
              <a:latin typeface="+mj-lt"/>
              <a:cs typeface="Times New Roman" panose="02020603050405020304" pitchFamily="18" charset="0"/>
            </a:endParaRPr>
          </a:p>
          <a:p>
            <a:pPr marL="0" indent="0">
              <a:buFont typeface="Arial" panose="020B0604020202020204" pitchFamily="34" charset="0"/>
              <a:buNone/>
            </a:pPr>
            <a:endParaRPr lang="en-US" sz="1000" dirty="0">
              <a:latin typeface="+mj-lt"/>
            </a:endParaRPr>
          </a:p>
          <a:p>
            <a:endParaRPr lang="en-US" dirty="0"/>
          </a:p>
        </p:txBody>
      </p:sp>
    </p:spTree>
    <p:extLst>
      <p:ext uri="{BB962C8B-B14F-4D97-AF65-F5344CB8AC3E}">
        <p14:creationId xmlns:p14="http://schemas.microsoft.com/office/powerpoint/2010/main" val="3992747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Tree>
    <p:extLst>
      <p:ext uri="{BB962C8B-B14F-4D97-AF65-F5344CB8AC3E}">
        <p14:creationId xmlns:p14="http://schemas.microsoft.com/office/powerpoint/2010/main" val="3469810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23952-596C-69DD-4F96-1D23EA082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99C14-255A-61B1-A686-25BFFB198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9B193D-A8B9-3045-93C5-48460D789B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6E9124-DEA8-15F6-88FB-7BBB1A655651}"/>
              </a:ext>
            </a:extLst>
          </p:cNvPr>
          <p:cNvSpPr>
            <a:spLocks noGrp="1"/>
          </p:cNvSpPr>
          <p:nvPr>
            <p:ph type="sldNum" sz="quarter" idx="5"/>
          </p:nvPr>
        </p:nvSpPr>
        <p:spPr/>
        <p:txBody>
          <a:bodyPr/>
          <a:lstStyle/>
          <a:p>
            <a:fld id="{A13C6D7F-08C0-49F3-84F4-DB5CFC4BD251}" type="slidenum">
              <a:rPr lang="en-US" smtClean="0"/>
              <a:t>23</a:t>
            </a:fld>
            <a:endParaRPr lang="en-US"/>
          </a:p>
        </p:txBody>
      </p:sp>
    </p:spTree>
    <p:extLst>
      <p:ext uri="{BB962C8B-B14F-4D97-AF65-F5344CB8AC3E}">
        <p14:creationId xmlns:p14="http://schemas.microsoft.com/office/powerpoint/2010/main" val="727838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Consistency and clarity help everyone—from taxpayers to Board members—navigate the process.</a:t>
            </a:r>
          </a:p>
          <a:p>
            <a:endParaRPr lang="en-US" dirty="0"/>
          </a:p>
        </p:txBody>
      </p:sp>
    </p:spTree>
    <p:extLst>
      <p:ext uri="{BB962C8B-B14F-4D97-AF65-F5344CB8AC3E}">
        <p14:creationId xmlns:p14="http://schemas.microsoft.com/office/powerpoint/2010/main" val="3068522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en-US" sz="1100" b="1" kern="1200" dirty="0">
                <a:solidFill>
                  <a:srgbClr val="000000"/>
                </a:solidFill>
                <a:effectLst/>
                <a:latin typeface="+mj-lt"/>
                <a:ea typeface="+mn-ea"/>
                <a:cs typeface="Times New Roman" panose="02020603050405020304" pitchFamily="18" charset="0"/>
              </a:rPr>
              <a:t>Boards of Equalization: </a:t>
            </a:r>
            <a:r>
              <a:rPr lang="en-US" sz="1100" b="0" kern="1200" dirty="0">
                <a:solidFill>
                  <a:srgbClr val="000000"/>
                </a:solidFill>
                <a:effectLst/>
                <a:latin typeface="+mj-lt"/>
                <a:ea typeface="+mn-ea"/>
                <a:cs typeface="Times New Roman" panose="02020603050405020304" pitchFamily="18" charset="0"/>
              </a:rPr>
              <a:t>these are your </a:t>
            </a:r>
            <a:r>
              <a:rPr lang="en-US" sz="1100" kern="1200" dirty="0">
                <a:solidFill>
                  <a:srgbClr val="000000"/>
                </a:solidFill>
                <a:effectLst/>
                <a:latin typeface="+mj-lt"/>
                <a:ea typeface="+mn-ea"/>
                <a:cs typeface="Times New Roman" panose="02020603050405020304" pitchFamily="18" charset="0"/>
              </a:rPr>
              <a:t>independent bodies that process and hear appeals of various county assessor determinations, and they equalize property values.</a:t>
            </a:r>
          </a:p>
          <a:p>
            <a:pPr marL="0" marR="0" lvl="0" indent="0" algn="l" defTabSz="914400" rtl="0" eaLnBrk="1" fontAlgn="auto" latinLnBrk="0" hangingPunct="1">
              <a:lnSpc>
                <a:spcPct val="100000"/>
              </a:lnSpc>
              <a:spcBef>
                <a:spcPct val="0"/>
              </a:spcBef>
              <a:spcAft>
                <a:spcPct val="0"/>
              </a:spcAft>
              <a:buClrTx/>
              <a:buSzTx/>
              <a:buFontTx/>
              <a:buNone/>
              <a:defRPr/>
            </a:pPr>
            <a:endParaRPr lang="en-US" sz="1100" b="1" kern="1200" dirty="0">
              <a:solidFill>
                <a:srgbClr val="000000"/>
              </a:solidFill>
              <a:effectLst/>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100" b="1" kern="1200" dirty="0">
                <a:solidFill>
                  <a:srgbClr val="000000"/>
                </a:solidFill>
                <a:effectLst/>
                <a:latin typeface="+mj-lt"/>
                <a:ea typeface="+mn-ea"/>
                <a:cs typeface="Times New Roman" panose="02020603050405020304" pitchFamily="18" charset="0"/>
              </a:rPr>
              <a:t>Board of Tax Appeals or BTA:</a:t>
            </a:r>
            <a:r>
              <a:rPr lang="en-US" sz="1100" kern="1200" dirty="0">
                <a:solidFill>
                  <a:srgbClr val="000000"/>
                </a:solidFill>
                <a:effectLst/>
                <a:latin typeface="+mj-lt"/>
                <a:ea typeface="+mn-ea"/>
                <a:cs typeface="Times New Roman" panose="02020603050405020304" pitchFamily="18" charset="0"/>
              </a:rPr>
              <a:t> this is a state-level administrative forum available to citizens and businesses to dispute their tax liability. </a:t>
            </a:r>
            <a:endParaRPr lang="en-US" sz="1100" dirty="0">
              <a:latin typeface="+mj-lt"/>
            </a:endParaRPr>
          </a:p>
          <a:p>
            <a:endParaRPr lang="en-US" sz="1100" dirty="0">
              <a:latin typeface="+mj-lt"/>
            </a:endParaRPr>
          </a:p>
          <a:p>
            <a:r>
              <a:rPr lang="en-US" sz="1100" b="1" dirty="0">
                <a:latin typeface="+mj-lt"/>
              </a:rPr>
              <a:t>Key Questions:</a:t>
            </a:r>
            <a:endParaRPr lang="en-US" sz="1100" dirty="0">
              <a:latin typeface="+mj-lt"/>
            </a:endParaRPr>
          </a:p>
          <a:p>
            <a:pPr marL="171450" indent="-171450">
              <a:buFont typeface="Arial" panose="020B0604020202020204" pitchFamily="34" charset="0"/>
              <a:buChar char="•"/>
            </a:pPr>
            <a:r>
              <a:rPr lang="en-US" sz="1100" dirty="0">
                <a:latin typeface="+mj-lt"/>
              </a:rPr>
              <a:t>Is the data correct?</a:t>
            </a:r>
          </a:p>
          <a:p>
            <a:pPr marL="171450" indent="-171450">
              <a:buFont typeface="Arial" panose="020B0604020202020204" pitchFamily="34" charset="0"/>
              <a:buChar char="•"/>
            </a:pPr>
            <a:r>
              <a:rPr lang="en-US" sz="1100" dirty="0">
                <a:latin typeface="+mj-lt"/>
              </a:rPr>
              <a:t>Does the supplied data appear reasonable?</a:t>
            </a:r>
          </a:p>
          <a:p>
            <a:endParaRPr lang="en-US" sz="1100" dirty="0">
              <a:latin typeface="+mj-lt"/>
            </a:endParaRPr>
          </a:p>
          <a:p>
            <a:r>
              <a:rPr lang="en-US" sz="1100" b="1" dirty="0">
                <a:latin typeface="+mj-lt"/>
              </a:rPr>
              <a:t>When Reviewing Valuations:</a:t>
            </a:r>
            <a:endParaRPr lang="en-US" sz="1100" dirty="0">
              <a:latin typeface="+mj-lt"/>
            </a:endParaRPr>
          </a:p>
          <a:p>
            <a:pPr marL="171450" indent="-171450">
              <a:buFont typeface="Arial" panose="020B0604020202020204" pitchFamily="34" charset="0"/>
              <a:buChar char="•"/>
            </a:pPr>
            <a:r>
              <a:rPr lang="en-US" sz="1100" dirty="0">
                <a:latin typeface="+mj-lt"/>
              </a:rPr>
              <a:t>Follow local policies and procedures for review.</a:t>
            </a:r>
          </a:p>
          <a:p>
            <a:pPr marL="171450" indent="-171450">
              <a:buFont typeface="Arial" panose="020B0604020202020204" pitchFamily="34" charset="0"/>
              <a:buChar char="•"/>
            </a:pPr>
            <a:r>
              <a:rPr lang="en-US" sz="1100" dirty="0">
                <a:latin typeface="+mj-lt"/>
              </a:rPr>
              <a:t>The appeal process is an opportunity to correct any mistakes.</a:t>
            </a:r>
          </a:p>
          <a:p>
            <a:pPr marL="171450" indent="-171450">
              <a:buFont typeface="Arial" panose="020B0604020202020204" pitchFamily="34" charset="0"/>
              <a:buChar char="•"/>
            </a:pPr>
            <a:r>
              <a:rPr lang="en-US" sz="1100" dirty="0">
                <a:latin typeface="+mj-lt"/>
              </a:rPr>
              <a:t>Don’t confuse the taxpayer’s right to appeal with your review duties.</a:t>
            </a:r>
          </a:p>
          <a:p>
            <a:pPr marL="171450" indent="-171450">
              <a:buFont typeface="Arial" panose="020B0604020202020204" pitchFamily="34" charset="0"/>
              <a:buChar char="•"/>
            </a:pPr>
            <a:r>
              <a:rPr lang="en-US" sz="1100" dirty="0">
                <a:latin typeface="+mj-lt"/>
              </a:rPr>
              <a:t>Don’t be discouraged by a difficult taxpayer.</a:t>
            </a:r>
          </a:p>
          <a:p>
            <a:pPr marL="171450" indent="-171450">
              <a:buFont typeface="Arial" panose="020B0604020202020204" pitchFamily="34" charset="0"/>
              <a:buChar char="•"/>
            </a:pPr>
            <a:r>
              <a:rPr lang="en-US" sz="1100" dirty="0">
                <a:latin typeface="+mj-lt"/>
              </a:rPr>
              <a:t>Correct issues with minimal effort from the taxpayer, whenever possible (minimize impact).</a:t>
            </a:r>
          </a:p>
        </p:txBody>
      </p:sp>
      <p:sp>
        <p:nvSpPr>
          <p:cNvPr id="4" name="Slide Number Placeholder 3"/>
          <p:cNvSpPr>
            <a:spLocks noGrp="1"/>
          </p:cNvSpPr>
          <p:nvPr>
            <p:ph type="sldNum" sz="quarter" idx="5"/>
          </p:nvPr>
        </p:nvSpPr>
        <p:spPr/>
        <p:txBody>
          <a:bodyPr/>
          <a:lstStyle/>
          <a:p>
            <a:fld id="{A13C6D7F-08C0-49F3-84F4-DB5CFC4BD251}" type="slidenum">
              <a:rPr lang="en-US" smtClean="0"/>
              <a:t>25</a:t>
            </a:fld>
            <a:endParaRPr lang="en-US"/>
          </a:p>
        </p:txBody>
      </p:sp>
    </p:spTree>
    <p:extLst>
      <p:ext uri="{BB962C8B-B14F-4D97-AF65-F5344CB8AC3E}">
        <p14:creationId xmlns:p14="http://schemas.microsoft.com/office/powerpoint/2010/main" val="1716981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D6974-80F6-21FD-5492-7E4D7D470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4431F-65A4-222D-769F-25CF8C989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6F7D1C-7074-3A60-5847-017737A50901}"/>
              </a:ext>
            </a:extLst>
          </p:cNvPr>
          <p:cNvSpPr>
            <a:spLocks noGrp="1"/>
          </p:cNvSpPr>
          <p:nvPr>
            <p:ph type="body" idx="1"/>
          </p:nvPr>
        </p:nvSpPr>
        <p:spPr/>
        <p:txBody>
          <a:bodyPr/>
          <a:lstStyle/>
          <a:p>
            <a:pPr marL="0" indent="0">
              <a:buFont typeface="Arial" panose="020B0604020202020204" pitchFamily="34" charset="0"/>
              <a:buNone/>
            </a:pPr>
            <a:r>
              <a:rPr lang="en-US" sz="1100" dirty="0">
                <a:latin typeface="+mj-lt"/>
              </a:rPr>
              <a:t>In a valuation appeal, the evidence must indicate it is highly probable the certified value is incorrect AND what the value is. </a:t>
            </a:r>
          </a:p>
          <a:p>
            <a:pPr marL="171450" lvl="0" indent="-171450">
              <a:buFont typeface="Arial" panose="020B0604020202020204" pitchFamily="34" charset="0"/>
              <a:buChar char="•"/>
            </a:pPr>
            <a:r>
              <a:rPr lang="en-US" sz="1100" dirty="0">
                <a:latin typeface="+mj-lt"/>
              </a:rPr>
              <a:t>If successfully overcome, the standard of proof shifts to the preponderance of the evidence, must now prove it is more likely than not that the value is wrong.</a:t>
            </a:r>
          </a:p>
          <a:p>
            <a:pPr marL="0" indent="0">
              <a:buFont typeface="Arial" panose="020B0604020202020204" pitchFamily="34" charset="0"/>
              <a:buNone/>
            </a:pPr>
            <a:endParaRPr lang="en-US" sz="1100" dirty="0">
              <a:latin typeface="+mj-lt"/>
            </a:endParaRPr>
          </a:p>
          <a:p>
            <a:pPr marL="0" indent="0">
              <a:buFont typeface="Arial" panose="020B0604020202020204" pitchFamily="34" charset="0"/>
              <a:buNone/>
            </a:pPr>
            <a:r>
              <a:rPr lang="en-US" sz="1100" dirty="0">
                <a:latin typeface="+mj-lt"/>
              </a:rPr>
              <a:t>The standard of clear, cogent, and convincing evidence changes to a preponderance of the evidence in the following situations:</a:t>
            </a:r>
          </a:p>
          <a:p>
            <a:pPr marL="171450" lvl="0" indent="-171450">
              <a:buFont typeface="Arial" panose="020B0604020202020204" pitchFamily="34" charset="0"/>
              <a:buChar char="•"/>
            </a:pPr>
            <a:r>
              <a:rPr lang="en-US" sz="1100" b="1" dirty="0">
                <a:latin typeface="+mj-lt"/>
              </a:rPr>
              <a:t>Values have been corrected</a:t>
            </a:r>
            <a:r>
              <a:rPr lang="en-US" sz="1100" dirty="0">
                <a:latin typeface="+mj-lt"/>
              </a:rPr>
              <a:t>: For example, if the Assessor recommends a reduced value to the Board of Equalization (BOE).</a:t>
            </a:r>
          </a:p>
          <a:p>
            <a:pPr marL="171450" lvl="0" indent="-171450">
              <a:buFont typeface="Arial" panose="020B0604020202020204" pitchFamily="34" charset="0"/>
              <a:buChar char="•"/>
            </a:pPr>
            <a:r>
              <a:rPr lang="en-US" sz="1100" b="1" dirty="0">
                <a:latin typeface="+mj-lt"/>
              </a:rPr>
              <a:t>Valuation methods have been invalidated</a:t>
            </a:r>
            <a:r>
              <a:rPr lang="en-US" sz="1100" dirty="0">
                <a:latin typeface="+mj-lt"/>
              </a:rPr>
              <a:t>: For example, if the taxpayer demonstrates depreciation not applied when using the cost approach.</a:t>
            </a:r>
          </a:p>
          <a:p>
            <a:pPr marL="171450" lvl="0" indent="-171450">
              <a:buFont typeface="Arial" panose="020B0604020202020204" pitchFamily="34" charset="0"/>
              <a:buChar char="•"/>
            </a:pPr>
            <a:r>
              <a:rPr lang="en-US" sz="1100" b="1" dirty="0">
                <a:latin typeface="+mj-lt"/>
              </a:rPr>
              <a:t>The Assessor admits error</a:t>
            </a:r>
            <a:r>
              <a:rPr lang="en-US" sz="1100" dirty="0">
                <a:latin typeface="+mj-lt"/>
              </a:rPr>
              <a:t>: If the Assessor acknowledges a mistake, this serves as clear, cogent, and convincing evidence that the original assessment was flawed. In this case, the standard shifts to preponderance of the evidence.</a:t>
            </a:r>
          </a:p>
          <a:p>
            <a:pPr marL="171450" lvl="0" indent="-171450">
              <a:buFont typeface="Arial" panose="020B0604020202020204" pitchFamily="34" charset="0"/>
              <a:buChar char="•"/>
            </a:pPr>
            <a:r>
              <a:rPr lang="en-US" sz="1100" b="1" dirty="0">
                <a:latin typeface="+mj-lt"/>
              </a:rPr>
              <a:t>The issue is not a valuation issue</a:t>
            </a:r>
            <a:r>
              <a:rPr lang="en-US" sz="1100" dirty="0">
                <a:latin typeface="+mj-lt"/>
              </a:rPr>
              <a:t>: For example, in cases of current use removal, where the decision is typically a simple yes or no.</a:t>
            </a:r>
          </a:p>
          <a:p>
            <a:pPr marL="0" indent="0">
              <a:buFont typeface="Arial" panose="020B0604020202020204" pitchFamily="34" charset="0"/>
              <a:buNone/>
            </a:pPr>
            <a:endParaRPr lang="en-US" sz="1100" dirty="0">
              <a:latin typeface="+mj-lt"/>
            </a:endParaRPr>
          </a:p>
          <a:p>
            <a:pPr marL="0" indent="0">
              <a:buFont typeface="Arial" panose="020B0604020202020204" pitchFamily="34" charset="0"/>
              <a:buNone/>
            </a:pPr>
            <a:r>
              <a:rPr lang="en-US" sz="1100" dirty="0">
                <a:latin typeface="+mj-lt"/>
              </a:rPr>
              <a:t>Finally, it is important to remember that the taxpayer has a two-part obligation: they must prove both an error on the part of the assessor and the specific amount of the value adjustment. If the taxpayer fails to do this, the Board must use its judgment to determine how much, if any, adjustment is appropriate.</a:t>
            </a:r>
          </a:p>
          <a:p>
            <a:endParaRPr lang="en-US" sz="10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51136890-1841-9734-6E48-4EF8E19F6A32}"/>
              </a:ext>
            </a:extLst>
          </p:cNvPr>
          <p:cNvSpPr>
            <a:spLocks noGrp="1"/>
          </p:cNvSpPr>
          <p:nvPr>
            <p:ph type="sldNum" sz="quarter" idx="5"/>
          </p:nvPr>
        </p:nvSpPr>
        <p:spPr/>
        <p:txBody>
          <a:bodyPr/>
          <a:lstStyle/>
          <a:p>
            <a:fld id="{A13C6D7F-08C0-49F3-84F4-DB5CFC4BD251}" type="slidenum">
              <a:rPr lang="en-US" smtClean="0"/>
              <a:t>26</a:t>
            </a:fld>
            <a:endParaRPr lang="en-US"/>
          </a:p>
        </p:txBody>
      </p:sp>
    </p:spTree>
    <p:extLst>
      <p:ext uri="{BB962C8B-B14F-4D97-AF65-F5344CB8AC3E}">
        <p14:creationId xmlns:p14="http://schemas.microsoft.com/office/powerpoint/2010/main" val="3387507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A13C6D7F-08C0-49F3-84F4-DB5CFC4BD251}" type="slidenum">
              <a:rPr lang="en-US" smtClean="0"/>
              <a:t>27</a:t>
            </a:fld>
            <a:endParaRPr lang="en-US"/>
          </a:p>
        </p:txBody>
      </p:sp>
    </p:spTree>
    <p:extLst>
      <p:ext uri="{BB962C8B-B14F-4D97-AF65-F5344CB8AC3E}">
        <p14:creationId xmlns:p14="http://schemas.microsoft.com/office/powerpoint/2010/main" val="1277844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36CED-1B87-96AF-DD31-5105B03BEA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6B4E2-11F7-26B5-DB04-39B7F4356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E2E4B2-28D7-E261-9393-284B789C48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D9A905-23A1-EBBB-A13A-4F20EFC33555}"/>
              </a:ext>
            </a:extLst>
          </p:cNvPr>
          <p:cNvSpPr>
            <a:spLocks noGrp="1"/>
          </p:cNvSpPr>
          <p:nvPr>
            <p:ph type="sldNum" sz="quarter" idx="5"/>
          </p:nvPr>
        </p:nvSpPr>
        <p:spPr/>
        <p:txBody>
          <a:bodyPr/>
          <a:lstStyle/>
          <a:p>
            <a:fld id="{A13C6D7F-08C0-49F3-84F4-DB5CFC4BD251}" type="slidenum">
              <a:rPr lang="en-US" smtClean="0"/>
              <a:t>28</a:t>
            </a:fld>
            <a:endParaRPr lang="en-US"/>
          </a:p>
        </p:txBody>
      </p:sp>
    </p:spTree>
    <p:extLst>
      <p:ext uri="{BB962C8B-B14F-4D97-AF65-F5344CB8AC3E}">
        <p14:creationId xmlns:p14="http://schemas.microsoft.com/office/powerpoint/2010/main" val="2839144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latin typeface="+mj-lt"/>
              </a:rPr>
              <a:t>The Department of Revenue is the state agency charged with the responsibility of statewide administration of the property tax system.</a:t>
            </a:r>
          </a:p>
          <a:p>
            <a:pPr lvl="0"/>
            <a:endParaRPr lang="en-US" b="1" dirty="0">
              <a:latin typeface="+mj-lt"/>
            </a:endParaRPr>
          </a:p>
          <a:p>
            <a:pPr lvl="0"/>
            <a:r>
              <a:rPr lang="en-US" b="1" dirty="0">
                <a:latin typeface="+mj-lt"/>
              </a:rPr>
              <a:t>The Department's broad authority over county officials in general and local boards of equalization includes:</a:t>
            </a:r>
          </a:p>
          <a:p>
            <a:pPr marL="171450" lvl="0" indent="-171450">
              <a:buFont typeface="Arial" panose="020B0604020202020204" pitchFamily="34" charset="0"/>
              <a:buChar char="•"/>
            </a:pPr>
            <a:r>
              <a:rPr lang="en-US" dirty="0">
                <a:solidFill>
                  <a:srgbClr val="000000"/>
                </a:solidFill>
                <a:latin typeface="+mj-lt"/>
              </a:rPr>
              <a:t>Acting as the oversight agency. (RCW’s  84.08.010, 84.08.060)</a:t>
            </a:r>
          </a:p>
          <a:p>
            <a:pPr marL="171450" indent="-171450">
              <a:buFont typeface="Arial" panose="020B0604020202020204" pitchFamily="34" charset="0"/>
              <a:buChar char="•"/>
            </a:pPr>
            <a:r>
              <a:rPr lang="en-US" dirty="0">
                <a:solidFill>
                  <a:srgbClr val="000000"/>
                </a:solidFill>
                <a:latin typeface="+mj-lt"/>
              </a:rPr>
              <a:t>Administration of state property tax system. (RCW’s 84.08.010, 84.08.060)</a:t>
            </a:r>
          </a:p>
          <a:p>
            <a:pPr marL="171450" lvl="0" indent="-171450">
              <a:buFont typeface="Arial" panose="020B0604020202020204" pitchFamily="34" charset="0"/>
              <a:buChar char="•"/>
            </a:pPr>
            <a:r>
              <a:rPr lang="en-US" dirty="0">
                <a:solidFill>
                  <a:srgbClr val="000000"/>
                </a:solidFill>
                <a:latin typeface="+mj-lt"/>
              </a:rPr>
              <a:t>Providing education and guidance (RCW’s 84.48.042, 84.48.046)</a:t>
            </a:r>
          </a:p>
          <a:p>
            <a:pPr marL="0" marR="0" lvl="0" indent="0" algn="l" defTabSz="882650" rtl="0" eaLnBrk="0" fontAlgn="base" latinLnBrk="0" hangingPunct="0">
              <a:lnSpc>
                <a:spcPct val="100000"/>
              </a:lnSpc>
              <a:spcBef>
                <a:spcPct val="30000"/>
              </a:spcBef>
              <a:spcAft>
                <a:spcPct val="0"/>
              </a:spcAft>
              <a:buClrTx/>
              <a:buSzTx/>
              <a:buFontTx/>
              <a:buNone/>
              <a:defRPr/>
            </a:pPr>
            <a:endParaRPr kumimoji="0" lang="en-US" sz="1100" b="1" i="0" u="none" strike="noStrike" kern="1200" cap="none" spc="0" normalizeH="0" baseline="0" noProof="0" dirty="0">
              <a:ln>
                <a:noFill/>
              </a:ln>
              <a:solidFill>
                <a:srgbClr val="000000"/>
              </a:solidFill>
              <a:effectLst/>
              <a:uLnTx/>
              <a:uFillTx/>
              <a:latin typeface="+mj-lt"/>
              <a:ea typeface="+mn-ea"/>
              <a:cs typeface="+mn-cs"/>
            </a:endParaRPr>
          </a:p>
          <a:p>
            <a:pPr marL="0" marR="0" lvl="0" indent="0" algn="l" defTabSz="882650" rtl="0" eaLnBrk="0" fontAlgn="base" latinLnBrk="0" hangingPunct="0">
              <a:lnSpc>
                <a:spcPct val="100000"/>
              </a:lnSpc>
              <a:spcBef>
                <a:spcPct val="30000"/>
              </a:spcBef>
              <a:spcAft>
                <a:spcPct val="0"/>
              </a:spcAft>
              <a:buClrTx/>
              <a:buSzTx/>
              <a:buFontTx/>
              <a:buNone/>
              <a:defRPr/>
            </a:pPr>
            <a:r>
              <a:rPr kumimoji="0" lang="en-US" sz="1100" b="1" i="0" u="none" strike="noStrike" kern="1200" cap="none" spc="0" normalizeH="0" baseline="0" noProof="0" dirty="0">
                <a:ln>
                  <a:noFill/>
                </a:ln>
                <a:solidFill>
                  <a:srgbClr val="000000"/>
                </a:solidFill>
                <a:effectLst/>
                <a:uLnTx/>
                <a:uFillTx/>
                <a:latin typeface="+mj-lt"/>
                <a:ea typeface="+mn-ea"/>
                <a:cs typeface="+mn-cs"/>
              </a:rPr>
              <a:t>Why do you think we do county reviews?</a:t>
            </a:r>
          </a:p>
          <a:p>
            <a:pPr marL="171450" marR="0" lvl="0" indent="-171450" algn="l" defTabSz="88265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mj-lt"/>
                <a:ea typeface="+mn-ea"/>
                <a:cs typeface="+mn-cs"/>
              </a:rPr>
              <a:t>Part of our job to administer the property tax system is to provide education and guidance to county officials and boards of equalization.</a:t>
            </a:r>
          </a:p>
          <a:p>
            <a:pPr marL="171450" marR="0" lvl="0" indent="-171450" algn="l" defTabSz="88265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mj-lt"/>
                <a:ea typeface="+mn-ea"/>
                <a:cs typeface="+mn-cs"/>
              </a:rPr>
              <a:t>BOE reviews are one of the tools we use to accomplish that task. They help us to see the processes of the county boards and we use that information to provide education to help the boards improve their processes. </a:t>
            </a:r>
          </a:p>
          <a:p>
            <a:pPr marL="171450" marR="0" lvl="0" indent="-171450" algn="l" defTabSz="88265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mj-lt"/>
                <a:ea typeface="+mn-ea"/>
                <a:cs typeface="+mn-cs"/>
              </a:rPr>
              <a:t>We are here to help you successfully implement the law. Which helps to eliminate risk for the county. (AGO acts as legal counsel for DOR)</a:t>
            </a:r>
          </a:p>
          <a:p>
            <a:endParaRPr lang="en-US" dirty="0"/>
          </a:p>
        </p:txBody>
      </p:sp>
    </p:spTree>
    <p:extLst>
      <p:ext uri="{BB962C8B-B14F-4D97-AF65-F5344CB8AC3E}">
        <p14:creationId xmlns:p14="http://schemas.microsoft.com/office/powerpoint/2010/main" val="1209481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j-lt"/>
              </a:rPr>
              <a:t>The duties of the Board include:</a:t>
            </a:r>
          </a:p>
          <a:p>
            <a:pPr marL="171450" indent="-171450">
              <a:buFont typeface="Arial" panose="020B0604020202020204" pitchFamily="34" charset="0"/>
              <a:buChar char="•"/>
            </a:pPr>
            <a:r>
              <a:rPr lang="en-US" sz="1100" dirty="0">
                <a:latin typeface="+mj-lt"/>
              </a:rPr>
              <a:t>Establishing market value through equalization and hearing petitions regarding assessed valuations.</a:t>
            </a:r>
          </a:p>
          <a:p>
            <a:pPr marL="171450" indent="-171450">
              <a:buFont typeface="Arial" panose="020B0604020202020204" pitchFamily="34" charset="0"/>
              <a:buChar char="•"/>
            </a:pPr>
            <a:r>
              <a:rPr lang="en-US" sz="1100" dirty="0">
                <a:latin typeface="+mj-lt"/>
              </a:rPr>
              <a:t>Applying the appropriate burden of proof, distinguishing between </a:t>
            </a:r>
            <a:r>
              <a:rPr lang="en-US" sz="1100" b="1" dirty="0">
                <a:latin typeface="+mj-lt"/>
              </a:rPr>
              <a:t>clear, cogent, and convincing evidence</a:t>
            </a:r>
            <a:r>
              <a:rPr lang="en-US" sz="1100" dirty="0">
                <a:latin typeface="+mj-lt"/>
              </a:rPr>
              <a:t> and </a:t>
            </a:r>
            <a:r>
              <a:rPr lang="en-US" sz="1100" b="1" dirty="0">
                <a:latin typeface="+mj-lt"/>
              </a:rPr>
              <a:t>preponderance of the evidence</a:t>
            </a:r>
            <a:r>
              <a:rPr lang="en-US" sz="1100" dirty="0">
                <a:latin typeface="+mj-lt"/>
              </a:rPr>
              <a:t>.</a:t>
            </a:r>
          </a:p>
          <a:p>
            <a:endParaRPr lang="en-US" sz="1100" dirty="0">
              <a:latin typeface="+mj-lt"/>
            </a:endParaRPr>
          </a:p>
          <a:p>
            <a:r>
              <a:rPr lang="en-US" sz="1100" dirty="0">
                <a:latin typeface="+mj-lt"/>
              </a:rPr>
              <a:t>Local boards are responsible for:</a:t>
            </a:r>
          </a:p>
          <a:p>
            <a:pPr marL="171450" indent="-171450">
              <a:buFont typeface="Arial" panose="020B0604020202020204" pitchFamily="34" charset="0"/>
              <a:buChar char="•"/>
            </a:pPr>
            <a:r>
              <a:rPr lang="en-US" sz="1100" dirty="0">
                <a:latin typeface="+mj-lt"/>
              </a:rPr>
              <a:t>Maintaining a fair, impartial, and unbiased forum. This includes refraining from taking sides or advocating for a particular position, even in an adversarial process.</a:t>
            </a:r>
          </a:p>
          <a:p>
            <a:pPr marL="171450" indent="-171450">
              <a:buFont typeface="Arial" panose="020B0604020202020204" pitchFamily="34" charset="0"/>
              <a:buChar char="•"/>
            </a:pPr>
            <a:r>
              <a:rPr lang="en-US" sz="1100" dirty="0">
                <a:latin typeface="+mj-lt"/>
              </a:rPr>
              <a:t>Avoiding </a:t>
            </a:r>
            <a:r>
              <a:rPr lang="en-US" sz="1100" b="1" dirty="0">
                <a:latin typeface="+mj-lt"/>
              </a:rPr>
              <a:t>ex </a:t>
            </a:r>
            <a:r>
              <a:rPr lang="en-US" sz="1100" b="1" dirty="0" err="1">
                <a:latin typeface="+mj-lt"/>
              </a:rPr>
              <a:t>parte</a:t>
            </a:r>
            <a:r>
              <a:rPr lang="en-US" sz="1100" b="1" dirty="0">
                <a:latin typeface="+mj-lt"/>
              </a:rPr>
              <a:t> contact</a:t>
            </a:r>
            <a:r>
              <a:rPr lang="en-US" sz="1100" dirty="0">
                <a:latin typeface="+mj-lt"/>
              </a:rPr>
              <a:t>, which means no discussions about the case with only one-party present.</a:t>
            </a:r>
          </a:p>
          <a:p>
            <a:pPr marL="171450" indent="-171450">
              <a:buFont typeface="Arial" panose="020B0604020202020204" pitchFamily="34" charset="0"/>
              <a:buChar char="•"/>
            </a:pPr>
            <a:r>
              <a:rPr lang="en-US" sz="1100" dirty="0">
                <a:latin typeface="+mj-lt"/>
              </a:rPr>
              <a:t>Rendering reasoned decisions that explain the facts, laws, and rationale behind the decision. This process is mandatory.</a:t>
            </a:r>
          </a:p>
          <a:p>
            <a:endParaRPr lang="en-US" sz="10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A13C6D7F-08C0-49F3-84F4-DB5CFC4BD251}" type="slidenum">
              <a:rPr lang="en-US" smtClean="0"/>
              <a:t>3</a:t>
            </a:fld>
            <a:endParaRPr lang="en-US"/>
          </a:p>
        </p:txBody>
      </p:sp>
    </p:spTree>
    <p:extLst>
      <p:ext uri="{BB962C8B-B14F-4D97-AF65-F5344CB8AC3E}">
        <p14:creationId xmlns:p14="http://schemas.microsoft.com/office/powerpoint/2010/main" val="3450839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92348-81D2-6F3C-66BC-7A031B356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552CFA-B868-001E-6957-AA350DA709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4799B-6E5A-9A1A-D06D-4CC62558FF62}"/>
              </a:ext>
            </a:extLst>
          </p:cNvPr>
          <p:cNvSpPr>
            <a:spLocks noGrp="1"/>
          </p:cNvSpPr>
          <p:nvPr>
            <p:ph type="body" idx="1"/>
          </p:nvPr>
        </p:nvSpPr>
        <p:spPr/>
        <p:txBody>
          <a:bodyPr/>
          <a:lstStyle/>
          <a:p>
            <a:pPr>
              <a:buNone/>
            </a:pPr>
            <a:r>
              <a:rPr lang="en-US" b="1" dirty="0">
                <a:latin typeface="+mj-lt"/>
              </a:rPr>
              <a:t>Key Functions:</a:t>
            </a:r>
          </a:p>
          <a:p>
            <a:pPr marL="0" indent="0">
              <a:buFont typeface="Arial" panose="020B0604020202020204" pitchFamily="34" charset="0"/>
              <a:buNone/>
            </a:pPr>
            <a:r>
              <a:rPr lang="en-US" b="1" dirty="0">
                <a:latin typeface="+mj-lt"/>
              </a:rPr>
              <a:t>Neutral Facilitator: </a:t>
            </a:r>
            <a:r>
              <a:rPr lang="en-US" dirty="0">
                <a:latin typeface="+mj-lt"/>
              </a:rPr>
              <a:t>The BOE Clerk serves as a neutral party, ensuring the appeals process is fair, transparent, and compliant with legal standards.</a:t>
            </a:r>
          </a:p>
          <a:p>
            <a:pPr>
              <a:buNone/>
            </a:pPr>
            <a:r>
              <a:rPr lang="en-US" b="1" dirty="0">
                <a:latin typeface="+mj-lt"/>
              </a:rPr>
              <a:t>Administrative Backbone: </a:t>
            </a:r>
            <a:r>
              <a:rPr lang="en-US" dirty="0">
                <a:latin typeface="+mj-lt"/>
              </a:rPr>
              <a:t>The Clerk manages the administrative tasks that support the Board’s decisions on property valuations and exemptions.</a:t>
            </a:r>
          </a:p>
          <a:p>
            <a:pPr>
              <a:buNone/>
            </a:pPr>
            <a:r>
              <a:rPr lang="en-US" b="1" dirty="0">
                <a:latin typeface="+mj-lt"/>
              </a:rPr>
              <a:t>Public Interface: </a:t>
            </a:r>
            <a:r>
              <a:rPr lang="en-US" dirty="0">
                <a:latin typeface="+mj-lt"/>
              </a:rPr>
              <a:t>Clerks often serve as the point of contact for appellants, providing guidance on the appeals process and maintaining communication with all parties.</a:t>
            </a:r>
          </a:p>
          <a:p>
            <a:pPr>
              <a:buNone/>
            </a:pPr>
            <a:endParaRPr lang="en-US" b="1" dirty="0">
              <a:latin typeface="+mj-lt"/>
            </a:endParaRPr>
          </a:p>
          <a:p>
            <a:pPr>
              <a:buNone/>
            </a:pPr>
            <a:r>
              <a:rPr lang="en-US" b="1" dirty="0">
                <a:latin typeface="+mj-lt"/>
              </a:rPr>
              <a:t>Core Responsibilities:</a:t>
            </a:r>
          </a:p>
          <a:p>
            <a:pPr marL="228600" indent="-228600">
              <a:buFont typeface="+mj-lt"/>
              <a:buAutoNum type="arabicPeriod"/>
            </a:pPr>
            <a:r>
              <a:rPr lang="en-US" b="1" dirty="0">
                <a:latin typeface="+mj-lt"/>
              </a:rPr>
              <a:t>Receive and Review Appeals</a:t>
            </a:r>
          </a:p>
          <a:p>
            <a:pPr marL="614363" lvl="1" indent="-171450">
              <a:buFont typeface="Arial" panose="020B0604020202020204" pitchFamily="34" charset="0"/>
              <a:buChar char="•"/>
            </a:pPr>
            <a:r>
              <a:rPr lang="en-US" dirty="0">
                <a:latin typeface="+mj-lt"/>
              </a:rPr>
              <a:t>Accepts appeal petitions from property owners challenging their valuation or exemption status.</a:t>
            </a:r>
          </a:p>
          <a:p>
            <a:pPr marL="614363" lvl="1" indent="-171450">
              <a:buFont typeface="Arial" panose="020B0604020202020204" pitchFamily="34" charset="0"/>
              <a:buChar char="•"/>
            </a:pPr>
            <a:r>
              <a:rPr lang="en-US" dirty="0">
                <a:latin typeface="+mj-lt"/>
              </a:rPr>
              <a:t>Verifies completeness and timeliness of appeals (typically due by July 1 or within 60 days of the valuation notice).</a:t>
            </a:r>
          </a:p>
          <a:p>
            <a:pPr marL="614363" lvl="1" indent="-171450">
              <a:buFont typeface="Arial" panose="020B0604020202020204" pitchFamily="34" charset="0"/>
              <a:buChar char="•"/>
            </a:pPr>
            <a:r>
              <a:rPr lang="en-US" dirty="0">
                <a:latin typeface="+mj-lt"/>
              </a:rPr>
              <a:t>Logs and tracks cases in a docket or management system.</a:t>
            </a:r>
          </a:p>
          <a:p>
            <a:pPr marL="228600" indent="-228600">
              <a:buFont typeface="+mj-lt"/>
              <a:buAutoNum type="arabicPeriod"/>
            </a:pPr>
            <a:r>
              <a:rPr lang="en-US" b="1" dirty="0">
                <a:latin typeface="+mj-lt"/>
              </a:rPr>
              <a:t>Hearing Coordination and Support</a:t>
            </a:r>
          </a:p>
          <a:p>
            <a:pPr marL="614363" lvl="1" indent="-171450">
              <a:buFont typeface="Arial" panose="020B0604020202020204" pitchFamily="34" charset="0"/>
              <a:buChar char="•"/>
            </a:pPr>
            <a:r>
              <a:rPr lang="en-US" dirty="0">
                <a:latin typeface="+mj-lt"/>
              </a:rPr>
              <a:t>Coordinates hearing dates with BOE members.</a:t>
            </a:r>
          </a:p>
          <a:p>
            <a:pPr marL="614363" lvl="1" indent="-171450">
              <a:buFont typeface="Arial" panose="020B0604020202020204" pitchFamily="34" charset="0"/>
              <a:buChar char="•"/>
            </a:pPr>
            <a:r>
              <a:rPr lang="en-US" dirty="0">
                <a:latin typeface="+mj-lt"/>
              </a:rPr>
              <a:t>Notifies appellants and the assessor’s office.</a:t>
            </a:r>
          </a:p>
          <a:p>
            <a:pPr marL="614363" lvl="1" indent="-171450">
              <a:buFont typeface="Arial" panose="020B0604020202020204" pitchFamily="34" charset="0"/>
              <a:buChar char="•"/>
            </a:pPr>
            <a:r>
              <a:rPr lang="en-US" dirty="0">
                <a:latin typeface="+mj-lt"/>
              </a:rPr>
              <a:t>Sends formal hearing notices and ensures all parties are aware of evidence submission guidelines.</a:t>
            </a:r>
          </a:p>
          <a:p>
            <a:pPr lvl="1">
              <a:buFont typeface="Arial" panose="020B0604020202020204" pitchFamily="34" charset="0"/>
              <a:buNone/>
            </a:pPr>
            <a:r>
              <a:rPr lang="en-US" dirty="0">
                <a:latin typeface="+mj-lt"/>
              </a:rPr>
              <a:t>Attends hearings to:</a:t>
            </a:r>
          </a:p>
          <a:p>
            <a:pPr marL="628650" lvl="1" indent="-171450">
              <a:buFont typeface="Arial" panose="020B0604020202020204" pitchFamily="34" charset="0"/>
              <a:buChar char="•"/>
            </a:pPr>
            <a:r>
              <a:rPr lang="en-US" dirty="0">
                <a:latin typeface="+mj-lt"/>
              </a:rPr>
              <a:t>Take notes &amp; record proceedings.</a:t>
            </a:r>
          </a:p>
          <a:p>
            <a:pPr marL="628650" lvl="1" indent="-171450">
              <a:buFont typeface="Arial" panose="020B0604020202020204" pitchFamily="34" charset="0"/>
              <a:buChar char="•"/>
            </a:pPr>
            <a:r>
              <a:rPr lang="en-US" dirty="0">
                <a:latin typeface="+mj-lt"/>
              </a:rPr>
              <a:t>Ensure procedural fairness.</a:t>
            </a:r>
          </a:p>
          <a:p>
            <a:pPr marL="628650" lvl="1" indent="-171450">
              <a:buFont typeface="Arial" panose="020B0604020202020204" pitchFamily="34" charset="0"/>
              <a:buChar char="•"/>
            </a:pPr>
            <a:r>
              <a:rPr lang="en-US" dirty="0">
                <a:latin typeface="+mj-lt"/>
              </a:rPr>
              <a:t>Help the Board reference rules or documents.</a:t>
            </a:r>
          </a:p>
          <a:p>
            <a:pPr marL="228600" indent="-228600">
              <a:buFont typeface="+mj-lt"/>
              <a:buAutoNum type="arabicPeriod"/>
            </a:pPr>
            <a:r>
              <a:rPr lang="en-US" b="1" dirty="0">
                <a:latin typeface="+mj-lt"/>
              </a:rPr>
              <a:t>Post-Hearing Decisions</a:t>
            </a:r>
          </a:p>
          <a:p>
            <a:pPr marL="614363" lvl="1" indent="-171450">
              <a:buFont typeface="Arial" panose="020B0604020202020204" pitchFamily="34" charset="0"/>
              <a:buChar char="•"/>
            </a:pPr>
            <a:r>
              <a:rPr lang="en-US" dirty="0">
                <a:latin typeface="+mj-lt"/>
              </a:rPr>
              <a:t>Drafts decision letters based on Board rulings.</a:t>
            </a:r>
          </a:p>
          <a:p>
            <a:pPr marL="614363" lvl="1" indent="-171450">
              <a:buFont typeface="Arial" panose="020B0604020202020204" pitchFamily="34" charset="0"/>
              <a:buChar char="•"/>
            </a:pPr>
            <a:r>
              <a:rPr lang="en-US" dirty="0">
                <a:latin typeface="+mj-lt"/>
              </a:rPr>
              <a:t>Sends determinations to both the appellant and the assessor’s office.</a:t>
            </a:r>
          </a:p>
          <a:p>
            <a:pPr marL="614363" lvl="1" indent="-171450">
              <a:buFont typeface="Arial" panose="020B0604020202020204" pitchFamily="34" charset="0"/>
              <a:buChar char="•"/>
            </a:pPr>
            <a:r>
              <a:rPr lang="en-US" dirty="0">
                <a:latin typeface="+mj-lt"/>
              </a:rPr>
              <a:t>Updates case status and records final outcomes.</a:t>
            </a:r>
          </a:p>
          <a:p>
            <a:pPr>
              <a:buNone/>
            </a:pPr>
            <a:r>
              <a:rPr lang="en-US" b="1" dirty="0">
                <a:latin typeface="+mj-lt"/>
              </a:rPr>
              <a:t>4. Compliance and Records Management</a:t>
            </a:r>
          </a:p>
          <a:p>
            <a:pPr marL="614363" lvl="1" indent="-171450">
              <a:buFont typeface="Arial" panose="020B0604020202020204" pitchFamily="34" charset="0"/>
              <a:buChar char="•"/>
            </a:pPr>
            <a:r>
              <a:rPr lang="en-US" dirty="0">
                <a:latin typeface="+mj-lt"/>
              </a:rPr>
              <a:t>Maintains awareness of applicable RCWs, WACs, and Department of Revenue guidance.</a:t>
            </a:r>
          </a:p>
          <a:p>
            <a:pPr marL="614363" lvl="1" indent="-171450">
              <a:buFont typeface="Arial" panose="020B0604020202020204" pitchFamily="34" charset="0"/>
              <a:buChar char="•"/>
            </a:pPr>
            <a:r>
              <a:rPr lang="en-US" dirty="0">
                <a:latin typeface="+mj-lt"/>
              </a:rPr>
              <a:t>Follows strict procedures to avoid bias or procedural errors.</a:t>
            </a:r>
          </a:p>
          <a:p>
            <a:pPr marL="614363" lvl="1" indent="-171450">
              <a:buFont typeface="Arial" panose="020B0604020202020204" pitchFamily="34" charset="0"/>
              <a:buChar char="•"/>
            </a:pPr>
            <a:r>
              <a:rPr lang="en-US" dirty="0">
                <a:latin typeface="+mj-lt"/>
              </a:rPr>
              <a:t>Ensures appeal files are stored securely and in compliance with public records retention laws.</a:t>
            </a:r>
          </a:p>
          <a:p>
            <a:pPr marL="614363" lvl="1" indent="-171450">
              <a:buFont typeface="Arial" panose="020B0604020202020204" pitchFamily="34" charset="0"/>
              <a:buChar char="•"/>
            </a:pPr>
            <a:r>
              <a:rPr lang="en-US" dirty="0">
                <a:latin typeface="+mj-lt"/>
              </a:rPr>
              <a:t>Prepares documentation for audits or the Board of Tax Appeals if needed.</a:t>
            </a:r>
          </a:p>
          <a:p>
            <a:pPr marL="171450" indent="-171450">
              <a:buFont typeface="Arial" panose="020B0604020202020204" pitchFamily="34" charset="0"/>
              <a:buChar char="•"/>
            </a:pPr>
            <a:endParaRPr lang="en-US" sz="10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1B648A57-AD37-15CE-89F6-2319FB3DF4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465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latin typeface="+mn-lt"/>
              </a:rPr>
              <a:t>The PTRC is a great resource, however, it is for county officials use only.</a:t>
            </a:r>
          </a:p>
          <a:p>
            <a:pPr marL="171450" indent="-171450">
              <a:buFont typeface="Arial" panose="020B0604020202020204" pitchFamily="34" charset="0"/>
              <a:buChar char="•"/>
            </a:pPr>
            <a:r>
              <a:rPr lang="en-US" b="0" baseline="0" dirty="0">
                <a:latin typeface="+mn-lt"/>
              </a:rPr>
              <a:t>We do not give the web address to taxpayers. The information on the website is public information, but it also contains contact information for county officials that they may not wish to have published. It also has the DOR’s forms listed, and some counties don’t use those forms or have updated the forms. It’s ok to update the forms, if you have obtained approval from the Department. </a:t>
            </a:r>
          </a:p>
          <a:p>
            <a:pPr marL="171450" indent="-171450">
              <a:buFont typeface="Arial" panose="020B0604020202020204" pitchFamily="34" charset="0"/>
              <a:buChar char="•"/>
            </a:pPr>
            <a:r>
              <a:rPr lang="en-US" b="0" baseline="0" dirty="0">
                <a:latin typeface="+mn-lt"/>
              </a:rPr>
              <a:t>Look past BOE Reviews on the PTRC, they are a good source of information. </a:t>
            </a:r>
          </a:p>
          <a:p>
            <a:pPr marL="171450" indent="-171450">
              <a:buFont typeface="Arial" panose="020B0604020202020204" pitchFamily="34" charset="0"/>
              <a:buChar char="•"/>
            </a:pPr>
            <a:endParaRPr lang="en-US" b="0" baseline="0" dirty="0">
              <a:latin typeface="+mn-lt"/>
            </a:endParaRPr>
          </a:p>
          <a:p>
            <a:pPr marL="0" indent="0">
              <a:buFont typeface="Arial" panose="020B0604020202020204" pitchFamily="34" charset="0"/>
              <a:buNone/>
            </a:pPr>
            <a:r>
              <a:rPr lang="en-US" b="0" baseline="0" dirty="0">
                <a:latin typeface="+mn-lt"/>
              </a:rPr>
              <a:t>It’s a good idea to become familiar with the online County BOE Manual available on the Department’s website. </a:t>
            </a:r>
            <a:endParaRPr lang="en-US" b="0" dirty="0">
              <a:latin typeface="+mn-lt"/>
            </a:endParaRPr>
          </a:p>
          <a:p>
            <a:endParaRPr lang="en-US" dirty="0"/>
          </a:p>
        </p:txBody>
      </p:sp>
    </p:spTree>
    <p:extLst>
      <p:ext uri="{BB962C8B-B14F-4D97-AF65-F5344CB8AC3E}">
        <p14:creationId xmlns:p14="http://schemas.microsoft.com/office/powerpoint/2010/main" val="3704442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2650" rtl="0" eaLnBrk="0" fontAlgn="base" latinLnBrk="0" hangingPunct="0">
              <a:lnSpc>
                <a:spcPct val="100000"/>
              </a:lnSpc>
              <a:spcBef>
                <a:spcPct val="30000"/>
              </a:spcBef>
              <a:spcAft>
                <a:spcPct val="0"/>
              </a:spcAft>
              <a:buClrTx/>
              <a:buSzTx/>
              <a:buFontTx/>
              <a:buNone/>
              <a:defRPr/>
            </a:pPr>
            <a:r>
              <a:rPr kumimoji="0" lang="en-US" sz="1100" b="1" i="0" u="none" strike="noStrike" kern="1200" cap="none" spc="0" normalizeH="0" baseline="0" noProof="0" dirty="0">
                <a:ln>
                  <a:noFill/>
                </a:ln>
                <a:solidFill>
                  <a:srgbClr val="000000"/>
                </a:solidFill>
                <a:effectLst/>
                <a:uLnTx/>
                <a:uFillTx/>
                <a:latin typeface="+mj-lt"/>
                <a:ea typeface="+mn-ea"/>
                <a:cs typeface="+mn-cs"/>
              </a:rPr>
              <a:t>What is the process for BOE reviews?</a:t>
            </a:r>
            <a:r>
              <a:rPr lang="en-US" baseline="0" dirty="0">
                <a:latin typeface="+mj-lt"/>
              </a:rPr>
              <a:t> </a:t>
            </a:r>
          </a:p>
          <a:p>
            <a:pPr marL="0" marR="0" lvl="0" indent="0" algn="l" defTabSz="882650" rtl="0" eaLnBrk="0" fontAlgn="base" latinLnBrk="0" hangingPunct="0">
              <a:lnSpc>
                <a:spcPct val="100000"/>
              </a:lnSpc>
              <a:spcBef>
                <a:spcPct val="30000"/>
              </a:spcBef>
              <a:spcAft>
                <a:spcPct val="0"/>
              </a:spcAft>
              <a:buClrTx/>
              <a:buSzTx/>
              <a:buFontTx/>
              <a:buNone/>
              <a:defRPr/>
            </a:pPr>
            <a:r>
              <a:rPr lang="en-US" b="1" baseline="0" dirty="0">
                <a:latin typeface="+mj-lt"/>
              </a:rPr>
              <a:t>The auditor will:</a:t>
            </a:r>
          </a:p>
          <a:p>
            <a:pPr marL="228600" indent="-228600">
              <a:buFont typeface="+mj-lt"/>
              <a:buAutoNum type="arabicPeriod"/>
            </a:pPr>
            <a:r>
              <a:rPr lang="en-US" baseline="0" dirty="0">
                <a:latin typeface="+mj-lt"/>
              </a:rPr>
              <a:t>Contact the clerk to determine a date and time for an interview for the review.</a:t>
            </a:r>
          </a:p>
          <a:p>
            <a:pPr marL="228600" indent="-228600">
              <a:buFont typeface="+mj-lt"/>
              <a:buAutoNum type="arabicPeriod"/>
            </a:pPr>
            <a:r>
              <a:rPr lang="en-US" baseline="0" dirty="0">
                <a:latin typeface="+mj-lt"/>
              </a:rPr>
              <a:t>Request a list of petitions, the list should include:</a:t>
            </a:r>
          </a:p>
          <a:p>
            <a:pPr marL="671513" lvl="1" indent="-228600">
              <a:buFont typeface="+mj-lt"/>
              <a:buAutoNum type="alphaLcParenR"/>
            </a:pPr>
            <a:r>
              <a:rPr lang="en-US" baseline="0" dirty="0">
                <a:latin typeface="+mj-lt"/>
              </a:rPr>
              <a:t>The petition #, was </a:t>
            </a:r>
            <a:r>
              <a:rPr kumimoji="0" lang="en-US" sz="1100" b="0" i="0" u="none" strike="noStrike" kern="1200" cap="none" spc="0" normalizeH="0" baseline="0" noProof="0" dirty="0">
                <a:ln>
                  <a:noFill/>
                </a:ln>
                <a:solidFill>
                  <a:srgbClr val="000000"/>
                </a:solidFill>
                <a:effectLst/>
                <a:uLnTx/>
                <a:uFillTx/>
                <a:latin typeface="+mj-lt"/>
                <a:ea typeface="+mn-ea"/>
                <a:cs typeface="+mn-cs"/>
              </a:rPr>
              <a:t>determination overruled/sustained?</a:t>
            </a:r>
            <a:endParaRPr lang="en-US" baseline="0" dirty="0">
              <a:latin typeface="+mj-lt"/>
            </a:endParaRPr>
          </a:p>
          <a:p>
            <a:pPr marL="671513" lvl="1" indent="-228600">
              <a:buFont typeface="+mj-lt"/>
              <a:buAutoNum type="alphaLcParenR"/>
            </a:pPr>
            <a:r>
              <a:rPr lang="en-US" baseline="0" dirty="0">
                <a:latin typeface="+mj-lt"/>
              </a:rPr>
              <a:t>For valuation or non-valuation issue, was petition withdrawn?</a:t>
            </a:r>
          </a:p>
          <a:p>
            <a:pPr marL="228600" indent="-228600">
              <a:buFont typeface="+mj-lt"/>
              <a:buAutoNum type="arabicPeriod"/>
            </a:pPr>
            <a:r>
              <a:rPr lang="en-US" baseline="0" dirty="0">
                <a:latin typeface="+mj-lt"/>
              </a:rPr>
              <a:t>Choose the petition files for review. </a:t>
            </a:r>
          </a:p>
          <a:p>
            <a:pPr marL="671513" lvl="1" indent="-228600">
              <a:buFont typeface="+mj-lt"/>
              <a:buAutoNum type="alphaLcParenR"/>
            </a:pPr>
            <a:r>
              <a:rPr lang="en-US" baseline="0" dirty="0">
                <a:latin typeface="+mj-lt"/>
              </a:rPr>
              <a:t>In addition to the petition files, the clerk will provide form letters, custom forms, hearing notices, and the certification from the assessor to the board.</a:t>
            </a:r>
          </a:p>
          <a:p>
            <a:pPr marL="671513" lvl="1" indent="-228600">
              <a:buFont typeface="+mj-lt"/>
              <a:buAutoNum type="alphaLcParenR"/>
            </a:pPr>
            <a:r>
              <a:rPr kumimoji="0" lang="en-US" sz="1100" b="0" i="0" u="none" strike="noStrike" kern="1200" cap="none" spc="0" normalizeH="0" baseline="0" noProof="0" dirty="0">
                <a:ln>
                  <a:noFill/>
                </a:ln>
                <a:solidFill>
                  <a:srgbClr val="000000"/>
                </a:solidFill>
                <a:effectLst/>
                <a:uLnTx/>
                <a:uFillTx/>
                <a:latin typeface="+mj-lt"/>
                <a:ea typeface="+mn-ea"/>
                <a:cs typeface="+mn-cs"/>
              </a:rPr>
              <a:t>The clerk provides the Department with the petition files electronically.</a:t>
            </a:r>
          </a:p>
          <a:p>
            <a:pPr marL="228600" indent="-228600">
              <a:buFont typeface="+mj-lt"/>
              <a:buAutoNum type="arabicPeriod"/>
            </a:pPr>
            <a:r>
              <a:rPr lang="en-US" baseline="0" dirty="0">
                <a:latin typeface="+mj-lt"/>
              </a:rPr>
              <a:t>Conduct a phone or online interview with the clerk.</a:t>
            </a:r>
          </a:p>
          <a:p>
            <a:pPr marL="228600" indent="-228600">
              <a:buFont typeface="+mj-lt"/>
              <a:buAutoNum type="arabicPeriod"/>
            </a:pPr>
            <a:r>
              <a:rPr lang="en-US" baseline="0" dirty="0">
                <a:latin typeface="+mj-lt"/>
              </a:rPr>
              <a:t>Review the information gathered and draft a review report.</a:t>
            </a:r>
          </a:p>
          <a:p>
            <a:pPr marL="228600" indent="-228600">
              <a:buFont typeface="+mj-lt"/>
              <a:buAutoNum type="arabicPeriod"/>
            </a:pPr>
            <a:r>
              <a:rPr lang="en-US" baseline="0" dirty="0">
                <a:latin typeface="+mj-lt"/>
              </a:rPr>
              <a:t>Send a draft copy of the report to the clerk.</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100" b="0" i="0" u="none" strike="noStrike" kern="1200" cap="none" spc="0" normalizeH="0" baseline="0" noProof="0" dirty="0">
                <a:ln>
                  <a:noFill/>
                </a:ln>
                <a:solidFill>
                  <a:srgbClr val="000000"/>
                </a:solidFill>
                <a:effectLst/>
                <a:uLnTx/>
                <a:uFillTx/>
                <a:latin typeface="+mj-lt"/>
                <a:ea typeface="+mn-ea"/>
                <a:cs typeface="+mn-cs"/>
              </a:rPr>
              <a:t>The board will have two weeks to ask questions or provide input.</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100" b="0" i="0" u="none" strike="noStrike" kern="1200" cap="none" spc="0" normalizeH="0" baseline="0" noProof="0" dirty="0">
                <a:ln>
                  <a:noFill/>
                </a:ln>
                <a:solidFill>
                  <a:srgbClr val="000000"/>
                </a:solidFill>
                <a:effectLst/>
                <a:uLnTx/>
                <a:uFillTx/>
                <a:latin typeface="+mj-lt"/>
                <a:ea typeface="+mn-ea"/>
                <a:cs typeface="+mn-cs"/>
              </a:rPr>
              <a:t>Issue the final review report.</a:t>
            </a:r>
          </a:p>
          <a:p>
            <a:endParaRPr lang="en-US" dirty="0"/>
          </a:p>
        </p:txBody>
      </p:sp>
    </p:spTree>
    <p:extLst>
      <p:ext uri="{BB962C8B-B14F-4D97-AF65-F5344CB8AC3E}">
        <p14:creationId xmlns:p14="http://schemas.microsoft.com/office/powerpoint/2010/main" val="3430391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2650" rtl="0" eaLnBrk="0" fontAlgn="base" latinLnBrk="0" hangingPunct="0">
              <a:lnSpc>
                <a:spcPct val="100000"/>
              </a:lnSpc>
              <a:spcBef>
                <a:spcPct val="30000"/>
              </a:spcBef>
              <a:spcAft>
                <a:spcPct val="0"/>
              </a:spcAft>
              <a:buClrTx/>
              <a:buSzTx/>
              <a:buFont typeface="+mj-lt"/>
              <a:buNone/>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Common issues found in our reviews:</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Petition file did not include a value notice or other determination </a:t>
            </a:r>
            <a:r>
              <a:rPr kumimoji="0" lang="en-US" sz="1100" b="0" i="0" u="none" strike="noStrike" kern="1200" cap="none" spc="0" normalizeH="0" baseline="0" noProof="0" dirty="0">
                <a:ln>
                  <a:noFill/>
                </a:ln>
                <a:solidFill>
                  <a:srgbClr val="000000"/>
                </a:solidFill>
                <a:effectLst/>
                <a:uLnTx/>
                <a:uFillTx/>
                <a:latin typeface="+mn-lt"/>
                <a:ea typeface="+mn-ea"/>
                <a:cs typeface="+mn-cs"/>
              </a:rPr>
              <a:t>(RCW 84.40.038 and WAC 458-14-056)</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The Board must require a copy of the assessor’s value notice or other determination when petitions are submitted after July 1 of the assessment year.</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Clerk did not attend hearings </a:t>
            </a:r>
            <a:r>
              <a:rPr kumimoji="0" lang="en-US" sz="1100" b="0" i="0" u="none" strike="noStrike" kern="1200" cap="none" spc="0" normalizeH="0" baseline="0" noProof="0" dirty="0">
                <a:ln>
                  <a:noFill/>
                </a:ln>
                <a:solidFill>
                  <a:srgbClr val="000000"/>
                </a:solidFill>
                <a:effectLst/>
                <a:uLnTx/>
                <a:uFillTx/>
                <a:latin typeface="+mn-lt"/>
                <a:ea typeface="+mn-ea"/>
                <a:cs typeface="+mn-cs"/>
              </a:rPr>
              <a:t>(RCW 84.48.028)</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The law says, the clerk shall attend all sessions and keep the record.</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Confidential information </a:t>
            </a:r>
            <a:r>
              <a:rPr kumimoji="0" lang="en-US" sz="1100" b="0" i="0" u="none" strike="noStrike" kern="1200" cap="none" spc="0" normalizeH="0" baseline="0" noProof="0" dirty="0">
                <a:ln>
                  <a:noFill/>
                </a:ln>
                <a:solidFill>
                  <a:srgbClr val="000000"/>
                </a:solidFill>
                <a:effectLst/>
                <a:uLnTx/>
                <a:uFillTx/>
                <a:latin typeface="+mn-lt"/>
                <a:ea typeface="+mn-ea"/>
                <a:cs typeface="+mn-cs"/>
              </a:rPr>
              <a:t>(WAC 458-14-095)</a:t>
            </a:r>
            <a:endParaRPr kumimoji="0" lang="en-US" sz="1100" b="1" i="0" u="none" strike="noStrike" kern="1200" cap="none" spc="0" normalizeH="0" baseline="0" noProof="0" dirty="0">
              <a:ln>
                <a:noFill/>
              </a:ln>
              <a:solidFill>
                <a:srgbClr val="000000"/>
              </a:solidFill>
              <a:effectLst/>
              <a:uLnTx/>
              <a:uFillTx/>
              <a:latin typeface="+mn-lt"/>
              <a:ea typeface="+mn-ea"/>
              <a:cs typeface="+mn-cs"/>
            </a:endParaRP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Confidential information must be kept in a separate envelope, marked </a:t>
            </a:r>
            <a:r>
              <a:rPr kumimoji="0" lang="en-US" sz="1100" b="0" i="1" u="none" strike="noStrike" kern="1200" cap="none" spc="0" normalizeH="0" baseline="0" noProof="0" dirty="0">
                <a:ln>
                  <a:noFill/>
                </a:ln>
                <a:solidFill>
                  <a:srgbClr val="000000"/>
                </a:solidFill>
                <a:effectLst/>
                <a:uLnTx/>
                <a:uFillTx/>
                <a:latin typeface="+mn-lt"/>
                <a:ea typeface="+mn-ea"/>
                <a:cs typeface="+mn-cs"/>
              </a:rPr>
              <a:t>Confidential Evidence, </a:t>
            </a:r>
            <a:r>
              <a:rPr kumimoji="0" lang="en-US" sz="1100" b="0" i="0" u="none" strike="noStrike" kern="1200" cap="none" spc="0" normalizeH="0" baseline="0" noProof="0" dirty="0">
                <a:ln>
                  <a:noFill/>
                </a:ln>
                <a:solidFill>
                  <a:srgbClr val="000000"/>
                </a:solidFill>
                <a:effectLst/>
                <a:uLnTx/>
                <a:uFillTx/>
                <a:latin typeface="+mn-lt"/>
                <a:ea typeface="+mn-ea"/>
                <a:cs typeface="+mn-cs"/>
              </a:rPr>
              <a:t>labeled with the case number, sealed from public inspection.</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Meeting dates not published </a:t>
            </a:r>
            <a:r>
              <a:rPr kumimoji="0" lang="en-US" sz="1100" b="0" i="0" u="none" strike="noStrike" kern="1200" cap="none" spc="0" normalizeH="0" baseline="0" noProof="0" dirty="0">
                <a:ln>
                  <a:noFill/>
                </a:ln>
                <a:solidFill>
                  <a:srgbClr val="000000"/>
                </a:solidFill>
                <a:effectLst/>
                <a:uLnTx/>
                <a:uFillTx/>
                <a:latin typeface="+mn-lt"/>
                <a:ea typeface="+mn-ea"/>
                <a:cs typeface="+mn-cs"/>
              </a:rPr>
              <a:t>(WAC 458-14-056)</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The Board should publish the dates of the three required meetings in the Assessor’s Office, courthouse bulletin board, and newspaper, using the Notice of Meeting of County Board of Equalization form. (REV 64 0050)</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Record of hearing not completed and published </a:t>
            </a:r>
            <a:r>
              <a:rPr kumimoji="0" lang="en-US" sz="1100" b="0" i="0" u="none" strike="noStrike" kern="1200" cap="none" spc="0" normalizeH="0" baseline="0" noProof="0" dirty="0">
                <a:ln>
                  <a:noFill/>
                </a:ln>
                <a:solidFill>
                  <a:srgbClr val="000000"/>
                </a:solidFill>
                <a:effectLst/>
                <a:uLnTx/>
                <a:uFillTx/>
                <a:latin typeface="+mn-lt"/>
                <a:ea typeface="+mn-ea"/>
                <a:cs typeface="+mn-cs"/>
              </a:rPr>
              <a:t>(RCW 84.48.010 and WAC 458-14-095(5))</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Complete the Board Clerk’s Record of Hearing form (REV 60 0002), include it in each appeal file, and publish it in the same manner as the proceedings of the county legislative authority are published.</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Request to reconvene after the regular 28-day session</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The Board must request and receive approval from the county legislative authority to convene after their regular 28-day session to hear timely filed petitions.</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BOE website </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Taxpayers should have direct access to the Board’s website, in addition to access via the assessor’s office.</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Control Register</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The clerk should maintain a petition log of all submitted petitions. The log should include the information necessary to track the status of each petition throughout the appeal process. </a:t>
            </a:r>
            <a:endParaRPr kumimoji="0" lang="en-US" sz="1100" b="1"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2253996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91896-7425-DDE9-DC9D-19DCC253C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3B544-4884-A705-A16E-EA7B94950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85EEC-7F69-21FB-9765-3E068E43FD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C2A41C-00EB-9558-B737-1EDA0232CBBD}"/>
              </a:ext>
            </a:extLst>
          </p:cNvPr>
          <p:cNvSpPr>
            <a:spLocks noGrp="1"/>
          </p:cNvSpPr>
          <p:nvPr>
            <p:ph type="sldNum" sz="quarter" idx="5"/>
          </p:nvPr>
        </p:nvSpPr>
        <p:spPr/>
        <p:txBody>
          <a:bodyPr/>
          <a:lstStyle/>
          <a:p>
            <a:fld id="{A13C6D7F-08C0-49F3-84F4-DB5CFC4BD251}" type="slidenum">
              <a:rPr lang="en-US" smtClean="0"/>
              <a:t>34</a:t>
            </a:fld>
            <a:endParaRPr lang="en-US"/>
          </a:p>
        </p:txBody>
      </p:sp>
    </p:spTree>
    <p:extLst>
      <p:ext uri="{BB962C8B-B14F-4D97-AF65-F5344CB8AC3E}">
        <p14:creationId xmlns:p14="http://schemas.microsoft.com/office/powerpoint/2010/main" val="2481171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j-lt"/>
              </a:rPr>
              <a:t>This is one of the more nuanced areas, and questions are totally normal here.</a:t>
            </a:r>
          </a:p>
          <a:p>
            <a:pPr marL="171450" indent="-171450">
              <a:buFont typeface="Arial" panose="020B0604020202020204" pitchFamily="34" charset="0"/>
              <a:buChar char="•"/>
            </a:pPr>
            <a:r>
              <a:rPr lang="en-US" dirty="0">
                <a:latin typeface="+mj-lt"/>
              </a:rPr>
              <a:t>We’ll define both terms, talk through when each applies, and walk through a few scenarios.</a:t>
            </a:r>
          </a:p>
          <a:p>
            <a:pPr marL="171450" indent="-171450">
              <a:buFont typeface="Arial" panose="020B0604020202020204" pitchFamily="34" charset="0"/>
              <a:buChar char="•"/>
            </a:pPr>
            <a:r>
              <a:rPr lang="en-US" dirty="0">
                <a:latin typeface="+mj-lt"/>
              </a:rPr>
              <a:t>I’ll try to make the difference as clear as possible—and I’ll share some common misconceptions too.</a:t>
            </a:r>
          </a:p>
          <a:p>
            <a:pPr marL="171450" indent="-171450">
              <a:buFont typeface="Arial" panose="020B0604020202020204" pitchFamily="34" charset="0"/>
              <a:buChar char="•"/>
            </a:pPr>
            <a:r>
              <a:rPr lang="en-US" dirty="0">
                <a:latin typeface="+mj-lt"/>
              </a:rPr>
              <a:t>Keep your questions in the chat—we’ll go through them before moving on.</a:t>
            </a:r>
          </a:p>
          <a:p>
            <a:endParaRPr lang="en-US" dirty="0">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mj-lt"/>
              </a:rPr>
              <a:t>Both types of requests require taxpayers to </a:t>
            </a:r>
            <a:r>
              <a:rPr lang="en-US" sz="1100" b="0" i="0" dirty="0">
                <a:solidFill>
                  <a:srgbClr val="ECECEC"/>
                </a:solidFill>
                <a:effectLst/>
                <a:latin typeface="+mj-lt"/>
              </a:rPr>
              <a:t>demonstrate that despite any errors or omissions in the appeal, they made a genuine effort to comply with filing requirements and provide relevant evidence necessary for the Board to decide.</a:t>
            </a:r>
            <a:endParaRPr lang="en-US" sz="1100" dirty="0">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ECECEC"/>
                </a:solidFill>
                <a:effectLst/>
                <a:latin typeface="+mj-lt"/>
              </a:rPr>
              <a:t>When evaluating these requests, boards should prioritize fairness and equity in administrative appeals. They should offer relief to taxpayers who can </a:t>
            </a:r>
            <a:r>
              <a:rPr lang="en-US" sz="1100" b="0" i="0" u="sng" dirty="0">
                <a:solidFill>
                  <a:srgbClr val="ECECEC"/>
                </a:solidFill>
                <a:effectLst/>
                <a:latin typeface="+mj-lt"/>
              </a:rPr>
              <a:t>provide valid reasons </a:t>
            </a:r>
            <a:r>
              <a:rPr lang="en-US" sz="1100" b="0" i="0" dirty="0">
                <a:solidFill>
                  <a:srgbClr val="ECECEC"/>
                </a:solidFill>
                <a:effectLst/>
                <a:latin typeface="+mj-lt"/>
              </a:rPr>
              <a:t>for their untimely appeal, while upholding compliance with state law.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ECECEC"/>
                </a:solidFill>
                <a:effectLst/>
                <a:latin typeface="+mj-lt"/>
              </a:rPr>
              <a:t>A standardized and organized method for reviewing and making determinations on such matters maintains consistency, transparency, and accountability in the operations of the board and ensures that decisions are compliant with applicable law.</a:t>
            </a:r>
            <a:endParaRPr lang="en-US" sz="1100" dirty="0">
              <a:latin typeface="+mj-lt"/>
            </a:endParaRPr>
          </a:p>
          <a:p>
            <a:endParaRPr lang="en-US" dirty="0"/>
          </a:p>
        </p:txBody>
      </p:sp>
    </p:spTree>
    <p:extLst>
      <p:ext uri="{BB962C8B-B14F-4D97-AF65-F5344CB8AC3E}">
        <p14:creationId xmlns:p14="http://schemas.microsoft.com/office/powerpoint/2010/main" val="2526553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j-lt"/>
              </a:rPr>
              <a:t>However, there is still hope! Good Cause Waivers and Reconvenes offer taxpayers a chance to have their appeal accepted under specific circumstances even when initially untimely.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ECECEC"/>
                </a:solidFill>
                <a:effectLst/>
                <a:latin typeface="+mj-lt"/>
              </a:rPr>
              <a:t>"Reconvene" can mean the authority to meet again to adjust values for the current year after the board’s end of the regular session, </a:t>
            </a:r>
            <a:r>
              <a:rPr lang="en-US" sz="1100" b="1" i="0" dirty="0">
                <a:solidFill>
                  <a:srgbClr val="ECECEC"/>
                </a:solidFill>
                <a:effectLst/>
                <a:latin typeface="+mj-lt"/>
              </a:rPr>
              <a:t>or</a:t>
            </a:r>
            <a:r>
              <a:rPr lang="en-US" sz="1100" b="0" i="0" dirty="0">
                <a:solidFill>
                  <a:srgbClr val="ECECEC"/>
                </a:solidFill>
                <a:effectLst/>
                <a:latin typeface="+mj-lt"/>
              </a:rPr>
              <a:t> to address issues related to previous years.</a:t>
            </a:r>
            <a:endParaRPr lang="en-US" sz="1100" dirty="0">
              <a:latin typeface="+mj-lt"/>
            </a:endParaRPr>
          </a:p>
          <a:p>
            <a:pPr>
              <a:spcBef>
                <a:spcPct val="0"/>
              </a:spcBef>
              <a:buClr>
                <a:schemeClr val="tx1"/>
              </a:buClr>
              <a:tabLst>
                <a:tab pos="479194" algn="l"/>
              </a:tabLst>
            </a:pPr>
            <a:endParaRPr lang="en-US" altLang="en-US" sz="1100" dirty="0">
              <a:latin typeface="+mj-lt"/>
              <a:cs typeface="Times New Roman"/>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dirty="0">
                <a:latin typeface="+mj-lt"/>
              </a:rPr>
              <a:t>Optional: WAC 458-14-056(3)(a-f)</a:t>
            </a:r>
          </a:p>
          <a:p>
            <a:pPr marL="228600" indent="-228600">
              <a:buFont typeface="+mj-lt"/>
              <a:buAutoNum type="alphaLcPeriod"/>
            </a:pPr>
            <a:r>
              <a:rPr lang="en-US" sz="1100" dirty="0">
                <a:latin typeface="+mj-lt"/>
              </a:rPr>
              <a:t>Close family member includes </a:t>
            </a:r>
            <a:r>
              <a:rPr lang="en-US" sz="1100" b="0" i="0" dirty="0">
                <a:solidFill>
                  <a:srgbClr val="ECECEC"/>
                </a:solidFill>
                <a:effectLst/>
                <a:latin typeface="+mj-lt"/>
              </a:rPr>
              <a:t>grandparents, parents, siblings, spouses, domestic partners, children, grandchildren, and their respective children or grandchildren.</a:t>
            </a:r>
          </a:p>
          <a:p>
            <a:pPr marL="228600" indent="-228600">
              <a:buFont typeface="+mj-lt"/>
              <a:buAutoNum type="alphaLcPeriod"/>
            </a:pPr>
            <a:r>
              <a:rPr lang="en-US" sz="1100" b="0" i="0" dirty="0">
                <a:solidFill>
                  <a:srgbClr val="ECECEC"/>
                </a:solidFill>
                <a:effectLst/>
                <a:latin typeface="+mj-lt"/>
              </a:rPr>
              <a:t>How to distinguish between good cause under WAC 458-14-056(3)(b) and reconvene under WAC 458-14-127(1)(a). </a:t>
            </a:r>
          </a:p>
          <a:p>
            <a:pPr marL="628650" lvl="1" indent="-171450">
              <a:buFont typeface="Arial" panose="020B0604020202020204" pitchFamily="34" charset="0"/>
              <a:buChar char="•"/>
            </a:pPr>
            <a:r>
              <a:rPr lang="en-US" sz="1100" b="0" i="0" dirty="0">
                <a:solidFill>
                  <a:srgbClr val="ECECEC"/>
                </a:solidFill>
                <a:effectLst/>
                <a:latin typeface="+mj-lt"/>
              </a:rPr>
              <a:t>GCW: unable to file the petition because a </a:t>
            </a:r>
            <a:r>
              <a:rPr lang="en-US" sz="1100" b="0" i="0" u="sng" dirty="0">
                <a:solidFill>
                  <a:srgbClr val="ECECEC"/>
                </a:solidFill>
                <a:effectLst/>
                <a:latin typeface="+mj-lt"/>
              </a:rPr>
              <a:t>taxpayer was absent from home </a:t>
            </a:r>
            <a:r>
              <a:rPr lang="en-US" sz="1100" b="0" i="0" dirty="0">
                <a:solidFill>
                  <a:srgbClr val="ECECEC"/>
                </a:solidFill>
                <a:effectLst/>
                <a:latin typeface="+mj-lt"/>
              </a:rPr>
              <a:t>for more than 15 days of their appeal period (30 or 60 days).</a:t>
            </a:r>
          </a:p>
          <a:p>
            <a:pPr marL="628650" lvl="1" indent="-171450">
              <a:buFont typeface="Arial" panose="020B0604020202020204" pitchFamily="34" charset="0"/>
              <a:buChar char="•"/>
            </a:pPr>
            <a:r>
              <a:rPr lang="en-US" sz="1100" b="0" i="0" dirty="0">
                <a:solidFill>
                  <a:srgbClr val="ECECEC"/>
                </a:solidFill>
                <a:effectLst/>
                <a:latin typeface="+mj-lt"/>
              </a:rPr>
              <a:t>Reconvene: </a:t>
            </a:r>
            <a:r>
              <a:rPr lang="en-US" sz="1100" b="0" i="0" u="sng" dirty="0">
                <a:solidFill>
                  <a:srgbClr val="ECECEC"/>
                </a:solidFill>
                <a:effectLst/>
                <a:latin typeface="+mj-lt"/>
              </a:rPr>
              <a:t>did not receive </a:t>
            </a:r>
            <a:r>
              <a:rPr lang="en-US" sz="1100" b="0" i="0" dirty="0">
                <a:solidFill>
                  <a:srgbClr val="ECECEC"/>
                </a:solidFill>
                <a:effectLst/>
                <a:latin typeface="+mj-lt"/>
              </a:rPr>
              <a:t>the notice of value at least </a:t>
            </a:r>
            <a:r>
              <a:rPr lang="en-US" sz="1100" b="0" i="0" u="sng" dirty="0">
                <a:solidFill>
                  <a:srgbClr val="ECECEC"/>
                </a:solidFill>
                <a:effectLst/>
                <a:latin typeface="+mj-lt"/>
              </a:rPr>
              <a:t>15 days prior to the petition filing deadline</a:t>
            </a:r>
            <a:r>
              <a:rPr lang="en-US" sz="1100" b="0" i="0" dirty="0">
                <a:solidFill>
                  <a:srgbClr val="ECECEC"/>
                </a:solidFill>
                <a:effectLst/>
                <a:latin typeface="+mj-lt"/>
              </a:rPr>
              <a:t>, and the value changed.</a:t>
            </a:r>
          </a:p>
          <a:p>
            <a:pPr marL="228600" indent="-228600">
              <a:buFont typeface="+mj-lt"/>
              <a:buAutoNum type="alphaLcPeriod"/>
            </a:pPr>
            <a:r>
              <a:rPr lang="en-US" sz="1100" b="0" i="0" dirty="0">
                <a:solidFill>
                  <a:srgbClr val="ECECEC"/>
                </a:solidFill>
                <a:effectLst/>
                <a:latin typeface="+mj-lt"/>
              </a:rPr>
              <a:t>Misleading </a:t>
            </a:r>
            <a:r>
              <a:rPr lang="en-US" sz="1100" b="0" i="0" u="sng" dirty="0">
                <a:solidFill>
                  <a:srgbClr val="ECECEC"/>
                </a:solidFill>
                <a:effectLst/>
                <a:latin typeface="+mj-lt"/>
              </a:rPr>
              <a:t>written</a:t>
            </a:r>
            <a:r>
              <a:rPr lang="en-US" sz="1100" b="0" i="0" dirty="0">
                <a:solidFill>
                  <a:srgbClr val="ECECEC"/>
                </a:solidFill>
                <a:effectLst/>
                <a:latin typeface="+mj-lt"/>
              </a:rPr>
              <a:t> guidance must be from a board member, board clerk/staff, the assessor or their staff, or the designated property tax advisor (King County only).</a:t>
            </a:r>
          </a:p>
          <a:p>
            <a:pPr marL="228600" indent="-228600">
              <a:buFont typeface="+mj-lt"/>
              <a:buAutoNum type="alphaLcPeriod"/>
            </a:pPr>
            <a:r>
              <a:rPr lang="en-US" sz="1100" b="0" i="0" dirty="0">
                <a:solidFill>
                  <a:srgbClr val="ECECEC"/>
                </a:solidFill>
                <a:effectLst/>
                <a:latin typeface="+mj-lt"/>
              </a:rPr>
              <a:t>Natural disaster must have </a:t>
            </a:r>
            <a:r>
              <a:rPr lang="en-US" sz="1100" b="0" i="0" u="sng" dirty="0">
                <a:solidFill>
                  <a:srgbClr val="ECECEC"/>
                </a:solidFill>
                <a:effectLst/>
                <a:latin typeface="+mj-lt"/>
              </a:rPr>
              <a:t>prevented/delayed filing </a:t>
            </a:r>
            <a:r>
              <a:rPr lang="en-US" sz="1100" b="0" i="0" dirty="0">
                <a:solidFill>
                  <a:srgbClr val="ECECEC"/>
                </a:solidFill>
                <a:effectLst/>
                <a:latin typeface="+mj-lt"/>
              </a:rPr>
              <a:t>and generally include earthquakes, hurricanes, tornadoes, floods, wildfires, tsunamis, volcanic eruptions, landslides, and severe storms.</a:t>
            </a:r>
          </a:p>
          <a:p>
            <a:pPr marL="228600" indent="-228600">
              <a:buFont typeface="+mj-lt"/>
              <a:buAutoNum type="alphaLcPeriod"/>
            </a:pPr>
            <a:r>
              <a:rPr lang="en-US" sz="1100" b="0" i="0" dirty="0">
                <a:solidFill>
                  <a:srgbClr val="ECECEC"/>
                </a:solidFill>
                <a:effectLst/>
                <a:latin typeface="+mj-lt"/>
              </a:rPr>
              <a:t>Requires documentation from the postal service confirming the delay or loss </a:t>
            </a:r>
            <a:r>
              <a:rPr lang="en-US" sz="1100" b="0" i="0" u="sng" dirty="0">
                <a:solidFill>
                  <a:srgbClr val="ECECEC"/>
                </a:solidFill>
                <a:effectLst/>
                <a:latin typeface="+mj-lt"/>
              </a:rPr>
              <a:t>OF THE PETITION</a:t>
            </a:r>
            <a:r>
              <a:rPr lang="en-US" sz="1100" b="0" i="0" dirty="0">
                <a:solidFill>
                  <a:srgbClr val="ECECEC"/>
                </a:solidFill>
                <a:effectLst/>
                <a:latin typeface="+mj-lt"/>
              </a:rPr>
              <a:t>.</a:t>
            </a:r>
          </a:p>
          <a:p>
            <a:pPr marL="228600" indent="-228600">
              <a:buFont typeface="+mj-lt"/>
              <a:buAutoNum type="alphaLcPeriod"/>
            </a:pPr>
            <a:r>
              <a:rPr lang="en-US" sz="1100" b="0" i="0" dirty="0">
                <a:solidFill>
                  <a:srgbClr val="ECECEC"/>
                </a:solidFill>
                <a:effectLst/>
                <a:latin typeface="+mj-lt"/>
              </a:rPr>
              <a:t>Deadline was missed due to the absence/illness of the person in charge of property tax matters within the business.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100" b="0" i="0" dirty="0">
              <a:solidFill>
                <a:srgbClr val="ECECEC"/>
              </a:solidFill>
              <a:effectLst/>
              <a:latin typeface="+mj-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b="0" i="0" dirty="0">
                <a:solidFill>
                  <a:srgbClr val="ECECEC"/>
                </a:solidFill>
                <a:effectLst/>
                <a:latin typeface="+mj-lt"/>
              </a:rPr>
              <a:t>Mandatory: WAC 458-14-056(g)</a:t>
            </a:r>
          </a:p>
          <a:p>
            <a:pPr marL="228600" indent="-228600">
              <a:buFont typeface="+mj-lt"/>
              <a:buAutoNum type="alphaLcPeriod" startAt="7"/>
            </a:pPr>
            <a:r>
              <a:rPr lang="en-US" sz="1100" b="0" i="0" dirty="0">
                <a:solidFill>
                  <a:srgbClr val="ECECEC"/>
                </a:solidFill>
                <a:effectLst/>
                <a:latin typeface="+mj-lt"/>
              </a:rPr>
              <a:t>Counties are not required to send a change of value notice under RCW 84.40.045 when the value does not change. </a:t>
            </a:r>
          </a:p>
          <a:p>
            <a:pPr marL="685800" lvl="1" indent="-228600">
              <a:buFont typeface="Arial" panose="020B0604020202020204" pitchFamily="34" charset="0"/>
              <a:buChar char="•"/>
            </a:pPr>
            <a:r>
              <a:rPr lang="en-US" sz="1100" b="0" i="0" dirty="0">
                <a:solidFill>
                  <a:srgbClr val="ECECEC"/>
                </a:solidFill>
                <a:effectLst/>
                <a:latin typeface="+mj-lt"/>
              </a:rPr>
              <a:t>Applicable in counties where only taxpayers with a change in value from the prior year are sent a value change notice.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ECECEC"/>
                </a:solidFill>
                <a:effectLst/>
                <a:latin typeface="+mj-lt"/>
              </a:rPr>
              <a:t>Not applicable in counties where all taxpayers are sent a value change notice regardless of change in value.</a:t>
            </a:r>
            <a:endParaRPr lang="en-US" sz="1100" b="0" i="0" dirty="0">
              <a:solidFill>
                <a:schemeClr val="tx1"/>
              </a:solidFill>
              <a:effectLst/>
              <a:latin typeface="+mj-lt"/>
              <a:cs typeface="Times New Roman" panose="02020603050405020304" pitchFamily="18" charset="0"/>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chemeClr val="tx1"/>
                </a:solidFill>
                <a:effectLst/>
                <a:latin typeface="+mj-lt"/>
                <a:cs typeface="Times New Roman" panose="02020603050405020304" pitchFamily="18" charset="0"/>
              </a:rPr>
              <a:t>Request is filed within a “reasonable time” and may be different from a-f due to a lack of notice to the taxpayer.</a:t>
            </a:r>
            <a:endParaRPr lang="en-US" sz="1100" b="0" i="0" dirty="0">
              <a:solidFill>
                <a:srgbClr val="ECECEC"/>
              </a:solidFill>
              <a:effectLst/>
              <a:latin typeface="+mj-lt"/>
            </a:endParaRPr>
          </a:p>
          <a:p>
            <a:pPr>
              <a:spcBef>
                <a:spcPct val="0"/>
              </a:spcBef>
              <a:buClr>
                <a:schemeClr val="tx1"/>
              </a:buClr>
              <a:tabLst>
                <a:tab pos="479194" algn="l"/>
              </a:tabLst>
            </a:pPr>
            <a:endParaRPr lang="en-US" altLang="en-US" sz="1100" dirty="0">
              <a:latin typeface="+mj-lt"/>
              <a:cs typeface="Times New Roman"/>
            </a:endParaRPr>
          </a:p>
          <a:p>
            <a:endParaRPr lang="en-US" dirty="0"/>
          </a:p>
        </p:txBody>
      </p:sp>
    </p:spTree>
    <p:extLst>
      <p:ext uri="{BB962C8B-B14F-4D97-AF65-F5344CB8AC3E}">
        <p14:creationId xmlns:p14="http://schemas.microsoft.com/office/powerpoint/2010/main" val="2530827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ECECEC"/>
                </a:solidFill>
                <a:effectLst/>
                <a:latin typeface="+mn-lt"/>
              </a:rPr>
              <a:t>"Reconvene" can mean the authority to meet again to adjust values for the current year after the board’s regular session has ended, </a:t>
            </a:r>
            <a:r>
              <a:rPr lang="en-US" sz="1200" b="1" i="0" dirty="0">
                <a:solidFill>
                  <a:srgbClr val="ECECEC"/>
                </a:solidFill>
                <a:effectLst/>
                <a:latin typeface="+mn-lt"/>
              </a:rPr>
              <a:t>or</a:t>
            </a:r>
            <a:r>
              <a:rPr lang="en-US" sz="1200" b="0" i="0" dirty="0">
                <a:solidFill>
                  <a:srgbClr val="ECECEC"/>
                </a:solidFill>
                <a:effectLst/>
                <a:latin typeface="+mn-lt"/>
              </a:rPr>
              <a:t> to address issues related to previous years.</a:t>
            </a:r>
            <a:endParaRPr lang="en-US" sz="1200" dirty="0">
              <a:latin typeface="+mn-lt"/>
            </a:endParaRPr>
          </a:p>
          <a:p>
            <a:endParaRPr lang="en-US" sz="1200" dirty="0">
              <a:latin typeface="+mn-lt"/>
            </a:endParaRPr>
          </a:p>
          <a:p>
            <a:pPr marL="0" marR="0" lvl="0" indent="0" algn="l" defTabSz="966529" rtl="0" eaLnBrk="1" fontAlgn="auto" latinLnBrk="0" hangingPunct="1">
              <a:lnSpc>
                <a:spcPct val="107000"/>
              </a:lnSpc>
              <a:spcBef>
                <a:spcPct val="0"/>
              </a:spcBef>
              <a:spcAft>
                <a:spcPct val="0"/>
              </a:spcAft>
              <a:buClrTx/>
              <a:buSzTx/>
              <a:buFontTx/>
              <a:buNone/>
              <a:defRPr/>
            </a:pPr>
            <a:r>
              <a:rPr lang="en-US" sz="1200" dirty="0">
                <a:solidFill>
                  <a:schemeClr val="tx1"/>
                </a:solidFill>
                <a:effectLst/>
                <a:latin typeface="+mn-lt"/>
                <a:ea typeface="Calibri" panose="020F0502020204030204" pitchFamily="34" charset="0"/>
                <a:cs typeface="Times New Roman" panose="02020603050405020304" pitchFamily="18" charset="0"/>
              </a:rPr>
              <a:t>All requests are limited to those filed within 3 years of the last day of the </a:t>
            </a:r>
            <a:r>
              <a:rPr lang="en-US" sz="1200" b="1" dirty="0">
                <a:solidFill>
                  <a:schemeClr val="tx1"/>
                </a:solidFill>
                <a:latin typeface="+mn-lt"/>
                <a:ea typeface="Calibri" panose="020F0502020204030204" pitchFamily="34" charset="0"/>
                <a:cs typeface="Times New Roman" panose="02020603050405020304" pitchFamily="18" charset="0"/>
              </a:rPr>
              <a:t>regular convened session</a:t>
            </a:r>
            <a:r>
              <a:rPr lang="en-US" sz="1200" b="1" baseline="0" dirty="0">
                <a:solidFill>
                  <a:schemeClr val="tx1"/>
                </a:solidFill>
                <a:latin typeface="+mn-lt"/>
                <a:ea typeface="Calibri" panose="020F0502020204030204" pitchFamily="34" charset="0"/>
                <a:cs typeface="Times New Roman" panose="02020603050405020304" pitchFamily="18" charset="0"/>
              </a:rPr>
              <a:t> </a:t>
            </a:r>
            <a:r>
              <a:rPr lang="en-US" sz="1200" dirty="0">
                <a:solidFill>
                  <a:schemeClr val="tx1"/>
                </a:solidFill>
                <a:latin typeface="+mn-lt"/>
                <a:ea typeface="Calibri" panose="020F0502020204030204" pitchFamily="34" charset="0"/>
                <a:cs typeface="Times New Roman" panose="02020603050405020304" pitchFamily="18" charset="0"/>
              </a:rPr>
              <a:t>(RCW 84.08.060 &amp; WAC 458-14-127).</a:t>
            </a:r>
          </a:p>
          <a:p>
            <a:pPr marL="614363" marR="0" lvl="1" indent="-171450" algn="l" defTabSz="966529" rtl="0" eaLnBrk="1" fontAlgn="auto" latinLnBrk="0" hangingPunct="1">
              <a:lnSpc>
                <a:spcPct val="107000"/>
              </a:lnSpc>
              <a:spcBef>
                <a:spcPct val="0"/>
              </a:spcBef>
              <a:spcAft>
                <a:spcPct val="0"/>
              </a:spcAft>
              <a:buClrTx/>
              <a:buSzTx/>
              <a:buFont typeface="Arial" panose="020B0604020202020204" pitchFamily="34" charset="0"/>
              <a:buChar char="•"/>
              <a:defRPr/>
            </a:pPr>
            <a:r>
              <a:rPr lang="en-US" sz="1200" dirty="0">
                <a:solidFill>
                  <a:schemeClr val="tx1"/>
                </a:solidFill>
                <a:latin typeface="+mn-lt"/>
                <a:ea typeface="Calibri" panose="020F0502020204030204" pitchFamily="34" charset="0"/>
                <a:cs typeface="Times New Roman" panose="02020603050405020304" pitchFamily="18" charset="0"/>
              </a:rPr>
              <a:t>This is a big reason </a:t>
            </a:r>
            <a:r>
              <a:rPr lang="en-US" sz="1200" dirty="0" err="1">
                <a:solidFill>
                  <a:schemeClr val="tx1"/>
                </a:solidFill>
                <a:latin typeface="+mn-lt"/>
                <a:ea typeface="Calibri" panose="020F0502020204030204" pitchFamily="34" charset="0"/>
                <a:cs typeface="Times New Roman" panose="02020603050405020304" pitchFamily="18" charset="0"/>
              </a:rPr>
              <a:t>reason</a:t>
            </a:r>
            <a:r>
              <a:rPr lang="en-US" sz="1200" dirty="0">
                <a:solidFill>
                  <a:schemeClr val="tx1"/>
                </a:solidFill>
                <a:latin typeface="+mn-lt"/>
                <a:ea typeface="Calibri" panose="020F0502020204030204" pitchFamily="34" charset="0"/>
                <a:cs typeface="Times New Roman" panose="02020603050405020304" pitchFamily="18" charset="0"/>
              </a:rPr>
              <a:t> why the department asks for your meeting dates.</a:t>
            </a:r>
          </a:p>
          <a:p>
            <a:pPr marL="614363" marR="0" lvl="1" indent="-171450" algn="l" defTabSz="966529" rtl="0" eaLnBrk="1" fontAlgn="auto" latinLnBrk="0" hangingPunct="1">
              <a:lnSpc>
                <a:spcPct val="107000"/>
              </a:lnSpc>
              <a:spcBef>
                <a:spcPct val="0"/>
              </a:spcBef>
              <a:spcAft>
                <a:spcPct val="0"/>
              </a:spcAft>
              <a:buClrTx/>
              <a:buSzTx/>
              <a:buFont typeface="Arial" panose="020B0604020202020204" pitchFamily="34" charset="0"/>
              <a:buChar char="•"/>
              <a:defRPr/>
            </a:pPr>
            <a:r>
              <a:rPr lang="en-US" sz="1200" dirty="0">
                <a:solidFill>
                  <a:schemeClr val="tx1"/>
                </a:solidFill>
                <a:latin typeface="+mn-lt"/>
                <a:ea typeface="Calibri" panose="020F0502020204030204" pitchFamily="34" charset="0"/>
                <a:cs typeface="Times New Roman" panose="02020603050405020304" pitchFamily="18" charset="0"/>
              </a:rPr>
              <a:t>It is essential to hold a timely 1</a:t>
            </a:r>
            <a:r>
              <a:rPr lang="en-US" sz="1200" baseline="30000" dirty="0">
                <a:solidFill>
                  <a:schemeClr val="tx1"/>
                </a:solidFill>
                <a:latin typeface="+mn-lt"/>
                <a:ea typeface="Calibri" panose="020F0502020204030204" pitchFamily="34" charset="0"/>
                <a:cs typeface="Times New Roman" panose="02020603050405020304" pitchFamily="18" charset="0"/>
              </a:rPr>
              <a:t>st</a:t>
            </a:r>
            <a:r>
              <a:rPr lang="en-US" sz="1200" dirty="0">
                <a:solidFill>
                  <a:schemeClr val="tx1"/>
                </a:solidFill>
                <a:latin typeface="+mn-lt"/>
                <a:ea typeface="Calibri" panose="020F0502020204030204" pitchFamily="34" charset="0"/>
                <a:cs typeface="Times New Roman" panose="02020603050405020304" pitchFamily="18" charset="0"/>
              </a:rPr>
              <a:t> meeting of the regular session to preserve the appeal rights of taxpayers.</a:t>
            </a:r>
          </a:p>
          <a:p>
            <a:pPr marL="0" marR="0" lvl="0" indent="0" algn="l" defTabSz="966529" rtl="0" eaLnBrk="1" fontAlgn="auto" latinLnBrk="0" hangingPunct="1">
              <a:lnSpc>
                <a:spcPct val="107000"/>
              </a:lnSpc>
              <a:spcBef>
                <a:spcPct val="0"/>
              </a:spcBef>
              <a:spcAft>
                <a:spcPct val="0"/>
              </a:spcAft>
              <a:buClrTx/>
              <a:buSzTx/>
              <a:buFont typeface="Arial" panose="020B0604020202020204" pitchFamily="34" charset="0"/>
              <a:buNone/>
              <a:defRPr/>
            </a:pPr>
            <a:endParaRPr lang="en-US" sz="1200" dirty="0">
              <a:solidFill>
                <a:schemeClr val="tx1"/>
              </a:solidFill>
              <a:latin typeface="+mn-lt"/>
              <a:ea typeface="Calibri" panose="020F0502020204030204" pitchFamily="34" charset="0"/>
              <a:cs typeface="Times New Roman" panose="02020603050405020304" pitchFamily="18" charset="0"/>
            </a:endParaRPr>
          </a:p>
          <a:p>
            <a:pPr marL="0" marR="0" lvl="0" indent="0" algn="l" defTabSz="966529" rtl="0" eaLnBrk="1" fontAlgn="auto" latinLnBrk="0" hangingPunct="1">
              <a:lnSpc>
                <a:spcPct val="107000"/>
              </a:lnSpc>
              <a:spcBef>
                <a:spcPct val="0"/>
              </a:spcBef>
              <a:spcAft>
                <a:spcPct val="0"/>
              </a:spcAft>
              <a:buClrTx/>
              <a:buSzTx/>
              <a:buFont typeface="Arial" panose="020B0604020202020204" pitchFamily="34" charset="0"/>
              <a:buNone/>
              <a:defRPr/>
            </a:pPr>
            <a:r>
              <a:rPr lang="en-US" sz="1200" dirty="0">
                <a:solidFill>
                  <a:schemeClr val="tx1"/>
                </a:solidFill>
                <a:latin typeface="+mn-lt"/>
                <a:ea typeface="Calibri" panose="020F0502020204030204" pitchFamily="34" charset="0"/>
                <a:cs typeface="Times New Roman" panose="02020603050405020304" pitchFamily="18" charset="0"/>
              </a:rPr>
              <a:t>Evaluating Codes:</a:t>
            </a:r>
          </a:p>
          <a:p>
            <a:pPr marL="228600" indent="-228600">
              <a:buAutoNum type="arabicPeriod"/>
            </a:pPr>
            <a:r>
              <a:rPr lang="en-US" sz="1200" dirty="0">
                <a:latin typeface="+mn-lt"/>
              </a:rPr>
              <a:t>Statement swearing the notice of value was not received a minimum of 15 days prior to the filing deadline AND the value changed from the prior year.</a:t>
            </a:r>
          </a:p>
          <a:p>
            <a:pPr marL="228600" indent="-228600">
              <a:buAutoNum type="arabicPeriod"/>
            </a:pPr>
            <a:r>
              <a:rPr lang="en-US" sz="1200" dirty="0">
                <a:latin typeface="+mn-lt"/>
              </a:rPr>
              <a:t>Discretion of the Assessor who </a:t>
            </a:r>
            <a:r>
              <a:rPr lang="en-US" sz="1200" b="0" i="0" dirty="0">
                <a:solidFill>
                  <a:srgbClr val="ECECEC"/>
                </a:solidFill>
                <a:effectLst/>
                <a:latin typeface="+mn-lt"/>
              </a:rPr>
              <a:t>must detail the facts affecting the value, provide both the incorrect and true market values, and send a copy to the taxpayer. Specifically intended to </a:t>
            </a:r>
            <a:r>
              <a:rPr lang="en-US" sz="1200" b="0" i="0" dirty="0">
                <a:solidFill>
                  <a:srgbClr val="000000"/>
                </a:solidFill>
                <a:effectLst/>
                <a:latin typeface="+mn-lt"/>
              </a:rPr>
              <a:t>correct latent defects in the assessment process that become apparent only after the normal appeal process has expired.</a:t>
            </a:r>
          </a:p>
          <a:p>
            <a:pPr marL="228600" indent="-228600">
              <a:buAutoNum type="arabicPeriod"/>
            </a:pPr>
            <a:r>
              <a:rPr lang="en-US" sz="1200" b="0" i="0" dirty="0">
                <a:solidFill>
                  <a:srgbClr val="000000"/>
                </a:solidFill>
                <a:effectLst/>
                <a:latin typeface="+mn-lt"/>
              </a:rPr>
              <a:t>Arm’s Length Transaction as defined by WAC 458-14-005(2): between parties under no duress, </a:t>
            </a:r>
            <a:r>
              <a:rPr lang="en-US" sz="1200" b="0" i="0" u="sng" dirty="0">
                <a:solidFill>
                  <a:srgbClr val="000000"/>
                </a:solidFill>
                <a:effectLst/>
                <a:latin typeface="+mn-lt"/>
              </a:rPr>
              <a:t>not motivated by special purposes</a:t>
            </a:r>
            <a:r>
              <a:rPr lang="en-US" sz="1200" b="0" i="0" dirty="0">
                <a:solidFill>
                  <a:srgbClr val="000000"/>
                </a:solidFill>
                <a:effectLst/>
                <a:latin typeface="+mn-lt"/>
              </a:rPr>
              <a:t>, and unaffected by </a:t>
            </a:r>
            <a:r>
              <a:rPr lang="en-US" sz="1200" b="0" i="0" u="sng" dirty="0">
                <a:solidFill>
                  <a:srgbClr val="000000"/>
                </a:solidFill>
                <a:effectLst/>
                <a:latin typeface="+mn-lt"/>
              </a:rPr>
              <a:t>personal or economic relationships </a:t>
            </a:r>
            <a:r>
              <a:rPr lang="en-US" sz="1200" b="0" i="0" dirty="0">
                <a:solidFill>
                  <a:srgbClr val="000000"/>
                </a:solidFill>
                <a:effectLst/>
                <a:latin typeface="+mn-lt"/>
              </a:rPr>
              <a:t>between themselves, both seeking to </a:t>
            </a:r>
            <a:r>
              <a:rPr lang="en-US" sz="1200" b="0" i="0" u="sng" dirty="0">
                <a:solidFill>
                  <a:srgbClr val="000000"/>
                </a:solidFill>
                <a:effectLst/>
                <a:latin typeface="+mn-lt"/>
              </a:rPr>
              <a:t>maximize their positions </a:t>
            </a:r>
            <a:r>
              <a:rPr lang="en-US" sz="1200" b="0" i="0" dirty="0">
                <a:solidFill>
                  <a:srgbClr val="000000"/>
                </a:solidFill>
                <a:effectLst/>
                <a:latin typeface="+mn-lt"/>
              </a:rPr>
              <a:t>from the transaction.</a:t>
            </a:r>
          </a:p>
          <a:p>
            <a:endParaRPr lang="en-US" dirty="0"/>
          </a:p>
        </p:txBody>
      </p:sp>
    </p:spTree>
    <p:extLst>
      <p:ext uri="{BB962C8B-B14F-4D97-AF65-F5344CB8AC3E}">
        <p14:creationId xmlns:p14="http://schemas.microsoft.com/office/powerpoint/2010/main" val="1782758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322A7-4FE7-4741-8E80-59BEE36480E2}" type="slidenum">
              <a:rPr lang="en-US" smtClean="0"/>
              <a:t>38</a:t>
            </a:fld>
            <a:endParaRPr lang="en-US" dirty="0"/>
          </a:p>
        </p:txBody>
      </p:sp>
    </p:spTree>
    <p:extLst>
      <p:ext uri="{BB962C8B-B14F-4D97-AF65-F5344CB8AC3E}">
        <p14:creationId xmlns:p14="http://schemas.microsoft.com/office/powerpoint/2010/main" val="2100302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 information </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Assessor certified the 2023 assessment roll to the BOE on October 23, 2023.</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Assessor mailed value notices to most taxpayers on October 3, 2023.</a:t>
            </a: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E31322A7-4FE7-4741-8E80-59BEE36480E2}" type="slidenum">
              <a:rPr lang="en-US" smtClean="0"/>
              <a:t>39</a:t>
            </a:fld>
            <a:endParaRPr lang="en-US" dirty="0"/>
          </a:p>
        </p:txBody>
      </p:sp>
    </p:spTree>
    <p:extLst>
      <p:ext uri="{BB962C8B-B14F-4D97-AF65-F5344CB8AC3E}">
        <p14:creationId xmlns:p14="http://schemas.microsoft.com/office/powerpoint/2010/main" val="1945037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50695" rtl="0" eaLnBrk="0" fontAlgn="base" latinLnBrk="0" hangingPunct="0">
              <a:lnSpc>
                <a:spcPct val="100000"/>
              </a:lnSpc>
              <a:spcBef>
                <a:spcPct val="0"/>
              </a:spcBef>
              <a:spcAft>
                <a:spcPct val="0"/>
              </a:spcAft>
              <a:buClr>
                <a:schemeClr val="tx1"/>
              </a:buClr>
              <a:buSzTx/>
              <a:buFontTx/>
              <a:buNone/>
              <a:defRPr/>
            </a:pPr>
            <a:r>
              <a:rPr lang="en-US" altLang="en-US" sz="1100" dirty="0">
                <a:latin typeface="+mj-lt"/>
                <a:cs typeface="Times New Roman" panose="02020603050405020304" pitchFamily="18" charset="0"/>
              </a:rPr>
              <a:t>All property is taxable</a:t>
            </a:r>
            <a:r>
              <a:rPr lang="en-US" altLang="en-US" sz="1100" baseline="0" dirty="0">
                <a:latin typeface="+mj-lt"/>
                <a:cs typeface="Times New Roman" panose="02020603050405020304" pitchFamily="18" charset="0"/>
              </a:rPr>
              <a:t> unless specifically exempted by statute (RCW 84.36.005).  </a:t>
            </a:r>
          </a:p>
          <a:p>
            <a:pPr marL="171450" indent="-171450">
              <a:buFont typeface="Arial" panose="020B0604020202020204" pitchFamily="34" charset="0"/>
              <a:buChar char="•"/>
            </a:pPr>
            <a:r>
              <a:rPr lang="en-US" altLang="en-US" sz="1100" kern="1200" dirty="0">
                <a:solidFill>
                  <a:schemeClr val="tx1"/>
                </a:solidFill>
                <a:latin typeface="+mj-lt"/>
                <a:ea typeface="+mn-ea"/>
                <a:cs typeface="Times New Roman" panose="02020603050405020304" pitchFamily="18" charset="0"/>
              </a:rPr>
              <a:t>Many appellants want to talk about their taxes rather than their</a:t>
            </a:r>
            <a:r>
              <a:rPr lang="en-US" altLang="en-US" sz="1100" kern="1200" baseline="0" dirty="0">
                <a:solidFill>
                  <a:schemeClr val="tx1"/>
                </a:solidFill>
                <a:latin typeface="+mj-lt"/>
                <a:ea typeface="+mn-ea"/>
                <a:cs typeface="Times New Roman" panose="02020603050405020304" pitchFamily="18" charset="0"/>
              </a:rPr>
              <a:t> assessed value.</a:t>
            </a:r>
          </a:p>
          <a:p>
            <a:pPr marL="171450" indent="-171450">
              <a:buFont typeface="Arial" panose="020B0604020202020204" pitchFamily="34" charset="0"/>
              <a:buChar char="•"/>
            </a:pPr>
            <a:r>
              <a:rPr lang="en-US" altLang="en-US" sz="1100" kern="1200" baseline="0" dirty="0">
                <a:solidFill>
                  <a:schemeClr val="tx1"/>
                </a:solidFill>
                <a:latin typeface="+mj-lt"/>
                <a:ea typeface="+mn-ea"/>
                <a:cs typeface="Times New Roman" panose="02020603050405020304" pitchFamily="18" charset="0"/>
              </a:rPr>
              <a:t>Appellants can appeal their assessed </a:t>
            </a:r>
            <a:r>
              <a:rPr lang="en-US" altLang="en-US" sz="1100" kern="1200" dirty="0">
                <a:solidFill>
                  <a:schemeClr val="tx1"/>
                </a:solidFill>
                <a:latin typeface="+mj-lt"/>
                <a:ea typeface="+mn-ea"/>
                <a:cs typeface="Times New Roman" panose="02020603050405020304" pitchFamily="18" charset="0"/>
              </a:rPr>
              <a:t>value</a:t>
            </a:r>
            <a:r>
              <a:rPr lang="en-US" altLang="en-US" sz="1100" kern="1200" baseline="0" dirty="0">
                <a:solidFill>
                  <a:schemeClr val="tx1"/>
                </a:solidFill>
                <a:latin typeface="+mj-lt"/>
                <a:ea typeface="+mn-ea"/>
                <a:cs typeface="Times New Roman" panose="02020603050405020304" pitchFamily="18" charset="0"/>
              </a:rPr>
              <a:t> </a:t>
            </a:r>
            <a:r>
              <a:rPr lang="en-US" altLang="en-US" sz="1100" i="1" kern="1200" baseline="0" dirty="0">
                <a:solidFill>
                  <a:schemeClr val="tx1"/>
                </a:solidFill>
                <a:latin typeface="+mj-lt"/>
                <a:ea typeface="+mn-ea"/>
                <a:cs typeface="Times New Roman" panose="02020603050405020304" pitchFamily="18" charset="0"/>
              </a:rPr>
              <a:t>not </a:t>
            </a:r>
            <a:r>
              <a:rPr lang="en-US" altLang="en-US" sz="1100" i="0" kern="1200" baseline="0" dirty="0">
                <a:solidFill>
                  <a:schemeClr val="tx1"/>
                </a:solidFill>
                <a:latin typeface="+mj-lt"/>
                <a:ea typeface="+mn-ea"/>
                <a:cs typeface="Times New Roman" panose="02020603050405020304" pitchFamily="18" charset="0"/>
              </a:rPr>
              <a:t>their tax amount</a:t>
            </a:r>
            <a:r>
              <a:rPr lang="en-US" altLang="en-US" sz="1100" i="1" kern="1200" baseline="0" dirty="0">
                <a:solidFill>
                  <a:schemeClr val="tx1"/>
                </a:solidFill>
                <a:latin typeface="+mj-lt"/>
                <a:ea typeface="+mn-ea"/>
                <a:cs typeface="Times New Roman" panose="02020603050405020304" pitchFamily="18" charset="0"/>
              </a:rPr>
              <a:t>.</a:t>
            </a:r>
            <a:endParaRPr lang="en-US" altLang="en-US" sz="1100" i="1" kern="1200" dirty="0">
              <a:solidFill>
                <a:schemeClr val="tx1"/>
              </a:solidFill>
              <a:latin typeface="+mj-lt"/>
              <a:ea typeface="+mn-ea"/>
              <a:cs typeface="Times New Roman" panose="02020603050405020304" pitchFamily="18" charset="0"/>
            </a:endParaRPr>
          </a:p>
          <a:p>
            <a:pPr marL="0" marR="0" lvl="1" indent="0" algn="l" defTabSz="950695" rtl="0" eaLnBrk="0" fontAlgn="base" latinLnBrk="0" hangingPunct="0">
              <a:lnSpc>
                <a:spcPct val="100000"/>
              </a:lnSpc>
              <a:spcBef>
                <a:spcPct val="0"/>
              </a:spcBef>
              <a:spcAft>
                <a:spcPct val="0"/>
              </a:spcAft>
              <a:buClr>
                <a:schemeClr val="tx1"/>
              </a:buClr>
              <a:buSzTx/>
              <a:buFontTx/>
              <a:buNone/>
              <a:defRPr/>
            </a:pPr>
            <a:endParaRPr lang="en-US" altLang="en-US" sz="1100" baseline="0" dirty="0">
              <a:latin typeface="+mj-lt"/>
              <a:cs typeface="Times New Roman" panose="02020603050405020304" pitchFamily="18" charset="0"/>
            </a:endParaRPr>
          </a:p>
          <a:p>
            <a:r>
              <a:rPr lang="en-US" altLang="en-US" sz="1100" dirty="0">
                <a:latin typeface="+mj-lt"/>
                <a:cs typeface="Times New Roman" panose="02020603050405020304" pitchFamily="18" charset="0"/>
              </a:rPr>
              <a:t>Assessors </a:t>
            </a:r>
            <a:r>
              <a:rPr lang="en-US" altLang="en-US" sz="1100" baseline="0" dirty="0">
                <a:latin typeface="+mj-lt"/>
                <a:cs typeface="Times New Roman" panose="02020603050405020304" pitchFamily="18" charset="0"/>
              </a:rPr>
              <a:t>must list and value real and personal property on:</a:t>
            </a:r>
          </a:p>
          <a:p>
            <a:pPr marL="171450" indent="-171450">
              <a:buFont typeface="Arial" panose="020B0604020202020204" pitchFamily="34" charset="0"/>
              <a:buChar char="•"/>
            </a:pPr>
            <a:r>
              <a:rPr lang="en-US" altLang="en-US" sz="1100" baseline="0" dirty="0">
                <a:latin typeface="+mj-lt"/>
                <a:cs typeface="Times New Roman" panose="02020603050405020304" pitchFamily="18" charset="0"/>
              </a:rPr>
              <a:t>January 1, of the assessment year and;</a:t>
            </a:r>
          </a:p>
          <a:p>
            <a:pPr marL="171450" indent="-171450">
              <a:buFont typeface="Arial" panose="020B0604020202020204" pitchFamily="34" charset="0"/>
              <a:buChar char="•"/>
            </a:pPr>
            <a:r>
              <a:rPr lang="en-US" altLang="en-US" sz="1100" dirty="0">
                <a:latin typeface="+mj-lt"/>
                <a:cs typeface="Times New Roman" panose="02020603050405020304" pitchFamily="18" charset="0"/>
              </a:rPr>
              <a:t>The assessment date for new construction is July 31,</a:t>
            </a:r>
            <a:r>
              <a:rPr lang="en-US" altLang="en-US" sz="1100" baseline="0" dirty="0">
                <a:latin typeface="+mj-lt"/>
                <a:cs typeface="Times New Roman" panose="02020603050405020304" pitchFamily="18" charset="0"/>
              </a:rPr>
              <a:t> of the assessment year.  </a:t>
            </a:r>
          </a:p>
          <a:p>
            <a:endParaRPr lang="en-US" altLang="en-US" sz="1100" baseline="0" dirty="0">
              <a:latin typeface="+mj-lt"/>
              <a:cs typeface="Times New Roman" panose="02020603050405020304" pitchFamily="18" charset="0"/>
            </a:endParaRPr>
          </a:p>
          <a:p>
            <a:r>
              <a:rPr lang="en-US" altLang="en-US" sz="1100" b="1" baseline="0" dirty="0">
                <a:latin typeface="+mj-lt"/>
                <a:cs typeface="Times New Roman" panose="02020603050405020304" pitchFamily="18" charset="0"/>
              </a:rPr>
              <a:t>RCW 84.40.020</a:t>
            </a:r>
          </a:p>
          <a:p>
            <a:r>
              <a:rPr lang="en-US" sz="1100" dirty="0">
                <a:effectLst/>
                <a:latin typeface="+mj-lt"/>
                <a:cs typeface="Times New Roman" panose="02020603050405020304" pitchFamily="18" charset="0"/>
              </a:rPr>
              <a:t>All real property in this state subject to taxation shall be listed and assessed every year, with reference to its value on the first day of January of the year in which it is assessed.    </a:t>
            </a:r>
          </a:p>
          <a:p>
            <a:endParaRPr lang="en-US" altLang="en-US" sz="1100" baseline="0" dirty="0">
              <a:effectLst/>
              <a:latin typeface="+mj-lt"/>
              <a:cs typeface="Times New Roman" panose="02020603050405020304" pitchFamily="18" charset="0"/>
            </a:endParaRPr>
          </a:p>
          <a:p>
            <a:r>
              <a:rPr lang="en-US" altLang="en-US" sz="1100" b="1" baseline="0" dirty="0">
                <a:effectLst/>
                <a:latin typeface="+mj-lt"/>
                <a:cs typeface="Times New Roman" panose="02020603050405020304" pitchFamily="18" charset="0"/>
              </a:rPr>
              <a:t>RCW 36.21.080</a:t>
            </a:r>
          </a:p>
          <a:p>
            <a:r>
              <a:rPr lang="en-US" sz="1100" dirty="0">
                <a:effectLst/>
                <a:latin typeface="+mj-lt"/>
                <a:cs typeface="Times New Roman" panose="02020603050405020304" pitchFamily="18" charset="0"/>
              </a:rPr>
              <a:t>The county assessor is authorized to place any property that is increased in value due to construction or alteration for which a building permit was issued, </a:t>
            </a:r>
            <a:r>
              <a:rPr lang="en-US" sz="1100" b="1" dirty="0">
                <a:effectLst/>
                <a:latin typeface="+mj-lt"/>
                <a:cs typeface="Times New Roman" panose="02020603050405020304" pitchFamily="18" charset="0"/>
              </a:rPr>
              <a:t>or should have been issued</a:t>
            </a:r>
            <a:r>
              <a:rPr lang="en-US" sz="1100" dirty="0">
                <a:effectLst/>
                <a:latin typeface="+mj-lt"/>
                <a:cs typeface="Times New Roman" panose="02020603050405020304" pitchFamily="18" charset="0"/>
              </a:rPr>
              <a:t>, under </a:t>
            </a:r>
            <a:r>
              <a:rPr lang="en-US" sz="1100" dirty="0">
                <a:solidFill>
                  <a:schemeClr val="tx1"/>
                </a:solidFill>
                <a:effectLst/>
                <a:latin typeface="+mj-lt"/>
                <a:cs typeface="Times New Roman" panose="02020603050405020304" pitchFamily="18" charset="0"/>
              </a:rPr>
              <a:t>chapter 19.27, 19.27A, or 19.28 RCW or other laws providing for building permits on the assessment rolls for the purposes of tax levy up to August 31st of each year</a:t>
            </a:r>
            <a:r>
              <a:rPr lang="en-US" sz="1100" dirty="0">
                <a:effectLst/>
                <a:latin typeface="+mj-lt"/>
                <a:cs typeface="Times New Roman" panose="02020603050405020304" pitchFamily="18" charset="0"/>
              </a:rPr>
              <a:t>. The assessed valuation of the property shall be considered as of July 31st of that year.     </a:t>
            </a:r>
          </a:p>
          <a:p>
            <a:endParaRPr lang="en-US" altLang="en-US" sz="1100" baseline="0" dirty="0">
              <a:effectLst/>
              <a:latin typeface="+mj-lt"/>
              <a:cs typeface="Times New Roman" panose="02020603050405020304" pitchFamily="18" charset="0"/>
            </a:endParaRPr>
          </a:p>
          <a:p>
            <a:r>
              <a:rPr lang="en-US" altLang="en-US" sz="1100" b="1" baseline="0" dirty="0">
                <a:effectLst/>
                <a:latin typeface="+mj-lt"/>
                <a:cs typeface="Times New Roman" panose="02020603050405020304" pitchFamily="18" charset="0"/>
              </a:rPr>
              <a:t>Why is it important to understand when the assessment dates are?  </a:t>
            </a:r>
          </a:p>
          <a:p>
            <a:pPr marL="171450" indent="-171450">
              <a:buFont typeface="Arial" panose="020B0604020202020204" pitchFamily="34" charset="0"/>
              <a:buChar char="•"/>
            </a:pPr>
            <a:r>
              <a:rPr lang="en-US" altLang="en-US" sz="1100" baseline="0" dirty="0">
                <a:effectLst/>
                <a:latin typeface="+mj-lt"/>
                <a:cs typeface="Times New Roman" panose="02020603050405020304" pitchFamily="18" charset="0"/>
              </a:rPr>
              <a:t>When a petitioner presents sales evidence, it’s an important detail to know how the petitioner’s sales relate to the assessment date. </a:t>
            </a:r>
          </a:p>
          <a:p>
            <a:endParaRPr lang="en-US" dirty="0"/>
          </a:p>
        </p:txBody>
      </p:sp>
    </p:spTree>
    <p:extLst>
      <p:ext uri="{BB962C8B-B14F-4D97-AF65-F5344CB8AC3E}">
        <p14:creationId xmlns:p14="http://schemas.microsoft.com/office/powerpoint/2010/main" val="1027252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322A7-4FE7-4741-8E80-59BEE36480E2}" type="slidenum">
              <a:rPr lang="en-US" smtClean="0"/>
              <a:t>40</a:t>
            </a:fld>
            <a:endParaRPr lang="en-US" dirty="0"/>
          </a:p>
        </p:txBody>
      </p:sp>
    </p:spTree>
    <p:extLst>
      <p:ext uri="{BB962C8B-B14F-4D97-AF65-F5344CB8AC3E}">
        <p14:creationId xmlns:p14="http://schemas.microsoft.com/office/powerpoint/2010/main" val="350293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322A7-4FE7-4741-8E80-59BEE36480E2}" type="slidenum">
              <a:rPr lang="en-US" smtClean="0"/>
              <a:t>41</a:t>
            </a:fld>
            <a:endParaRPr lang="en-US" dirty="0"/>
          </a:p>
        </p:txBody>
      </p:sp>
    </p:spTree>
    <p:extLst>
      <p:ext uri="{BB962C8B-B14F-4D97-AF65-F5344CB8AC3E}">
        <p14:creationId xmlns:p14="http://schemas.microsoft.com/office/powerpoint/2010/main" val="1393268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1322A7-4FE7-4741-8E80-59BEE36480E2}" type="slidenum">
              <a:rPr lang="en-US" smtClean="0"/>
              <a:t>42</a:t>
            </a:fld>
            <a:endParaRPr lang="en-US"/>
          </a:p>
        </p:txBody>
      </p:sp>
    </p:spTree>
    <p:extLst>
      <p:ext uri="{BB962C8B-B14F-4D97-AF65-F5344CB8AC3E}">
        <p14:creationId xmlns:p14="http://schemas.microsoft.com/office/powerpoint/2010/main" val="4055737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Remember: Both requests are separate, even though submitted together. Use the same process for each to determine approval based on relevant RCWs and WACs.</a:t>
            </a:r>
          </a:p>
          <a:p>
            <a:endParaRPr lang="en-US"/>
          </a:p>
        </p:txBody>
      </p:sp>
      <p:sp>
        <p:nvSpPr>
          <p:cNvPr id="4" name="Slide Number Placeholder 3"/>
          <p:cNvSpPr>
            <a:spLocks noGrp="1"/>
          </p:cNvSpPr>
          <p:nvPr>
            <p:ph type="sldNum" sz="quarter" idx="5"/>
          </p:nvPr>
        </p:nvSpPr>
        <p:spPr/>
        <p:txBody>
          <a:bodyPr/>
          <a:lstStyle/>
          <a:p>
            <a:fld id="{E31322A7-4FE7-4741-8E80-59BEE36480E2}" type="slidenum">
              <a:rPr lang="en-US" smtClean="0"/>
              <a:t>43</a:t>
            </a:fld>
            <a:endParaRPr lang="en-US"/>
          </a:p>
        </p:txBody>
      </p:sp>
    </p:spTree>
    <p:extLst>
      <p:ext uri="{BB962C8B-B14F-4D97-AF65-F5344CB8AC3E}">
        <p14:creationId xmlns:p14="http://schemas.microsoft.com/office/powerpoint/2010/main" val="2352415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322A7-4FE7-4741-8E80-59BEE36480E2}" type="slidenum">
              <a:rPr lang="en-US" smtClean="0"/>
              <a:t>44</a:t>
            </a:fld>
            <a:endParaRPr lang="en-US" dirty="0"/>
          </a:p>
        </p:txBody>
      </p:sp>
    </p:spTree>
    <p:extLst>
      <p:ext uri="{BB962C8B-B14F-4D97-AF65-F5344CB8AC3E}">
        <p14:creationId xmlns:p14="http://schemas.microsoft.com/office/powerpoint/2010/main" val="37966471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81AC4-9F83-93C9-E16E-65E48FF70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39EB0-0E0C-0EE7-9394-6A7008FCE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AE4CD-A31C-CB1F-0DEF-712F5E67CF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1B8AAB-77D9-7147-EED0-E523DABD5053}"/>
              </a:ext>
            </a:extLst>
          </p:cNvPr>
          <p:cNvSpPr>
            <a:spLocks noGrp="1"/>
          </p:cNvSpPr>
          <p:nvPr>
            <p:ph type="sldNum" sz="quarter" idx="5"/>
          </p:nvPr>
        </p:nvSpPr>
        <p:spPr/>
        <p:txBody>
          <a:bodyPr/>
          <a:lstStyle/>
          <a:p>
            <a:fld id="{E31322A7-4FE7-4741-8E80-59BEE36480E2}" type="slidenum">
              <a:rPr lang="en-US" smtClean="0"/>
              <a:t>45</a:t>
            </a:fld>
            <a:endParaRPr lang="en-US" dirty="0"/>
          </a:p>
        </p:txBody>
      </p:sp>
    </p:spTree>
    <p:extLst>
      <p:ext uri="{BB962C8B-B14F-4D97-AF65-F5344CB8AC3E}">
        <p14:creationId xmlns:p14="http://schemas.microsoft.com/office/powerpoint/2010/main" val="36544129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8FC75-453E-C7B4-AC01-0E77FEB9A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A8E6C-BFA8-BC36-10DC-CCBE2F2BD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E2885-770A-31F8-47F5-B0F81D0A8E76}"/>
              </a:ext>
            </a:extLst>
          </p:cNvPr>
          <p:cNvSpPr>
            <a:spLocks noGrp="1"/>
          </p:cNvSpPr>
          <p:nvPr>
            <p:ph type="body" idx="1"/>
          </p:nvPr>
        </p:nvSpPr>
        <p:spPr/>
        <p:txBody>
          <a:bodyPr/>
          <a:lstStyle/>
          <a:p>
            <a:r>
              <a:rPr lang="en-US" sz="1200" b="1" dirty="0"/>
              <a:t>Additional Information:</a:t>
            </a:r>
          </a:p>
          <a:p>
            <a:pPr marL="171450" indent="-171450">
              <a:buFont typeface="Arial" panose="020B0604020202020204" pitchFamily="34" charset="0"/>
              <a:buChar char="•"/>
            </a:pPr>
            <a:r>
              <a:rPr lang="en-US" sz="1200" b="0" dirty="0"/>
              <a:t>The Assessor certified the 2024 assessment roll to the BOE on September 20, 2024.</a:t>
            </a:r>
          </a:p>
          <a:p>
            <a:pPr marL="171450" indent="-171450">
              <a:buFont typeface="Arial" panose="020B0604020202020204" pitchFamily="34" charset="0"/>
              <a:buChar char="•"/>
            </a:pPr>
            <a:r>
              <a:rPr lang="en-US" sz="1200" b="0" dirty="0"/>
              <a:t>The Taxpayer purchased the property in November 2024.</a:t>
            </a:r>
          </a:p>
        </p:txBody>
      </p:sp>
      <p:sp>
        <p:nvSpPr>
          <p:cNvPr id="4" name="Slide Number Placeholder 3">
            <a:extLst>
              <a:ext uri="{FF2B5EF4-FFF2-40B4-BE49-F238E27FC236}">
                <a16:creationId xmlns:a16="http://schemas.microsoft.com/office/drawing/2014/main" id="{34A36B2D-2572-89C6-3ED0-0B26C9F12F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8412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2BC0C-51C9-B03F-5968-D7D126ACC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21B71-6CCB-254B-04B3-83A46ADA1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95B72-6F31-2903-B327-D61B63F5D2FB}"/>
              </a:ext>
            </a:extLst>
          </p:cNvPr>
          <p:cNvSpPr>
            <a:spLocks noGrp="1"/>
          </p:cNvSpPr>
          <p:nvPr>
            <p:ph type="body" idx="1"/>
          </p:nvPr>
        </p:nvSpPr>
        <p:spPr/>
        <p:txBody>
          <a:bodyPr/>
          <a:lstStyle/>
          <a:p>
            <a:r>
              <a:rPr lang="en-US" sz="1200" b="1" dirty="0"/>
              <a:t>Additional Information</a:t>
            </a:r>
          </a:p>
          <a:p>
            <a:pPr marL="171450" indent="-171450">
              <a:buFont typeface="Arial" panose="020B0604020202020204" pitchFamily="34" charset="0"/>
              <a:buChar char="•"/>
            </a:pPr>
            <a:r>
              <a:rPr lang="en-US" sz="1200" b="0" dirty="0"/>
              <a:t>The Taxpayer included a value notice, dated October 14, 2024, with the petition.</a:t>
            </a:r>
          </a:p>
        </p:txBody>
      </p:sp>
      <p:sp>
        <p:nvSpPr>
          <p:cNvPr id="4" name="Slide Number Placeholder 3">
            <a:extLst>
              <a:ext uri="{FF2B5EF4-FFF2-40B4-BE49-F238E27FC236}">
                <a16:creationId xmlns:a16="http://schemas.microsoft.com/office/drawing/2014/main" id="{87675AA0-E03D-350C-1B06-E7988F7DB1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38724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A5076-CB4D-9187-BCCC-7E1F9C282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1E10F-6C2C-0FAA-BC4C-C945810BB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6CE67-C214-CFF7-0A85-8D3DCDE6A4DB}"/>
              </a:ext>
            </a:extLst>
          </p:cNvPr>
          <p:cNvSpPr>
            <a:spLocks noGrp="1"/>
          </p:cNvSpPr>
          <p:nvPr>
            <p:ph type="body" idx="1"/>
          </p:nvPr>
        </p:nvSpPr>
        <p:spPr/>
        <p:txBody>
          <a:bodyPr/>
          <a:lstStyle/>
          <a:p>
            <a:r>
              <a:rPr lang="en-US" sz="1200" b="1" dirty="0"/>
              <a:t>Additional Information</a:t>
            </a:r>
          </a:p>
          <a:p>
            <a:pPr marL="171450" indent="-171450">
              <a:buFont typeface="Arial" panose="020B0604020202020204" pitchFamily="34" charset="0"/>
              <a:buChar char="•"/>
            </a:pPr>
            <a:r>
              <a:rPr lang="en-US" sz="1200" b="0" dirty="0"/>
              <a:t>The Board’s policy for a reasonable time to accept good cause waiver requests is within 30 calendar days of the last day of the appeal period.</a:t>
            </a:r>
          </a:p>
        </p:txBody>
      </p:sp>
      <p:sp>
        <p:nvSpPr>
          <p:cNvPr id="4" name="Slide Number Placeholder 3">
            <a:extLst>
              <a:ext uri="{FF2B5EF4-FFF2-40B4-BE49-F238E27FC236}">
                <a16:creationId xmlns:a16="http://schemas.microsoft.com/office/drawing/2014/main" id="{2B04BCF4-A9E2-2630-4072-8CFBA105D2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61251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A3AD0-741C-BCB6-4D10-962BC10E8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4798F4-4CC7-3E1D-8F93-3A9A174D6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D26BF-2597-D9B1-2A0C-66C61462312F}"/>
              </a:ext>
            </a:extLst>
          </p:cNvPr>
          <p:cNvSpPr>
            <a:spLocks noGrp="1"/>
          </p:cNvSpPr>
          <p:nvPr>
            <p:ph type="body" idx="1"/>
          </p:nvPr>
        </p:nvSpPr>
        <p:spPr/>
        <p:txBody>
          <a:bodyPr/>
          <a:lstStyle/>
          <a:p>
            <a:r>
              <a:rPr lang="en-US" sz="1200" b="1" dirty="0"/>
              <a:t>Additional Information</a:t>
            </a:r>
          </a:p>
          <a:p>
            <a:pPr marL="171450" indent="-171450">
              <a:buFont typeface="Arial" panose="020B0604020202020204" pitchFamily="34" charset="0"/>
              <a:buChar char="•"/>
            </a:pPr>
            <a:r>
              <a:rPr lang="en-US" sz="1200" b="0" dirty="0"/>
              <a:t>Taxpayer purchased the property for $200,000 in November 2024.</a:t>
            </a:r>
          </a:p>
          <a:p>
            <a:pPr marL="171450" indent="-171450">
              <a:buFont typeface="Arial" panose="020B0604020202020204" pitchFamily="34" charset="0"/>
              <a:buChar char="•"/>
            </a:pPr>
            <a:r>
              <a:rPr lang="en-US" sz="1200" b="0" dirty="0"/>
              <a:t>The assessed value of the property for the 2023 assessment year was $260,000.</a:t>
            </a:r>
          </a:p>
          <a:p>
            <a:pPr marL="0" indent="0">
              <a:buFont typeface="Arial" panose="020B0604020202020204" pitchFamily="34" charset="0"/>
              <a:buNone/>
            </a:pPr>
            <a:endParaRPr lang="en-US" b="0" dirty="0"/>
          </a:p>
        </p:txBody>
      </p:sp>
      <p:sp>
        <p:nvSpPr>
          <p:cNvPr id="4" name="Slide Number Placeholder 3">
            <a:extLst>
              <a:ext uri="{FF2B5EF4-FFF2-40B4-BE49-F238E27FC236}">
                <a16:creationId xmlns:a16="http://schemas.microsoft.com/office/drawing/2014/main" id="{9B77366B-87B9-C96A-51CC-A15BEF3047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3132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For clerks, understanding the role of property tax helps put your work in perspective: you’re helping ensure that this essential funding source is </a:t>
            </a:r>
            <a:r>
              <a:rPr lang="en-US" b="1" dirty="0">
                <a:latin typeface="+mj-lt"/>
              </a:rPr>
              <a:t>applied fairly and correctly</a:t>
            </a:r>
            <a:r>
              <a:rPr lang="en-US" dirty="0">
                <a:latin typeface="+mj-lt"/>
              </a:rPr>
              <a:t>.</a:t>
            </a:r>
          </a:p>
          <a:p>
            <a:endParaRPr lang="en-US" dirty="0">
              <a:latin typeface="+mj-lt"/>
            </a:endParaRPr>
          </a:p>
          <a:p>
            <a:pPr marL="171450" indent="-171450">
              <a:buFont typeface="Arial" panose="020B0604020202020204" pitchFamily="34" charset="0"/>
              <a:buChar char="•"/>
            </a:pPr>
            <a:r>
              <a:rPr lang="en-US" dirty="0">
                <a:latin typeface="+mj-lt"/>
              </a:rPr>
              <a:t>The </a:t>
            </a:r>
            <a:r>
              <a:rPr lang="en-US" b="1" dirty="0">
                <a:latin typeface="+mj-lt"/>
              </a:rPr>
              <a:t>Washington State Constitution (Article VII)</a:t>
            </a:r>
            <a:r>
              <a:rPr lang="en-US" dirty="0">
                <a:latin typeface="+mj-lt"/>
              </a:rPr>
              <a:t> requires that all taxes be </a:t>
            </a:r>
            <a:r>
              <a:rPr lang="en-US" b="1" dirty="0">
                <a:latin typeface="+mj-lt"/>
              </a:rPr>
              <a:t>uniform</a:t>
            </a:r>
            <a:r>
              <a:rPr lang="en-US" dirty="0">
                <a:latin typeface="+mj-lt"/>
              </a:rPr>
              <a:t> within each class of property and taxing district.</a:t>
            </a:r>
          </a:p>
          <a:p>
            <a:pPr>
              <a:buNone/>
            </a:pPr>
            <a:r>
              <a:rPr lang="en-US" b="1" dirty="0">
                <a:latin typeface="+mj-lt"/>
              </a:rPr>
              <a:t>	All property</a:t>
            </a:r>
            <a:r>
              <a:rPr lang="en-US" dirty="0">
                <a:latin typeface="+mj-lt"/>
              </a:rPr>
              <a:t>—real and personal—must be assessed at </a:t>
            </a:r>
            <a:r>
              <a:rPr lang="en-US" b="1" dirty="0">
                <a:latin typeface="+mj-lt"/>
              </a:rPr>
              <a:t>100% of its true and fair market value</a:t>
            </a:r>
            <a:r>
              <a:rPr lang="en-US" dirty="0">
                <a:latin typeface="+mj-lt"/>
              </a:rPr>
              <a:t>.</a:t>
            </a:r>
          </a:p>
          <a:p>
            <a:pPr marL="171450" indent="-171450">
              <a:buFont typeface="Arial" panose="020B0604020202020204" pitchFamily="34" charset="0"/>
              <a:buChar char="•"/>
            </a:pPr>
            <a:r>
              <a:rPr lang="en-US" b="1" dirty="0">
                <a:latin typeface="+mj-lt"/>
              </a:rPr>
              <a:t>Personal property</a:t>
            </a:r>
            <a:r>
              <a:rPr lang="en-US" dirty="0">
                <a:latin typeface="+mj-lt"/>
              </a:rPr>
              <a:t> is taxed at the </a:t>
            </a:r>
            <a:r>
              <a:rPr lang="en-US" b="1" dirty="0">
                <a:latin typeface="+mj-lt"/>
              </a:rPr>
              <a:t>same rate</a:t>
            </a:r>
            <a:r>
              <a:rPr lang="en-US" dirty="0">
                <a:latin typeface="+mj-lt"/>
              </a:rPr>
              <a:t> as real property.</a:t>
            </a:r>
          </a:p>
          <a:p>
            <a:pPr marL="171450" indent="-171450">
              <a:buFont typeface="Arial" panose="020B0604020202020204" pitchFamily="34" charset="0"/>
              <a:buChar char="•"/>
            </a:pPr>
            <a:r>
              <a:rPr lang="en-US" b="1" dirty="0">
                <a:latin typeface="+mj-lt"/>
              </a:rPr>
              <a:t>Tax rates must be applied uniformly</a:t>
            </a:r>
            <a:r>
              <a:rPr lang="en-US" dirty="0">
                <a:latin typeface="+mj-lt"/>
              </a:rPr>
              <a:t> within each taxing district, regardless of property type.</a:t>
            </a:r>
          </a:p>
          <a:p>
            <a:pPr marL="171450" indent="-171450">
              <a:buFont typeface="Arial" panose="020B0604020202020204" pitchFamily="34" charset="0"/>
              <a:buChar char="•"/>
            </a:pPr>
            <a:r>
              <a:rPr lang="en-US" b="1" dirty="0">
                <a:latin typeface="+mj-lt"/>
              </a:rPr>
              <a:t>Tax burden is proportionate to property value</a:t>
            </a:r>
            <a:r>
              <a:rPr lang="en-US" dirty="0">
                <a:latin typeface="+mj-lt"/>
              </a:rPr>
              <a:t>:</a:t>
            </a:r>
          </a:p>
          <a:p>
            <a:pPr lvl="1">
              <a:buFont typeface="Arial" panose="020B0604020202020204" pitchFamily="34" charset="0"/>
              <a:buNone/>
            </a:pPr>
            <a:r>
              <a:rPr lang="en-US" dirty="0">
                <a:latin typeface="+mj-lt"/>
              </a:rPr>
              <a:t>A $200,000 property is taxed at twice the amount of a $100,000 property.</a:t>
            </a:r>
          </a:p>
          <a:p>
            <a:pPr lvl="1">
              <a:buFont typeface="Arial" panose="020B0604020202020204" pitchFamily="34" charset="0"/>
              <a:buNone/>
            </a:pPr>
            <a:r>
              <a:rPr lang="en-US" dirty="0">
                <a:latin typeface="+mj-lt"/>
              </a:rPr>
              <a:t>A $1,000,000 property is taxed at ten times that of a $100,000 property.</a:t>
            </a:r>
          </a:p>
          <a:p>
            <a:endParaRPr lang="en-US" dirty="0">
              <a:latin typeface="+mj-lt"/>
            </a:endParaRPr>
          </a:p>
          <a:p>
            <a:pPr marL="228600" indent="-228600">
              <a:buFont typeface="+mj-lt"/>
              <a:buAutoNum type="arabicPeriod"/>
            </a:pPr>
            <a:r>
              <a:rPr lang="en-US" b="1" dirty="0">
                <a:latin typeface="+mj-lt"/>
              </a:rPr>
              <a:t>Market Value</a:t>
            </a:r>
            <a:r>
              <a:rPr lang="en-US" dirty="0">
                <a:latin typeface="+mj-lt"/>
              </a:rPr>
              <a:t> (also called "true and fair value") is the price a willing buyer would pay a willing seller when neither is under pressure.</a:t>
            </a:r>
          </a:p>
          <a:p>
            <a:pPr marL="671513" lvl="1" indent="-228600">
              <a:buFont typeface="Arial" panose="020B0604020202020204" pitchFamily="34" charset="0"/>
              <a:buChar char="•"/>
            </a:pPr>
            <a:r>
              <a:rPr lang="en-US" dirty="0">
                <a:latin typeface="+mj-lt"/>
              </a:rPr>
              <a:t>By law (RCW 84.40.030), all property in Washington must be valued at </a:t>
            </a:r>
            <a:r>
              <a:rPr lang="en-US" b="1" dirty="0">
                <a:latin typeface="+mj-lt"/>
              </a:rPr>
              <a:t>100% of market value</a:t>
            </a:r>
            <a:r>
              <a:rPr lang="en-US" dirty="0">
                <a:latin typeface="+mj-lt"/>
              </a:rPr>
              <a:t> unless a specific law allows otherwise.</a:t>
            </a:r>
          </a:p>
          <a:p>
            <a:pPr marL="671513" lvl="1" indent="-228600">
              <a:buFont typeface="Arial" panose="020B0604020202020204" pitchFamily="34" charset="0"/>
              <a:buChar char="•"/>
            </a:pPr>
            <a:r>
              <a:rPr lang="en-US" b="1" dirty="0">
                <a:latin typeface="+mj-lt"/>
              </a:rPr>
              <a:t>WAC 458-14-005</a:t>
            </a:r>
            <a:r>
              <a:rPr lang="en-US" dirty="0">
                <a:latin typeface="+mj-lt"/>
              </a:rPr>
              <a:t> defines market value as the fair amount considering the property’s potential uses.</a:t>
            </a:r>
          </a:p>
          <a:p>
            <a:pPr marL="228600" indent="-228600">
              <a:buFont typeface="+mj-lt"/>
              <a:buAutoNum type="arabicPeriod"/>
            </a:pPr>
            <a:r>
              <a:rPr lang="en-US" b="1" dirty="0">
                <a:latin typeface="+mj-lt"/>
              </a:rPr>
              <a:t>Assessed Value</a:t>
            </a:r>
            <a:r>
              <a:rPr lang="en-US" dirty="0">
                <a:latin typeface="+mj-lt"/>
              </a:rPr>
              <a:t> is the value placed on a property for tax purposes, determined by the county assessor.</a:t>
            </a:r>
          </a:p>
          <a:p>
            <a:pPr marL="671513" lvl="1" indent="-228600">
              <a:buFont typeface="Arial" panose="020B0604020202020204" pitchFamily="34" charset="0"/>
              <a:buChar char="•"/>
            </a:pPr>
            <a:r>
              <a:rPr lang="en-US" dirty="0">
                <a:latin typeface="+mj-lt"/>
              </a:rPr>
              <a:t>Assessed value is usually based on market value, but </a:t>
            </a:r>
            <a:r>
              <a:rPr lang="en-US" b="1" dirty="0">
                <a:latin typeface="+mj-lt"/>
              </a:rPr>
              <a:t>may be reduced</a:t>
            </a:r>
            <a:r>
              <a:rPr lang="en-US" dirty="0">
                <a:latin typeface="+mj-lt"/>
              </a:rPr>
              <a:t> if the property qualifies for exemptions such as:</a:t>
            </a:r>
          </a:p>
          <a:p>
            <a:pPr marL="1111250" lvl="2" indent="-228600">
              <a:buFont typeface="+mj-lt"/>
              <a:buAutoNum type="arabicPeriod"/>
            </a:pPr>
            <a:r>
              <a:rPr lang="en-US" b="1" dirty="0">
                <a:latin typeface="+mj-lt"/>
              </a:rPr>
              <a:t>Senior or disabled person exemption</a:t>
            </a:r>
            <a:endParaRPr lang="en-US" dirty="0">
              <a:latin typeface="+mj-lt"/>
            </a:endParaRPr>
          </a:p>
          <a:p>
            <a:pPr marL="1111250" lvl="2" indent="-228600">
              <a:buFont typeface="+mj-lt"/>
              <a:buAutoNum type="arabicPeriod"/>
            </a:pPr>
            <a:r>
              <a:rPr lang="en-US" b="1" dirty="0">
                <a:latin typeface="+mj-lt"/>
              </a:rPr>
              <a:t>Current use program</a:t>
            </a:r>
            <a:endParaRPr lang="en-US" dirty="0">
              <a:latin typeface="+mj-lt"/>
            </a:endParaRPr>
          </a:p>
          <a:p>
            <a:pPr marL="1111250" lvl="2" indent="-228600">
              <a:buFont typeface="+mj-lt"/>
              <a:buAutoNum type="arabicPeriod"/>
            </a:pPr>
            <a:r>
              <a:rPr lang="en-US" b="1" dirty="0">
                <a:latin typeface="+mj-lt"/>
              </a:rPr>
              <a:t>Historic property designation</a:t>
            </a:r>
            <a:endParaRPr lang="en-US" dirty="0">
              <a:latin typeface="+mj-lt"/>
            </a:endParaRPr>
          </a:p>
          <a:p>
            <a:endParaRPr lang="en-US" dirty="0">
              <a:latin typeface="+mj-lt"/>
            </a:endParaRPr>
          </a:p>
          <a:p>
            <a:endParaRPr lang="en-US" dirty="0"/>
          </a:p>
        </p:txBody>
      </p:sp>
    </p:spTree>
    <p:extLst>
      <p:ext uri="{BB962C8B-B14F-4D97-AF65-F5344CB8AC3E}">
        <p14:creationId xmlns:p14="http://schemas.microsoft.com/office/powerpoint/2010/main" val="34328454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7CB37-EFBB-8E01-0179-DC271FD6B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3F54B-D5E5-ABF0-A112-1C6E2C678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DA51AD-BB40-5EF7-F4CB-0871C46866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B533FA-31C0-14A4-DC41-E76EBC78AA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071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C6F5B-4543-E9DD-0FA0-37281DF50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70EBF-ADA4-5E22-31C7-ACE59F61B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9C125-20F5-CFCD-C4D5-94C2CFE510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Additional information </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200" b="0" i="0" u="none" strike="noStrike" kern="100" cap="none" spc="0" normalizeH="0" baseline="0" noProof="0" dirty="0">
                <a:ln>
                  <a:noFill/>
                </a:ln>
                <a:solidFill>
                  <a:prstClr val="black"/>
                </a:solidFill>
                <a:effectLst/>
                <a:uLnTx/>
                <a:uFillTx/>
                <a:latin typeface="+mj-lt"/>
                <a:ea typeface="Aptos" panose="020B0004020202020204" pitchFamily="34" charset="0"/>
                <a:cs typeface="Times New Roman" panose="02020603050405020304" pitchFamily="18" charset="0"/>
              </a:rPr>
              <a:t>The Assessor certified the 2024 assessment roll to the BOE on September 20, 2024.</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US" sz="1200" b="0" i="0" u="none" strike="noStrike" kern="100" cap="none" spc="0" normalizeH="0" baseline="0" noProof="0" dirty="0">
                <a:ln>
                  <a:noFill/>
                </a:ln>
                <a:solidFill>
                  <a:prstClr val="black"/>
                </a:solidFill>
                <a:effectLst/>
                <a:uLnTx/>
                <a:uFillTx/>
                <a:latin typeface="+mj-lt"/>
                <a:ea typeface="Aptos" panose="020B0004020202020204" pitchFamily="34" charset="0"/>
                <a:cs typeface="Times New Roman" panose="02020603050405020304" pitchFamily="18" charset="0"/>
              </a:rPr>
              <a:t>The Taxpayer purchased the property in November 2024.</a:t>
            </a:r>
          </a:p>
          <a:p>
            <a:endParaRPr lang="en-US" sz="1200" dirty="0">
              <a:latin typeface="+mj-lt"/>
            </a:endParaRPr>
          </a:p>
          <a:p>
            <a:pPr marL="0" marR="0" lvl="0" indent="0">
              <a:buNone/>
              <a:tabLst>
                <a:tab pos="457200" algn="l"/>
              </a:tabLst>
            </a:pPr>
            <a:r>
              <a:rPr lang="en-US" sz="1200" dirty="0">
                <a:effectLst/>
                <a:latin typeface="+mj-lt"/>
                <a:ea typeface="Calibri Light" panose="020F0302020204030204" pitchFamily="34" charset="0"/>
                <a:cs typeface="Calibri Light" panose="020F0302020204030204" pitchFamily="34" charset="0"/>
              </a:rPr>
              <a:t>Taxpayer Request due to not receiving Notice of Value:</a:t>
            </a:r>
          </a:p>
          <a:p>
            <a:pPr marL="742950" marR="0" lvl="1" indent="-285750">
              <a:buClr>
                <a:schemeClr val="bg1"/>
              </a:buClr>
              <a:buSzPts val="1000"/>
              <a:buFont typeface="Courier New" panose="02070309020205020404" pitchFamily="49" charset="0"/>
              <a:buChar char="o"/>
              <a:tabLst>
                <a:tab pos="914400" algn="l"/>
              </a:tabLst>
            </a:pPr>
            <a:r>
              <a:rPr lang="en-US" sz="1200" dirty="0">
                <a:effectLst/>
                <a:latin typeface="+mj-lt"/>
                <a:ea typeface="Calibri Light" panose="020F0302020204030204" pitchFamily="34" charset="0"/>
                <a:cs typeface="Calibri Light" panose="020F0302020204030204" pitchFamily="34" charset="0"/>
              </a:rPr>
              <a:t>The taxpayer must submit an </a:t>
            </a:r>
            <a:r>
              <a:rPr lang="en-US" sz="1200" b="1" dirty="0">
                <a:effectLst/>
                <a:latin typeface="+mj-lt"/>
                <a:ea typeface="Calibri Light" panose="020F0302020204030204" pitchFamily="34" charset="0"/>
                <a:cs typeface="Calibri Light" panose="020F0302020204030204" pitchFamily="34" charset="0"/>
              </a:rPr>
              <a:t>affidavit</a:t>
            </a:r>
            <a:r>
              <a:rPr lang="en-US" sz="1200" dirty="0">
                <a:effectLst/>
                <a:latin typeface="+mj-lt"/>
                <a:ea typeface="Calibri Light" panose="020F0302020204030204" pitchFamily="34" charset="0"/>
                <a:cs typeface="Calibri Light" panose="020F0302020204030204" pitchFamily="34" charset="0"/>
              </a:rPr>
              <a:t> stating they </a:t>
            </a:r>
            <a:r>
              <a:rPr lang="en-US" sz="1200" i="1" dirty="0">
                <a:effectLst/>
                <a:latin typeface="+mj-lt"/>
                <a:ea typeface="Calibri Light" panose="020F0302020204030204" pitchFamily="34" charset="0"/>
                <a:cs typeface="Calibri Light" panose="020F0302020204030204" pitchFamily="34" charset="0"/>
              </a:rPr>
              <a:t>did not receive the change of value</a:t>
            </a:r>
            <a:r>
              <a:rPr lang="en-US" sz="1200" dirty="0">
                <a:effectLst/>
                <a:latin typeface="+mj-lt"/>
                <a:ea typeface="Calibri Light" panose="020F0302020204030204" pitchFamily="34" charset="0"/>
                <a:cs typeface="Calibri Light" panose="020F0302020204030204" pitchFamily="34" charset="0"/>
              </a:rPr>
              <a:t> notice at least </a:t>
            </a:r>
            <a:r>
              <a:rPr lang="en-US" sz="1200" u="sng" dirty="0">
                <a:effectLst/>
                <a:latin typeface="+mj-lt"/>
                <a:ea typeface="Calibri Light" panose="020F0302020204030204" pitchFamily="34" charset="0"/>
                <a:cs typeface="Calibri Light" panose="020F0302020204030204" pitchFamily="34" charset="0"/>
              </a:rPr>
              <a:t>15 calendar days before the filing deadline</a:t>
            </a:r>
            <a:r>
              <a:rPr lang="en-US" sz="1200" dirty="0">
                <a:effectLst/>
                <a:latin typeface="+mj-lt"/>
                <a:ea typeface="Calibri Light" panose="020F0302020204030204" pitchFamily="34" charset="0"/>
                <a:cs typeface="Calibri Light" panose="020F0302020204030204" pitchFamily="34" charset="0"/>
              </a:rPr>
              <a:t>.</a:t>
            </a:r>
          </a:p>
          <a:p>
            <a:pPr marL="742950" marR="0" lvl="1" indent="-285750">
              <a:buClr>
                <a:schemeClr val="bg1"/>
              </a:buClr>
              <a:buSzPts val="1000"/>
              <a:buFont typeface="Courier New" panose="02070309020205020404" pitchFamily="49" charset="0"/>
              <a:buChar char="o"/>
              <a:tabLst>
                <a:tab pos="914400" algn="l"/>
              </a:tabLst>
            </a:pPr>
            <a:r>
              <a:rPr lang="en-US" sz="1200" b="1" dirty="0">
                <a:effectLst/>
                <a:latin typeface="+mj-lt"/>
                <a:ea typeface="Calibri Light" panose="020F0302020204030204" pitchFamily="34" charset="0"/>
                <a:cs typeface="Calibri Light" panose="020F0302020204030204" pitchFamily="34" charset="0"/>
              </a:rPr>
              <a:t>Proof of Value Change</a:t>
            </a:r>
            <a:r>
              <a:rPr lang="en-US" sz="1200" dirty="0">
                <a:effectLst/>
                <a:latin typeface="+mj-lt"/>
                <a:ea typeface="Calibri Light" panose="020F0302020204030204" pitchFamily="34" charset="0"/>
                <a:cs typeface="Calibri Light" panose="020F0302020204030204" pitchFamily="34" charset="0"/>
              </a:rPr>
              <a:t>: The taxpayer must provide proof that the </a:t>
            </a:r>
            <a:r>
              <a:rPr lang="en-US" sz="1200" u="sng" dirty="0">
                <a:effectLst/>
                <a:latin typeface="+mj-lt"/>
                <a:ea typeface="Calibri Light" panose="020F0302020204030204" pitchFamily="34" charset="0"/>
                <a:cs typeface="Calibri Light" panose="020F0302020204030204" pitchFamily="34" charset="0"/>
              </a:rPr>
              <a:t>property’s value changed from the prior year</a:t>
            </a:r>
            <a:r>
              <a:rPr lang="en-US" sz="1200" dirty="0">
                <a:effectLst/>
                <a:latin typeface="+mj-lt"/>
                <a:ea typeface="Calibri Light" panose="020F0302020204030204" pitchFamily="34" charset="0"/>
                <a:cs typeface="Calibri Light" panose="020F0302020204030204" pitchFamily="34" charset="0"/>
              </a:rPr>
              <a:t>.</a:t>
            </a:r>
          </a:p>
          <a:p>
            <a:pPr marL="0" marR="0" lvl="0" indent="0">
              <a:buNone/>
              <a:tabLst>
                <a:tab pos="457200" algn="l"/>
              </a:tabLst>
            </a:pPr>
            <a:r>
              <a:rPr lang="en-US" sz="1200" dirty="0">
                <a:effectLst/>
                <a:latin typeface="+mj-lt"/>
                <a:ea typeface="Calibri Light" panose="020F0302020204030204" pitchFamily="34" charset="0"/>
                <a:cs typeface="Calibri Light" panose="020F0302020204030204" pitchFamily="34" charset="0"/>
              </a:rPr>
              <a:t>Assessor’s Affidavit to Correct Property Valuation:</a:t>
            </a:r>
          </a:p>
          <a:p>
            <a:pPr marL="742950" marR="0" lvl="1" indent="-285750">
              <a:buClr>
                <a:schemeClr val="bg1"/>
              </a:buClr>
              <a:buSzPts val="1000"/>
              <a:buFont typeface="Courier New" panose="02070309020205020404" pitchFamily="49" charset="0"/>
              <a:buChar char="o"/>
              <a:tabLst>
                <a:tab pos="914400" algn="l"/>
              </a:tabLst>
            </a:pPr>
            <a:r>
              <a:rPr lang="en-US" sz="1200" dirty="0">
                <a:effectLst/>
                <a:latin typeface="+mj-lt"/>
                <a:ea typeface="Calibri Light" panose="020F0302020204030204" pitchFamily="34" charset="0"/>
                <a:cs typeface="Calibri Light" panose="020F0302020204030204" pitchFamily="34" charset="0"/>
              </a:rPr>
              <a:t>The assessor may submit an affidavit if they were unaware of facts discoverable at the time of appraisal, and these facts materially affected the property’s valuation.</a:t>
            </a:r>
          </a:p>
          <a:p>
            <a:pPr marL="742950" marR="0" lvl="1" indent="-285750">
              <a:buClr>
                <a:schemeClr val="bg1"/>
              </a:buClr>
              <a:buSzPts val="1000"/>
              <a:buFont typeface="Courier New" panose="02070309020205020404" pitchFamily="49" charset="0"/>
              <a:buChar char="o"/>
              <a:tabLst>
                <a:tab pos="914400" algn="l"/>
              </a:tabLst>
            </a:pPr>
            <a:r>
              <a:rPr lang="en-US" sz="1200" dirty="0">
                <a:effectLst/>
                <a:latin typeface="+mj-lt"/>
                <a:ea typeface="Calibri Light" panose="020F0302020204030204" pitchFamily="34" charset="0"/>
                <a:cs typeface="Calibri Light" panose="020F0302020204030204" pitchFamily="34" charset="0"/>
              </a:rPr>
              <a:t>The affidavit must state the facts that affected the value, as well as the incorrect and correct values. It is at the assessor’s discretion to submit this affidavit.</a:t>
            </a:r>
          </a:p>
          <a:p>
            <a:pPr marL="742950" marR="0" lvl="1" indent="-285750">
              <a:buClr>
                <a:schemeClr val="bg1"/>
              </a:buClr>
              <a:buSzPts val="1000"/>
              <a:buFont typeface="Courier New" panose="02070309020205020404" pitchFamily="49" charset="0"/>
              <a:buChar char="o"/>
              <a:tabLst>
                <a:tab pos="914400" algn="l"/>
              </a:tabLst>
            </a:pPr>
            <a:r>
              <a:rPr lang="en-US" sz="1200" dirty="0">
                <a:effectLst/>
                <a:latin typeface="+mj-lt"/>
                <a:ea typeface="Calibri Light" panose="020F0302020204030204" pitchFamily="34" charset="0"/>
                <a:cs typeface="Calibri Light" panose="020F0302020204030204" pitchFamily="34" charset="0"/>
              </a:rPr>
              <a:t>A copy of the affidavit must be mailed to the taxpayer.</a:t>
            </a:r>
          </a:p>
          <a:p>
            <a:pPr marL="0" marR="0" lvl="0" indent="0">
              <a:buNone/>
              <a:tabLst>
                <a:tab pos="457200" algn="l"/>
              </a:tabLst>
            </a:pPr>
            <a:r>
              <a:rPr lang="en-US" sz="1200" dirty="0">
                <a:effectLst/>
                <a:latin typeface="+mj-lt"/>
                <a:ea typeface="Calibri Light" panose="020F0302020204030204" pitchFamily="34" charset="0"/>
                <a:cs typeface="Calibri Light" panose="020F0302020204030204" pitchFamily="34" charset="0"/>
              </a:rPr>
              <a:t>Arm’s Length Transaction After July 1st:</a:t>
            </a:r>
          </a:p>
          <a:p>
            <a:pPr marL="742950" marR="0" lvl="1" indent="-285750">
              <a:buClr>
                <a:schemeClr val="bg1"/>
              </a:buClr>
              <a:buSzPts val="1000"/>
              <a:buFont typeface="Courier New" panose="02070309020205020404" pitchFamily="49" charset="0"/>
              <a:buChar char="o"/>
              <a:tabLst>
                <a:tab pos="914400" algn="l"/>
              </a:tabLst>
            </a:pPr>
            <a:r>
              <a:rPr lang="en-US" sz="1200" dirty="0">
                <a:effectLst/>
                <a:latin typeface="+mj-lt"/>
                <a:ea typeface="Calibri Light" panose="020F0302020204030204" pitchFamily="34" charset="0"/>
                <a:cs typeface="Calibri Light" panose="020F0302020204030204" pitchFamily="34" charset="0"/>
              </a:rPr>
              <a:t>The transaction </a:t>
            </a:r>
            <a:r>
              <a:rPr lang="en-US" sz="1200" u="sng" dirty="0">
                <a:effectLst/>
                <a:latin typeface="+mj-lt"/>
                <a:ea typeface="Calibri Light" panose="020F0302020204030204" pitchFamily="34" charset="0"/>
                <a:cs typeface="Calibri Light" panose="020F0302020204030204" pitchFamily="34" charset="0"/>
              </a:rPr>
              <a:t>must</a:t>
            </a:r>
            <a:r>
              <a:rPr lang="en-US" sz="1200" dirty="0">
                <a:effectLst/>
                <a:latin typeface="+mj-lt"/>
                <a:ea typeface="Calibri Light" panose="020F0302020204030204" pitchFamily="34" charset="0"/>
                <a:cs typeface="Calibri Light" panose="020F0302020204030204" pitchFamily="34" charset="0"/>
              </a:rPr>
              <a:t> be an </a:t>
            </a:r>
            <a:r>
              <a:rPr lang="en-US" sz="1200" b="1" dirty="0">
                <a:effectLst/>
                <a:latin typeface="+mj-lt"/>
                <a:ea typeface="Calibri Light" panose="020F0302020204030204" pitchFamily="34" charset="0"/>
                <a:cs typeface="Calibri Light" panose="020F0302020204030204" pitchFamily="34" charset="0"/>
              </a:rPr>
              <a:t>arm’s length transaction</a:t>
            </a:r>
            <a:r>
              <a:rPr lang="en-US" sz="1200" dirty="0">
                <a:effectLst/>
                <a:latin typeface="+mj-lt"/>
                <a:ea typeface="Calibri Light" panose="020F0302020204030204" pitchFamily="34" charset="0"/>
                <a:cs typeface="Calibri Light" panose="020F0302020204030204" pitchFamily="34" charset="0"/>
              </a:rPr>
              <a:t> (i.e., a genuine sale between unrelated parties).</a:t>
            </a:r>
          </a:p>
          <a:p>
            <a:pPr marL="742950" marR="0" lvl="1" indent="-285750">
              <a:buClr>
                <a:schemeClr val="bg1"/>
              </a:buClr>
              <a:buSzPts val="1000"/>
              <a:buFont typeface="Courier New" panose="02070309020205020404" pitchFamily="49" charset="0"/>
              <a:buChar char="o"/>
              <a:tabLst>
                <a:tab pos="914400" algn="l"/>
              </a:tabLst>
            </a:pPr>
            <a:r>
              <a:rPr lang="en-US" sz="1200" dirty="0">
                <a:effectLst/>
                <a:latin typeface="+mj-lt"/>
                <a:ea typeface="Calibri Light" panose="020F0302020204030204" pitchFamily="34" charset="0"/>
                <a:cs typeface="Calibri Light" panose="020F0302020204030204" pitchFamily="34" charset="0"/>
              </a:rPr>
              <a:t>The transaction </a:t>
            </a:r>
            <a:r>
              <a:rPr lang="en-US" sz="1200" u="sng" dirty="0">
                <a:effectLst/>
                <a:latin typeface="+mj-lt"/>
                <a:ea typeface="Calibri Light" panose="020F0302020204030204" pitchFamily="34" charset="0"/>
                <a:cs typeface="Calibri Light" panose="020F0302020204030204" pitchFamily="34" charset="0"/>
              </a:rPr>
              <a:t>must</a:t>
            </a:r>
            <a:r>
              <a:rPr lang="en-US" sz="1200" dirty="0">
                <a:effectLst/>
                <a:latin typeface="+mj-lt"/>
                <a:ea typeface="Calibri Light" panose="020F0302020204030204" pitchFamily="34" charset="0"/>
                <a:cs typeface="Calibri Light" panose="020F0302020204030204" pitchFamily="34" charset="0"/>
              </a:rPr>
              <a:t> occur </a:t>
            </a:r>
            <a:r>
              <a:rPr lang="en-US" sz="1200" b="1" dirty="0">
                <a:effectLst/>
                <a:latin typeface="+mj-lt"/>
                <a:ea typeface="Calibri Light" panose="020F0302020204030204" pitchFamily="34" charset="0"/>
                <a:cs typeface="Calibri Light" panose="020F0302020204030204" pitchFamily="34" charset="0"/>
              </a:rPr>
              <a:t>after July 1st and before December 31st</a:t>
            </a:r>
            <a:r>
              <a:rPr lang="en-US" sz="1200" dirty="0">
                <a:effectLst/>
                <a:latin typeface="+mj-lt"/>
                <a:ea typeface="Calibri Light" panose="020F0302020204030204" pitchFamily="34" charset="0"/>
                <a:cs typeface="Calibri Light" panose="020F0302020204030204" pitchFamily="34" charset="0"/>
              </a:rPr>
              <a:t> of the assessment year.</a:t>
            </a:r>
          </a:p>
          <a:p>
            <a:pPr marL="742950" marR="0" lvl="1" indent="-285750">
              <a:buClr>
                <a:schemeClr val="bg1"/>
              </a:buClr>
              <a:buSzPts val="1000"/>
              <a:buFont typeface="Courier New" panose="02070309020205020404" pitchFamily="49" charset="0"/>
              <a:buChar char="o"/>
              <a:tabLst>
                <a:tab pos="914400" algn="l"/>
              </a:tabLst>
            </a:pPr>
            <a:r>
              <a:rPr lang="en-US" sz="1200" dirty="0">
                <a:effectLst/>
                <a:latin typeface="+mj-lt"/>
                <a:ea typeface="Calibri Light" panose="020F0302020204030204" pitchFamily="34" charset="0"/>
                <a:cs typeface="Calibri Light" panose="020F0302020204030204" pitchFamily="34" charset="0"/>
              </a:rPr>
              <a:t>The sale price </a:t>
            </a:r>
            <a:r>
              <a:rPr lang="en-US" sz="1200" u="sng" dirty="0">
                <a:effectLst/>
                <a:latin typeface="+mj-lt"/>
                <a:ea typeface="Calibri Light" panose="020F0302020204030204" pitchFamily="34" charset="0"/>
                <a:cs typeface="Calibri Light" panose="020F0302020204030204" pitchFamily="34" charset="0"/>
              </a:rPr>
              <a:t>must</a:t>
            </a:r>
            <a:r>
              <a:rPr lang="en-US" sz="1200" dirty="0">
                <a:effectLst/>
                <a:latin typeface="+mj-lt"/>
                <a:ea typeface="Calibri Light" panose="020F0302020204030204" pitchFamily="34" charset="0"/>
                <a:cs typeface="Calibri Light" panose="020F0302020204030204" pitchFamily="34" charset="0"/>
              </a:rPr>
              <a:t> be </a:t>
            </a:r>
            <a:r>
              <a:rPr lang="en-US" sz="1200" b="1" dirty="0">
                <a:effectLst/>
                <a:latin typeface="+mj-lt"/>
                <a:ea typeface="Calibri Light" panose="020F0302020204030204" pitchFamily="34" charset="0"/>
                <a:cs typeface="Calibri Light" panose="020F0302020204030204" pitchFamily="34" charset="0"/>
              </a:rPr>
              <a:t>less than 90% of the assessed value</a:t>
            </a:r>
            <a:r>
              <a:rPr lang="en-US" sz="1200" dirty="0">
                <a:effectLst/>
                <a:latin typeface="+mj-lt"/>
                <a:ea typeface="Calibri Light" panose="020F0302020204030204" pitchFamily="34" charset="0"/>
                <a:cs typeface="Calibri Light" panose="020F0302020204030204" pitchFamily="34" charset="0"/>
              </a:rPr>
              <a:t> of the property.</a:t>
            </a:r>
          </a:p>
          <a:p>
            <a:endParaRPr lang="en-US" dirty="0"/>
          </a:p>
        </p:txBody>
      </p:sp>
      <p:sp>
        <p:nvSpPr>
          <p:cNvPr id="4" name="Slide Number Placeholder 3">
            <a:extLst>
              <a:ext uri="{FF2B5EF4-FFF2-40B4-BE49-F238E27FC236}">
                <a16:creationId xmlns:a16="http://schemas.microsoft.com/office/drawing/2014/main" id="{3A59F29D-6872-E690-05D4-A9FD39C75F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4420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1F2E4-E418-5969-D3B4-6C2AAF975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0E1A8-5C57-016E-9E42-F5F507BDA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708C2-ECD8-7742-DBC9-7FC6CF1BE1C1}"/>
              </a:ext>
            </a:extLst>
          </p:cNvPr>
          <p:cNvSpPr>
            <a:spLocks noGrp="1"/>
          </p:cNvSpPr>
          <p:nvPr>
            <p:ph type="body" idx="1"/>
          </p:nvPr>
        </p:nvSpPr>
        <p:spPr/>
        <p:txBody>
          <a:bodyPr/>
          <a:lstStyle/>
          <a:p>
            <a:endParaRPr lang="en-US" sz="1200" dirty="0">
              <a:latin typeface="+mj-lt"/>
            </a:endParaRPr>
          </a:p>
        </p:txBody>
      </p:sp>
      <p:sp>
        <p:nvSpPr>
          <p:cNvPr id="4" name="Slide Number Placeholder 3">
            <a:extLst>
              <a:ext uri="{FF2B5EF4-FFF2-40B4-BE49-F238E27FC236}">
                <a16:creationId xmlns:a16="http://schemas.microsoft.com/office/drawing/2014/main" id="{4C3BE362-3F60-7477-1400-538134E74F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95628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40ABB-74AD-28E3-4504-A71CFCCFB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160E1-387B-6F2F-F930-1CCFF4C99A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ABE96-3EF7-AF50-2F71-DC41343FF8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B94F90-2F6F-99C2-3FAA-07E2000AB4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9124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3A0EF-369C-774A-1126-4B88F371C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CFC03-5FE5-CD5D-9AC5-8B1B010FE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B6F41C-16A2-C218-DAFD-AFAD46CCCA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6AD53C-AC8A-1733-5AC9-9E89A90E2A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58260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4039E-81FA-BA31-04B9-FD8015ED5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375BD3-0D52-F432-BA6C-7F1DDF6C7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AD43C-7719-2CA0-C997-B61A453601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563C2E-0E0B-B119-E571-59CC2B86E5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89211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45230-9B01-FB3B-4D17-7FA463382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A5EEF-41A6-5344-FCCC-CF0581DA0D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57969-86DF-B479-6E8C-5233E916E940}"/>
              </a:ext>
            </a:extLst>
          </p:cNvPr>
          <p:cNvSpPr>
            <a:spLocks noGrp="1"/>
          </p:cNvSpPr>
          <p:nvPr>
            <p:ph type="body" idx="1"/>
          </p:nvPr>
        </p:nvSpPr>
        <p:spPr/>
        <p:txBody>
          <a:bodyPr/>
          <a:lstStyle/>
          <a:p>
            <a:r>
              <a:rPr lang="en-US" sz="1200" b="1" dirty="0">
                <a:latin typeface="+mj-lt"/>
              </a:rPr>
              <a:t>Additional information </a:t>
            </a:r>
          </a:p>
          <a:p>
            <a:pPr marL="342900" marR="0" lvl="0" indent="-342900">
              <a:lnSpc>
                <a:spcPct val="115000"/>
              </a:lnSpc>
              <a:buFont typeface="Symbol" panose="05050102010706020507" pitchFamily="18" charset="2"/>
              <a:buChar char=""/>
            </a:pPr>
            <a:r>
              <a:rPr lang="en-US" sz="1200" kern="100" dirty="0">
                <a:effectLst/>
                <a:latin typeface="+mj-lt"/>
                <a:ea typeface="Aptos" panose="020B0004020202020204" pitchFamily="34" charset="0"/>
                <a:cs typeface="Times New Roman" panose="02020603050405020304" pitchFamily="18" charset="0"/>
              </a:rPr>
              <a:t>The Assessor certified the 2024 assessment roll to the BOE on November 5, 2024.</a:t>
            </a:r>
          </a:p>
          <a:p>
            <a:pPr marL="342900" marR="0" lvl="0" indent="-342900">
              <a:lnSpc>
                <a:spcPct val="115000"/>
              </a:lnSpc>
              <a:spcAft>
                <a:spcPts val="800"/>
              </a:spcAft>
              <a:buFont typeface="Symbol" panose="05050102010706020507" pitchFamily="18" charset="2"/>
              <a:buChar char=""/>
            </a:pPr>
            <a:r>
              <a:rPr lang="en-US" sz="1200" kern="100" dirty="0">
                <a:effectLst/>
                <a:latin typeface="+mj-lt"/>
                <a:ea typeface="Aptos" panose="020B0004020202020204" pitchFamily="34" charset="0"/>
                <a:cs typeface="Times New Roman" panose="02020603050405020304" pitchFamily="18" charset="0"/>
              </a:rPr>
              <a:t>The Assessor mailed the value notice to the taxpayer on September 25, 2024.</a:t>
            </a:r>
          </a:p>
          <a:p>
            <a:pPr marL="342900" marR="0" lvl="0" indent="-342900">
              <a:lnSpc>
                <a:spcPct val="115000"/>
              </a:lnSpc>
              <a:buFont typeface="Symbol" panose="05050102010706020507" pitchFamily="18" charset="2"/>
              <a:buChar char=""/>
            </a:pPr>
            <a:r>
              <a:rPr lang="en-US" sz="1200" kern="100" dirty="0">
                <a:effectLst/>
                <a:latin typeface="+mj-lt"/>
                <a:ea typeface="Aptos" panose="020B0004020202020204" pitchFamily="34" charset="0"/>
                <a:cs typeface="Times New Roman" panose="02020603050405020304" pitchFamily="18" charset="0"/>
              </a:rPr>
              <a:t>The Taxpayer has unheard appeals to the State Board of Tax Appeals for 2022 and 2023 assessment years.</a:t>
            </a:r>
          </a:p>
          <a:p>
            <a:pPr marL="342900" marR="0" lvl="0" indent="-342900">
              <a:lnSpc>
                <a:spcPct val="115000"/>
              </a:lnSpc>
              <a:spcAft>
                <a:spcPts val="800"/>
              </a:spcAft>
              <a:buFont typeface="Symbol" panose="05050102010706020507" pitchFamily="18" charset="2"/>
              <a:buChar char=""/>
            </a:pPr>
            <a:r>
              <a:rPr lang="en-US" sz="1200" kern="100" dirty="0">
                <a:effectLst/>
                <a:latin typeface="+mj-lt"/>
                <a:ea typeface="Aptos" panose="020B0004020202020204" pitchFamily="34" charset="0"/>
                <a:cs typeface="Times New Roman" panose="02020603050405020304" pitchFamily="18" charset="0"/>
              </a:rPr>
              <a:t>When the Board received the Taxpayer’s untimely filed petition the Clerk sent an untimely filed notice to the Taxpayer.</a:t>
            </a:r>
          </a:p>
          <a:p>
            <a:pPr marL="0" marR="0" lvl="0" indent="0">
              <a:lnSpc>
                <a:spcPct val="115000"/>
              </a:lnSpc>
              <a:spcAft>
                <a:spcPts val="800"/>
              </a:spcAft>
              <a:buFont typeface="Symbol" panose="05050102010706020507" pitchFamily="18" charset="2"/>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en-US" b="1" dirty="0"/>
          </a:p>
        </p:txBody>
      </p:sp>
      <p:sp>
        <p:nvSpPr>
          <p:cNvPr id="4" name="Slide Number Placeholder 3">
            <a:extLst>
              <a:ext uri="{FF2B5EF4-FFF2-40B4-BE49-F238E27FC236}">
                <a16:creationId xmlns:a16="http://schemas.microsoft.com/office/drawing/2014/main" id="{79326F3A-BF4B-6D4A-6DA2-1ABBF04FDC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51479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02EED-641A-9900-9B71-D3ED379CD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1310A-7544-597B-CD7D-3F4AABBC03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46279-19A1-C3A2-AD2D-9BA77068E2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990718-FCB1-A526-3F6E-FADBC78B09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26592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B5656-AED1-A576-278F-BA79B007F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18CA2-2359-B0AE-023E-761344751A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C4AA1-7FFD-E008-5AC3-BB4E447CBA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9B15BC-983F-E3FF-C8C3-E9791B960F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16607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0C825-15CC-0473-D013-821E88A2C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12DFC-7EE5-6577-2A40-1F0B9BDB9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9809D7-8A2C-EA17-EC64-B5F79D839B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813CC7-D19A-E294-81CA-95FD494922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5889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82857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5CE89-3C44-48CF-D59F-F6F84B277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0F9B5-D86D-F19C-BFDC-B468D22F06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55D7D-6C4F-8A22-BAC7-A51AC84EE4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11CD7A-629E-A761-8BE3-FBF2AE0DD0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36873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2F60F-F903-D751-5D1A-B6F4FFE5B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54E0D-C6C7-A728-DC09-3401FB4F8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70DB9-B6C8-FCD8-A2BA-8A68932ECA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E79D9A-7D15-B64D-7D1F-CBBD7D4B53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72329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140C0-F82E-F55B-1808-882F03754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D1799-92BD-D5B7-FF6C-34D6F6F0F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4CCDB-CD57-D193-56BC-6A0F839238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B1BC48-AC42-A5B6-3B3D-FC15A3637409}"/>
              </a:ext>
            </a:extLst>
          </p:cNvPr>
          <p:cNvSpPr>
            <a:spLocks noGrp="1"/>
          </p:cNvSpPr>
          <p:nvPr>
            <p:ph type="sldNum" sz="quarter" idx="5"/>
          </p:nvPr>
        </p:nvSpPr>
        <p:spPr/>
        <p:txBody>
          <a:bodyPr/>
          <a:lstStyle/>
          <a:p>
            <a:fld id="{A13C6D7F-08C0-49F3-84F4-DB5CFC4BD251}" type="slidenum">
              <a:rPr lang="en-US" smtClean="0"/>
              <a:t>62</a:t>
            </a:fld>
            <a:endParaRPr lang="en-US"/>
          </a:p>
        </p:txBody>
      </p:sp>
    </p:spTree>
    <p:extLst>
      <p:ext uri="{BB962C8B-B14F-4D97-AF65-F5344CB8AC3E}">
        <p14:creationId xmlns:p14="http://schemas.microsoft.com/office/powerpoint/2010/main" val="26179975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21037-DE92-25FE-17B0-94189706D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D6CF4-FF9D-237D-85E9-AA4D30B4F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6FD69B-287E-5870-89BF-F4455412FDFF}"/>
              </a:ext>
            </a:extLst>
          </p:cNvPr>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8687544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98142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22547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44291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3C6D7F-08C0-49F3-84F4-DB5CFC4BD251}" type="slidenum">
              <a:rPr lang="en-US" smtClean="0"/>
              <a:t>67</a:t>
            </a:fld>
            <a:endParaRPr lang="en-US"/>
          </a:p>
        </p:txBody>
      </p:sp>
    </p:spTree>
    <p:extLst>
      <p:ext uri="{BB962C8B-B14F-4D97-AF65-F5344CB8AC3E}">
        <p14:creationId xmlns:p14="http://schemas.microsoft.com/office/powerpoint/2010/main" val="2495182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0F63D-7311-46CC-2BE0-D4B414BE8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A92F0-5999-8E29-0433-480E35A300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9C47F7-1B54-B7C1-3EFB-FBF098EE444C}"/>
              </a:ext>
            </a:extLst>
          </p:cNvPr>
          <p:cNvSpPr>
            <a:spLocks noGrp="1"/>
          </p:cNvSpPr>
          <p:nvPr>
            <p:ph type="body" idx="1"/>
          </p:nvPr>
        </p:nvSpPr>
        <p:spPr/>
        <p:txBody>
          <a:bodyPr/>
          <a:lstStyle/>
          <a:p>
            <a:r>
              <a:rPr lang="en-US" sz="1100" dirty="0"/>
              <a:t>Each year, the assessor sends a </a:t>
            </a:r>
            <a:r>
              <a:rPr lang="en-US" sz="1100" b="1" dirty="0"/>
              <a:t>valuation notice</a:t>
            </a:r>
            <a:r>
              <a:rPr lang="en-US" sz="1100" dirty="0"/>
              <a:t> to property owners, usually in the summer or fall. If a property owner disagrees with their valuation, that’s when they may file an appeal with the </a:t>
            </a:r>
            <a:r>
              <a:rPr lang="en-US" sz="1100" b="1" dirty="0"/>
              <a:t>Board of Equalization</a:t>
            </a:r>
            <a:r>
              <a:rPr lang="en-US" sz="1100" dirty="0"/>
              <a:t>.</a:t>
            </a:r>
          </a:p>
          <a:p>
            <a:endParaRPr lang="en-US" sz="1100" dirty="0"/>
          </a:p>
          <a:p>
            <a:pPr marL="228600" indent="-228600">
              <a:buFont typeface="+mj-lt"/>
              <a:buAutoNum type="arabicPeriod"/>
            </a:pPr>
            <a:r>
              <a:rPr lang="en-US" sz="1100" b="1" dirty="0"/>
              <a:t>Market Value</a:t>
            </a:r>
            <a:r>
              <a:rPr lang="en-US" sz="1100" dirty="0"/>
              <a:t> (also called "true and fair value") is the price a willing buyer would pay a willing seller when neither is under pressure.</a:t>
            </a:r>
          </a:p>
          <a:p>
            <a:pPr marL="671513" lvl="1" indent="-228600">
              <a:buFont typeface="Arial" panose="020B0604020202020204" pitchFamily="34" charset="0"/>
              <a:buChar char="•"/>
            </a:pPr>
            <a:r>
              <a:rPr lang="en-US" sz="1100" dirty="0"/>
              <a:t>By law (RCW 84.40.030), all property in Washington must be valued at </a:t>
            </a:r>
            <a:r>
              <a:rPr lang="en-US" sz="1100" b="1" dirty="0"/>
              <a:t>100% of market value</a:t>
            </a:r>
            <a:r>
              <a:rPr lang="en-US" sz="1100" dirty="0"/>
              <a:t> unless a specific law allows otherwise.</a:t>
            </a:r>
          </a:p>
          <a:p>
            <a:pPr marL="671513" lvl="1" indent="-228600">
              <a:buFont typeface="Arial" panose="020B0604020202020204" pitchFamily="34" charset="0"/>
              <a:buChar char="•"/>
            </a:pPr>
            <a:r>
              <a:rPr lang="en-US" sz="1100" b="1" dirty="0"/>
              <a:t>WAC 458-14-005</a:t>
            </a:r>
            <a:r>
              <a:rPr lang="en-US" sz="1100" dirty="0"/>
              <a:t> defines market value as the fair amount considering the property’s potential uses.</a:t>
            </a:r>
          </a:p>
          <a:p>
            <a:pPr marL="228600" indent="-228600">
              <a:buFont typeface="+mj-lt"/>
              <a:buAutoNum type="arabicPeriod"/>
            </a:pPr>
            <a:r>
              <a:rPr lang="en-US" sz="1100" b="1" dirty="0"/>
              <a:t>Assessed Value</a:t>
            </a:r>
            <a:r>
              <a:rPr lang="en-US" sz="1100" dirty="0"/>
              <a:t> is the value placed on a property for tax purposes, determined by the county assessor.</a:t>
            </a:r>
          </a:p>
          <a:p>
            <a:pPr marL="671513" lvl="1" indent="-228600">
              <a:buFont typeface="Arial" panose="020B0604020202020204" pitchFamily="34" charset="0"/>
              <a:buChar char="•"/>
            </a:pPr>
            <a:r>
              <a:rPr lang="en-US" sz="1100" dirty="0"/>
              <a:t>Assessed value is usually based on market value, but </a:t>
            </a:r>
            <a:r>
              <a:rPr lang="en-US" sz="1100" b="1" dirty="0"/>
              <a:t>may be reduced</a:t>
            </a:r>
            <a:r>
              <a:rPr lang="en-US" sz="1100" dirty="0"/>
              <a:t> if the property qualifies for exemptions such as:</a:t>
            </a:r>
          </a:p>
          <a:p>
            <a:pPr marL="1111250" lvl="2" indent="-228600">
              <a:buFont typeface="+mj-lt"/>
              <a:buAutoNum type="arabicPeriod"/>
            </a:pPr>
            <a:r>
              <a:rPr lang="en-US" sz="1100" b="1" dirty="0"/>
              <a:t>Senior or disabled person exemption</a:t>
            </a:r>
            <a:endParaRPr lang="en-US" sz="1100" dirty="0"/>
          </a:p>
          <a:p>
            <a:pPr marL="1111250" lvl="2" indent="-228600">
              <a:buFont typeface="+mj-lt"/>
              <a:buAutoNum type="arabicPeriod"/>
            </a:pPr>
            <a:r>
              <a:rPr lang="en-US" sz="1100" b="1" dirty="0"/>
              <a:t>Current use program</a:t>
            </a:r>
            <a:endParaRPr lang="en-US" sz="1100" dirty="0"/>
          </a:p>
          <a:p>
            <a:pPr marL="1111250" lvl="2" indent="-228600">
              <a:buFont typeface="+mj-lt"/>
              <a:buAutoNum type="arabicPeriod"/>
            </a:pPr>
            <a:r>
              <a:rPr lang="en-US" sz="1100" b="1" dirty="0"/>
              <a:t>Historic property designation</a:t>
            </a:r>
            <a:endParaRPr lang="en-US" sz="1100" dirty="0"/>
          </a:p>
          <a:p>
            <a:endParaRPr lang="en-US" sz="1100" dirty="0"/>
          </a:p>
          <a:p>
            <a:pPr marL="0" indent="0">
              <a:buFont typeface="Arial" panose="020B0604020202020204" pitchFamily="34" charset="0"/>
              <a:buNone/>
            </a:pPr>
            <a:endParaRPr lang="en-US" sz="10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EC33B695-5F41-5CEC-D433-D7322F7418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441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3B9A9-8376-9315-55FE-89DFF6FC5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2C586-D316-FE36-2DA2-4F88921E6F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D3224-459A-C368-6189-A802F8C5F8AA}"/>
              </a:ext>
            </a:extLst>
          </p:cNvPr>
          <p:cNvSpPr>
            <a:spLocks noGrp="1"/>
          </p:cNvSpPr>
          <p:nvPr>
            <p:ph type="body" idx="1"/>
          </p:nvPr>
        </p:nvSpPr>
        <p:spPr/>
        <p:txBody>
          <a:bodyPr/>
          <a:lstStyle/>
          <a:p>
            <a:pPr>
              <a:buNone/>
            </a:pPr>
            <a:r>
              <a:rPr lang="en-US" sz="1100" dirty="0">
                <a:latin typeface="+mj-lt"/>
              </a:rPr>
              <a:t>The County Treasurer plays a key role in the property tax system. Once the assessor has set values and the Board of Equalization has handled any appeals, the treasurer is responsible for </a:t>
            </a:r>
            <a:r>
              <a:rPr lang="en-US" sz="1100" b="1" dirty="0">
                <a:latin typeface="+mj-lt"/>
              </a:rPr>
              <a:t>billing, collecting, and distributing</a:t>
            </a:r>
            <a:r>
              <a:rPr lang="en-US" sz="1100" dirty="0">
                <a:latin typeface="+mj-lt"/>
              </a:rPr>
              <a:t> property taxes.</a:t>
            </a:r>
          </a:p>
          <a:p>
            <a:pPr marL="285750" indent="-285750">
              <a:buFont typeface="Arial" panose="020B0604020202020204" pitchFamily="34" charset="0"/>
              <a:buChar char="•"/>
            </a:pPr>
            <a:r>
              <a:rPr lang="en-US" sz="1100" dirty="0">
                <a:latin typeface="+mj-lt"/>
              </a:rPr>
              <a:t>Taxes are due in two halves: </a:t>
            </a:r>
            <a:r>
              <a:rPr lang="en-US" sz="1100" b="1" dirty="0">
                <a:latin typeface="+mj-lt"/>
              </a:rPr>
              <a:t>April 30 and October 31</a:t>
            </a:r>
            <a:r>
              <a:rPr lang="en-US" sz="1100" dirty="0">
                <a:latin typeface="+mj-lt"/>
              </a:rPr>
              <a:t>. </a:t>
            </a:r>
          </a:p>
          <a:p>
            <a:pPr marL="285750" indent="-285750">
              <a:buFont typeface="Arial" panose="020B0604020202020204" pitchFamily="34" charset="0"/>
              <a:buChar char="•"/>
            </a:pPr>
            <a:r>
              <a:rPr lang="en-US" sz="1100" dirty="0">
                <a:latin typeface="+mj-lt"/>
              </a:rPr>
              <a:t>The treasurer’s office accepts payments, processes delinquencies, and can set up payment plans for struggling taxpayers. </a:t>
            </a:r>
          </a:p>
          <a:p>
            <a:pPr marL="285750" indent="-285750">
              <a:buFont typeface="Arial" panose="020B0604020202020204" pitchFamily="34" charset="0"/>
              <a:buChar char="•"/>
            </a:pPr>
            <a:r>
              <a:rPr lang="en-US" sz="1100" dirty="0">
                <a:latin typeface="+mj-lt"/>
              </a:rPr>
              <a:t>If taxes go unpaid for three years, the treasurer initiates foreclosure.</a:t>
            </a:r>
          </a:p>
          <a:p>
            <a:r>
              <a:rPr lang="en-US" sz="1100" dirty="0">
                <a:latin typeface="+mj-lt"/>
              </a:rPr>
              <a:t>In addition to property tax duties, the treasurer also </a:t>
            </a:r>
            <a:r>
              <a:rPr lang="en-US" sz="1100" b="1" dirty="0">
                <a:latin typeface="+mj-lt"/>
              </a:rPr>
              <a:t>invests county funds</a:t>
            </a:r>
            <a:r>
              <a:rPr lang="en-US" sz="1100" dirty="0">
                <a:latin typeface="+mj-lt"/>
              </a:rPr>
              <a:t>, ensuring cash is available for local governments to operate throughout the year.</a:t>
            </a:r>
          </a:p>
          <a:p>
            <a:pPr marL="171450" indent="-171450">
              <a:buFont typeface="Arial" panose="020B0604020202020204" pitchFamily="34" charset="0"/>
              <a:buChar char="•"/>
            </a:pPr>
            <a:endParaRPr lang="en-US" sz="10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BF11CB0A-69E8-3DC5-15CD-DFF916BB3E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37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mj-lt"/>
              </a:rPr>
              <a:t>Administrative appeals provide an </a:t>
            </a:r>
            <a:r>
              <a:rPr lang="en-US" sz="1050" b="1" dirty="0">
                <a:latin typeface="+mj-lt"/>
              </a:rPr>
              <a:t>inexpensive</a:t>
            </a:r>
            <a:r>
              <a:rPr lang="en-US" sz="1050" dirty="0">
                <a:latin typeface="+mj-lt"/>
              </a:rPr>
              <a:t> and </a:t>
            </a:r>
            <a:r>
              <a:rPr lang="en-US" sz="1050" b="1" dirty="0">
                <a:latin typeface="+mj-lt"/>
              </a:rPr>
              <a:t>simplified</a:t>
            </a:r>
            <a:r>
              <a:rPr lang="en-US" sz="1050" dirty="0">
                <a:latin typeface="+mj-lt"/>
              </a:rPr>
              <a:t> process for taxpayers.</a:t>
            </a:r>
          </a:p>
          <a:p>
            <a:r>
              <a:rPr lang="en-US" sz="1050" dirty="0">
                <a:latin typeface="+mj-lt"/>
              </a:rPr>
              <a:t>These are </a:t>
            </a:r>
            <a:r>
              <a:rPr lang="en-US" sz="1050" b="1" dirty="0">
                <a:latin typeface="+mj-lt"/>
              </a:rPr>
              <a:t>quasi-judicial</a:t>
            </a:r>
            <a:r>
              <a:rPr lang="en-US" sz="1050" dirty="0">
                <a:latin typeface="+mj-lt"/>
              </a:rPr>
              <a:t> proceedings where </a:t>
            </a:r>
            <a:r>
              <a:rPr lang="en-US" sz="1050" b="1" dirty="0">
                <a:latin typeface="+mj-lt"/>
              </a:rPr>
              <a:t>boards</a:t>
            </a:r>
            <a:r>
              <a:rPr lang="en-US" sz="1050" dirty="0">
                <a:latin typeface="+mj-lt"/>
              </a:rPr>
              <a:t> offer an </a:t>
            </a:r>
            <a:r>
              <a:rPr lang="en-US" sz="1050" b="1" dirty="0">
                <a:latin typeface="+mj-lt"/>
              </a:rPr>
              <a:t>impartial hearing environment</a:t>
            </a:r>
            <a:r>
              <a:rPr lang="en-US" sz="1050" dirty="0">
                <a:latin typeface="+mj-lt"/>
              </a:rPr>
              <a:t> to ensure </a:t>
            </a:r>
            <a:r>
              <a:rPr lang="en-US" sz="1050" b="1" dirty="0">
                <a:latin typeface="+mj-lt"/>
              </a:rPr>
              <a:t>due process</a:t>
            </a:r>
            <a:r>
              <a:rPr lang="en-US" sz="1050" dirty="0">
                <a:latin typeface="+mj-lt"/>
              </a:rPr>
              <a:t> and </a:t>
            </a:r>
            <a:r>
              <a:rPr lang="en-US" sz="1050" b="1" dirty="0">
                <a:latin typeface="+mj-lt"/>
              </a:rPr>
              <a:t>fair decisions</a:t>
            </a:r>
            <a:r>
              <a:rPr lang="en-US" sz="1050" dirty="0">
                <a:latin typeface="+mj-lt"/>
              </a:rPr>
              <a:t> for both parties.</a:t>
            </a:r>
          </a:p>
          <a:p>
            <a:endParaRPr lang="en-US" sz="1050" dirty="0">
              <a:latin typeface="+mj-lt"/>
            </a:endParaRPr>
          </a:p>
          <a:p>
            <a:r>
              <a:rPr lang="en-US" sz="1050" dirty="0">
                <a:latin typeface="+mj-lt"/>
              </a:rPr>
              <a:t>The Board's jurisdiction includes appeals related to Assessor determinations, such as:</a:t>
            </a:r>
          </a:p>
          <a:p>
            <a:pPr marL="171450" indent="-171450">
              <a:buFont typeface="Arial" panose="020B0604020202020204" pitchFamily="34" charset="0"/>
              <a:buChar char="•"/>
            </a:pPr>
            <a:r>
              <a:rPr lang="en-US" sz="1050" dirty="0">
                <a:latin typeface="+mj-lt"/>
              </a:rPr>
              <a:t>Changes in real and personal property values (RCW 84.48.010)</a:t>
            </a:r>
          </a:p>
          <a:p>
            <a:pPr marL="171450" indent="-171450">
              <a:buFont typeface="Arial" panose="020B0604020202020204" pitchFamily="34" charset="0"/>
              <a:buChar char="•"/>
            </a:pPr>
            <a:r>
              <a:rPr lang="en-US" sz="1050" dirty="0">
                <a:latin typeface="+mj-lt"/>
              </a:rPr>
              <a:t>Denials of senior citizen or disabled person exemptions (RCW 84.36.385)</a:t>
            </a:r>
          </a:p>
          <a:p>
            <a:pPr marL="171450" indent="-171450">
              <a:buFont typeface="Arial" panose="020B0604020202020204" pitchFamily="34" charset="0"/>
              <a:buChar char="•"/>
            </a:pPr>
            <a:r>
              <a:rPr lang="en-US" sz="1050" dirty="0">
                <a:latin typeface="+mj-lt"/>
              </a:rPr>
              <a:t>Denials of home improvement exemptions (RCW 84.36.400)</a:t>
            </a:r>
          </a:p>
          <a:p>
            <a:pPr marL="171450" indent="-171450">
              <a:buFont typeface="Arial" panose="020B0604020202020204" pitchFamily="34" charset="0"/>
              <a:buChar char="•"/>
            </a:pPr>
            <a:r>
              <a:rPr lang="en-US" sz="1050" dirty="0">
                <a:latin typeface="+mj-lt"/>
              </a:rPr>
              <a:t>Decisions regarding historic property (RCW 84.26.130)</a:t>
            </a:r>
          </a:p>
          <a:p>
            <a:pPr marL="171450" indent="-171450">
              <a:buFont typeface="Arial" panose="020B0604020202020204" pitchFamily="34" charset="0"/>
              <a:buChar char="•"/>
            </a:pPr>
            <a:r>
              <a:rPr lang="en-US" sz="1050" dirty="0">
                <a:latin typeface="+mj-lt"/>
              </a:rPr>
              <a:t>Forest land classification determinations (RCW 84.33)</a:t>
            </a:r>
          </a:p>
          <a:p>
            <a:pPr marL="171450" indent="-171450">
              <a:buFont typeface="Arial" panose="020B0604020202020204" pitchFamily="34" charset="0"/>
              <a:buChar char="•"/>
            </a:pPr>
            <a:r>
              <a:rPr lang="en-US" sz="1050" dirty="0">
                <a:latin typeface="+mj-lt"/>
              </a:rPr>
              <a:t>Current use determinations (RCW 84.34)</a:t>
            </a:r>
          </a:p>
          <a:p>
            <a:pPr marL="171450" indent="-171450">
              <a:buFont typeface="Arial" panose="020B0604020202020204" pitchFamily="34" charset="0"/>
              <a:buChar char="•"/>
            </a:pPr>
            <a:r>
              <a:rPr lang="en-US" sz="1050" dirty="0">
                <a:latin typeface="+mj-lt"/>
              </a:rPr>
              <a:t>Destroyed property determinations of percentage of reduction (RCW 84.70.010)</a:t>
            </a:r>
          </a:p>
          <a:p>
            <a:pPr marL="171450" indent="-171450">
              <a:buFont typeface="Arial" panose="020B0604020202020204" pitchFamily="34" charset="0"/>
              <a:buChar char="•"/>
            </a:pPr>
            <a:r>
              <a:rPr lang="en-US" sz="1050" dirty="0">
                <a:latin typeface="+mj-lt"/>
              </a:rPr>
              <a:t>Claims for real or personal property tax exemptions (RCW 84.36.010)</a:t>
            </a:r>
          </a:p>
          <a:p>
            <a:endParaRPr lang="en-US" sz="1050" dirty="0">
              <a:latin typeface="+mj-lt"/>
            </a:endParaRPr>
          </a:p>
          <a:p>
            <a:r>
              <a:rPr lang="en-US" sz="1050" dirty="0">
                <a:latin typeface="+mj-lt"/>
              </a:rPr>
              <a:t>Must be directly appealed to Superior Court:</a:t>
            </a:r>
          </a:p>
          <a:p>
            <a:pPr marL="171450" indent="-171450">
              <a:buFont typeface="Arial" panose="020B0604020202020204" pitchFamily="34" charset="0"/>
              <a:buChar char="•"/>
            </a:pPr>
            <a:r>
              <a:rPr lang="en-US" sz="1050" dirty="0">
                <a:latin typeface="+mj-lt"/>
              </a:rPr>
              <a:t>Timberland application denial, Open Space Land Denial</a:t>
            </a:r>
          </a:p>
          <a:p>
            <a:pPr marL="171450" indent="-171450">
              <a:buFont typeface="Arial" panose="020B0604020202020204" pitchFamily="34" charset="0"/>
              <a:buChar char="•"/>
            </a:pPr>
            <a:r>
              <a:rPr lang="en-US" sz="1050" dirty="0">
                <a:latin typeface="+mj-lt"/>
              </a:rPr>
              <a:t>Destroyed property application</a:t>
            </a:r>
          </a:p>
          <a:p>
            <a:pPr marL="171450" indent="-171450">
              <a:buFont typeface="Arial" panose="020B0604020202020204" pitchFamily="34" charset="0"/>
              <a:buChar char="•"/>
            </a:pPr>
            <a:r>
              <a:rPr lang="en-US" sz="1050" dirty="0">
                <a:latin typeface="+mj-lt"/>
              </a:rPr>
              <a:t>Penalties and Interest, Additional or Compensating Tax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06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3.svg"/><Relationship Id="rId7" Type="http://schemas.openxmlformats.org/officeDocument/2006/relationships/image" Target="../media/image35.sv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28.sv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3.svg"/><Relationship Id="rId7" Type="http://schemas.openxmlformats.org/officeDocument/2006/relationships/image" Target="../media/image35.sv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28.sv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sv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05/14/2025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66EC2AD0-BFB1-4A57-9C0D-11BCBA1DCF76}" type="slidenum">
              <a:rPr lang="en-US" altLang="en-US" smtClean="0"/>
              <a:pPr>
                <a:defRPr/>
              </a:pPr>
              <a:t>‹#›</a:t>
            </a:fld>
            <a:endParaRPr lang="en-US" altLang="en-US"/>
          </a:p>
        </p:txBody>
      </p:sp>
    </p:spTree>
    <p:extLst>
      <p:ext uri="{BB962C8B-B14F-4D97-AF65-F5344CB8AC3E}">
        <p14:creationId xmlns:p14="http://schemas.microsoft.com/office/powerpoint/2010/main" val="340816616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698B06-71CF-410D-904F-FEF461A3A1B8}" type="datetimeFigureOut">
              <a:rPr lang="en-US" smtClean="0"/>
              <a:t>05/14/2025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135047411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6698B06-71CF-410D-904F-FEF461A3A1B8}" type="datetimeFigureOut">
              <a:rPr lang="en-US" smtClean="0"/>
              <a:t>05/14/2025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878820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6698B06-71CF-410D-904F-FEF461A3A1B8}" type="datetimeFigureOut">
              <a:rPr lang="en-US" smtClean="0"/>
              <a:t>05/14/2025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Tree>
    <p:extLst>
      <p:ext uri="{BB962C8B-B14F-4D97-AF65-F5344CB8AC3E}">
        <p14:creationId xmlns:p14="http://schemas.microsoft.com/office/powerpoint/2010/main" val="6248082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698B06-71CF-410D-904F-FEF461A3A1B8}" type="datetimeFigureOut">
              <a:rPr lang="en-US" smtClean="0"/>
              <a:t>05/14/2025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19474107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flipH="1">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6698B06-71CF-410D-904F-FEF461A3A1B8}" type="datetimeFigureOut">
              <a:rPr lang="en-US" smtClean="0"/>
              <a:t>05/14/2025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15263836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flipH="1">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6698B06-71CF-410D-904F-FEF461A3A1B8}" type="datetimeFigureOut">
              <a:rPr lang="en-US" smtClean="0"/>
              <a:t>05/14/2025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271543578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05/14/2025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406505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05/14/2025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36343838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 Title Slide Opt 1">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DCA65A-46E4-AE90-97C5-E0C111E8BD26}"/>
              </a:ext>
              <a:ext uri="{C183D7F6-B498-43B3-948B-1728B52AA6E4}">
                <adec:decorative xmlns:adec="http://schemas.microsoft.com/office/drawing/2017/decorative" val="1"/>
              </a:ext>
            </a:extLst>
          </p:cNvPr>
          <p:cNvGrpSpPr/>
          <p:nvPr userDrawn="1"/>
        </p:nvGrpSpPr>
        <p:grpSpPr>
          <a:xfrm>
            <a:off x="6108516" y="926"/>
            <a:ext cx="77169" cy="6856151"/>
            <a:chOff x="6062803" y="0"/>
            <a:chExt cx="102892" cy="6856151"/>
          </a:xfrm>
        </p:grpSpPr>
        <p:sp>
          <p:nvSpPr>
            <p:cNvPr id="5" name="Rectangle 4">
              <a:extLst>
                <a:ext uri="{FF2B5EF4-FFF2-40B4-BE49-F238E27FC236}">
                  <a16:creationId xmlns:a16="http://schemas.microsoft.com/office/drawing/2014/main" id="{1FCE9070-3968-A193-064C-B28F34508C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FC62DD-DB67-AF37-E345-320764EAFE75}"/>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D5B06C-B414-A33A-B992-BD96A2AF8E2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A7027D-1070-ADA4-D3A8-FF70C0C20614}"/>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B56636-27C4-20ED-D2B3-30524CE613B5}"/>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6B26BF-DEE2-3823-CC8B-95E23C7409AD}"/>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196972-191B-F2A4-5073-BB03D6DF20E8}"/>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8FED0B50-F739-4E91-A28B-19206868406B}"/>
              </a:ext>
              <a:ext uri="{C183D7F6-B498-43B3-948B-1728B52AA6E4}">
                <adec:decorative xmlns:adec="http://schemas.microsoft.com/office/drawing/2017/decorative" val="1"/>
              </a:ext>
            </a:extLst>
          </p:cNvPr>
          <p:cNvSpPr/>
          <p:nvPr userDrawn="1"/>
        </p:nvSpPr>
        <p:spPr>
          <a:xfrm flipV="1">
            <a:off x="0" y="-2"/>
            <a:ext cx="6031764" cy="685799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A4771C-1FDD-4B40-91BE-5857C6BD65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55480" y="108265"/>
            <a:ext cx="1326312" cy="1768416"/>
          </a:xfrm>
          <a:prstGeom prst="rect">
            <a:avLst/>
          </a:prstGeom>
          <a:effectLst/>
        </p:spPr>
      </p:pic>
      <p:sp>
        <p:nvSpPr>
          <p:cNvPr id="2" name="Title 1">
            <a:extLst>
              <a:ext uri="{FF2B5EF4-FFF2-40B4-BE49-F238E27FC236}">
                <a16:creationId xmlns:a16="http://schemas.microsoft.com/office/drawing/2014/main" id="{A0AB3D3C-4546-4CAD-85B3-162768C3D55C}"/>
              </a:ext>
            </a:extLst>
          </p:cNvPr>
          <p:cNvSpPr>
            <a:spLocks noGrp="1"/>
          </p:cNvSpPr>
          <p:nvPr>
            <p:ph type="ctrTitle" hasCustomPrompt="1"/>
          </p:nvPr>
        </p:nvSpPr>
        <p:spPr>
          <a:xfrm>
            <a:off x="355480" y="1875222"/>
            <a:ext cx="5248228" cy="2387600"/>
          </a:xfrm>
        </p:spPr>
        <p:txBody>
          <a:bodyPr anchor="t" anchorCtr="0"/>
          <a:lstStyle>
            <a:lvl1pPr algn="l">
              <a:defRPr sz="4500" b="0">
                <a:solidFill>
                  <a:schemeClr val="bg1"/>
                </a:solidFill>
                <a:latin typeface="+mj-lt"/>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FE3D9B14-3203-4C40-8364-C589058C4EE5}"/>
              </a:ext>
            </a:extLst>
          </p:cNvPr>
          <p:cNvSpPr>
            <a:spLocks noGrp="1"/>
          </p:cNvSpPr>
          <p:nvPr>
            <p:ph type="subTitle" idx="1"/>
          </p:nvPr>
        </p:nvSpPr>
        <p:spPr>
          <a:xfrm>
            <a:off x="355481" y="4459325"/>
            <a:ext cx="5248227" cy="1469571"/>
          </a:xfrm>
        </p:spPr>
        <p:txBody>
          <a:bodyPr>
            <a:normAutofit/>
          </a:bodyPr>
          <a:lstStyle>
            <a:lvl1pPr marL="0" indent="0" algn="l">
              <a:buNone/>
              <a:defRPr sz="1500" b="1">
                <a:solidFill>
                  <a:srgbClr val="C9DFF6"/>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 Placeholder 5">
            <a:extLst>
              <a:ext uri="{FF2B5EF4-FFF2-40B4-BE49-F238E27FC236}">
                <a16:creationId xmlns:a16="http://schemas.microsoft.com/office/drawing/2014/main" id="{CE2B3864-7F4E-4EF7-AE04-B73533DDAB72}"/>
              </a:ext>
            </a:extLst>
          </p:cNvPr>
          <p:cNvSpPr>
            <a:spLocks noGrp="1"/>
          </p:cNvSpPr>
          <p:nvPr>
            <p:ph type="body" sz="quarter" idx="12"/>
          </p:nvPr>
        </p:nvSpPr>
        <p:spPr>
          <a:xfrm>
            <a:off x="355480" y="6028320"/>
            <a:ext cx="5248226" cy="489438"/>
          </a:xfrm>
        </p:spPr>
        <p:txBody>
          <a:bodyPr/>
          <a:lstStyle>
            <a:lvl1pPr marL="0" indent="0">
              <a:buNone/>
              <a:defRPr sz="900">
                <a:solidFill>
                  <a:schemeClr val="bg1"/>
                </a:solidFill>
              </a:defRPr>
            </a:lvl1pPr>
          </a:lstStyle>
          <a:p>
            <a:pPr lvl="0"/>
            <a:endParaRPr lang="en-US"/>
          </a:p>
        </p:txBody>
      </p:sp>
      <p:sp>
        <p:nvSpPr>
          <p:cNvPr id="40" name="Picture Placeholder 39">
            <a:extLst>
              <a:ext uri="{FF2B5EF4-FFF2-40B4-BE49-F238E27FC236}">
                <a16:creationId xmlns:a16="http://schemas.microsoft.com/office/drawing/2014/main" id="{792306F7-0F06-3861-1221-9A4A89293026}"/>
              </a:ext>
            </a:extLst>
          </p:cNvPr>
          <p:cNvSpPr>
            <a:spLocks noGrp="1"/>
          </p:cNvSpPr>
          <p:nvPr>
            <p:ph type="pic" sz="quarter" idx="13"/>
          </p:nvPr>
        </p:nvSpPr>
        <p:spPr>
          <a:xfrm>
            <a:off x="6262437" y="0"/>
            <a:ext cx="2881563" cy="6858000"/>
          </a:xfrm>
        </p:spPr>
        <p:txBody>
          <a:bodyPr/>
          <a:lstStyle/>
          <a:p>
            <a:endParaRPr lang="en-US"/>
          </a:p>
        </p:txBody>
      </p:sp>
    </p:spTree>
    <p:extLst>
      <p:ext uri="{BB962C8B-B14F-4D97-AF65-F5344CB8AC3E}">
        <p14:creationId xmlns:p14="http://schemas.microsoft.com/office/powerpoint/2010/main" val="85722558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 Title Slide Opt 1">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DCA65A-46E4-AE90-97C5-E0C111E8BD26}"/>
              </a:ext>
              <a:ext uri="{C183D7F6-B498-43B3-948B-1728B52AA6E4}">
                <adec:decorative xmlns:adec="http://schemas.microsoft.com/office/drawing/2017/decorative" val="1"/>
              </a:ext>
            </a:extLst>
          </p:cNvPr>
          <p:cNvGrpSpPr/>
          <p:nvPr userDrawn="1"/>
        </p:nvGrpSpPr>
        <p:grpSpPr>
          <a:xfrm>
            <a:off x="6108516" y="926"/>
            <a:ext cx="77169" cy="6856151"/>
            <a:chOff x="6062803" y="0"/>
            <a:chExt cx="102892" cy="6856151"/>
          </a:xfrm>
        </p:grpSpPr>
        <p:sp>
          <p:nvSpPr>
            <p:cNvPr id="5" name="Rectangle 4">
              <a:extLst>
                <a:ext uri="{FF2B5EF4-FFF2-40B4-BE49-F238E27FC236}">
                  <a16:creationId xmlns:a16="http://schemas.microsoft.com/office/drawing/2014/main" id="{1FCE9070-3968-A193-064C-B28F34508C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FC62DD-DB67-AF37-E345-320764EAFE75}"/>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D5B06C-B414-A33A-B992-BD96A2AF8E2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A7027D-1070-ADA4-D3A8-FF70C0C20614}"/>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B56636-27C4-20ED-D2B3-30524CE613B5}"/>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6B26BF-DEE2-3823-CC8B-95E23C7409AD}"/>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196972-191B-F2A4-5073-BB03D6DF20E8}"/>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8FED0B50-F739-4E91-A28B-19206868406B}"/>
              </a:ext>
              <a:ext uri="{C183D7F6-B498-43B3-948B-1728B52AA6E4}">
                <adec:decorative xmlns:adec="http://schemas.microsoft.com/office/drawing/2017/decorative" val="1"/>
              </a:ext>
            </a:extLst>
          </p:cNvPr>
          <p:cNvSpPr/>
          <p:nvPr userDrawn="1"/>
        </p:nvSpPr>
        <p:spPr>
          <a:xfrm flipV="1">
            <a:off x="0" y="-2"/>
            <a:ext cx="6031764" cy="685799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A4771C-1FDD-4B40-91BE-5857C6BD65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55480" y="108265"/>
            <a:ext cx="1326312" cy="1768416"/>
          </a:xfrm>
          <a:prstGeom prst="rect">
            <a:avLst/>
          </a:prstGeom>
          <a:effectLst/>
        </p:spPr>
      </p:pic>
      <p:sp>
        <p:nvSpPr>
          <p:cNvPr id="2" name="Title 1">
            <a:extLst>
              <a:ext uri="{FF2B5EF4-FFF2-40B4-BE49-F238E27FC236}">
                <a16:creationId xmlns:a16="http://schemas.microsoft.com/office/drawing/2014/main" id="{A0AB3D3C-4546-4CAD-85B3-162768C3D55C}"/>
              </a:ext>
            </a:extLst>
          </p:cNvPr>
          <p:cNvSpPr>
            <a:spLocks noGrp="1"/>
          </p:cNvSpPr>
          <p:nvPr>
            <p:ph type="ctrTitle" hasCustomPrompt="1"/>
          </p:nvPr>
        </p:nvSpPr>
        <p:spPr>
          <a:xfrm>
            <a:off x="355480" y="1875222"/>
            <a:ext cx="5248228" cy="2387600"/>
          </a:xfrm>
        </p:spPr>
        <p:txBody>
          <a:bodyPr anchor="t" anchorCtr="0"/>
          <a:lstStyle>
            <a:lvl1pPr algn="l">
              <a:defRPr sz="4500" b="0">
                <a:solidFill>
                  <a:schemeClr val="bg1"/>
                </a:solidFill>
                <a:latin typeface="+mj-lt"/>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FE3D9B14-3203-4C40-8364-C589058C4EE5}"/>
              </a:ext>
            </a:extLst>
          </p:cNvPr>
          <p:cNvSpPr>
            <a:spLocks noGrp="1"/>
          </p:cNvSpPr>
          <p:nvPr>
            <p:ph type="subTitle" idx="1"/>
          </p:nvPr>
        </p:nvSpPr>
        <p:spPr>
          <a:xfrm>
            <a:off x="355481" y="4459325"/>
            <a:ext cx="5248227" cy="1469571"/>
          </a:xfrm>
        </p:spPr>
        <p:txBody>
          <a:bodyPr>
            <a:normAutofit/>
          </a:bodyPr>
          <a:lstStyle>
            <a:lvl1pPr marL="0" indent="0" algn="l">
              <a:buNone/>
              <a:defRPr sz="1500" b="1">
                <a:solidFill>
                  <a:srgbClr val="C9DFF6"/>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 Placeholder 5">
            <a:extLst>
              <a:ext uri="{FF2B5EF4-FFF2-40B4-BE49-F238E27FC236}">
                <a16:creationId xmlns:a16="http://schemas.microsoft.com/office/drawing/2014/main" id="{CE2B3864-7F4E-4EF7-AE04-B73533DDAB72}"/>
              </a:ext>
            </a:extLst>
          </p:cNvPr>
          <p:cNvSpPr>
            <a:spLocks noGrp="1"/>
          </p:cNvSpPr>
          <p:nvPr>
            <p:ph type="body" sz="quarter" idx="12"/>
          </p:nvPr>
        </p:nvSpPr>
        <p:spPr>
          <a:xfrm>
            <a:off x="355480" y="6028320"/>
            <a:ext cx="5248226" cy="489438"/>
          </a:xfrm>
        </p:spPr>
        <p:txBody>
          <a:bodyPr/>
          <a:lstStyle>
            <a:lvl1pPr marL="0" indent="0">
              <a:buNone/>
              <a:defRPr sz="900">
                <a:solidFill>
                  <a:schemeClr val="bg1"/>
                </a:solidFill>
              </a:defRPr>
            </a:lvl1pPr>
          </a:lstStyle>
          <a:p>
            <a:pPr lvl="0"/>
            <a:endParaRPr lang="en-US"/>
          </a:p>
        </p:txBody>
      </p:sp>
      <p:sp>
        <p:nvSpPr>
          <p:cNvPr id="40" name="Picture Placeholder 39">
            <a:extLst>
              <a:ext uri="{FF2B5EF4-FFF2-40B4-BE49-F238E27FC236}">
                <a16:creationId xmlns:a16="http://schemas.microsoft.com/office/drawing/2014/main" id="{792306F7-0F06-3861-1221-9A4A89293026}"/>
              </a:ext>
            </a:extLst>
          </p:cNvPr>
          <p:cNvSpPr>
            <a:spLocks noGrp="1"/>
          </p:cNvSpPr>
          <p:nvPr>
            <p:ph type="pic" sz="quarter" idx="13"/>
          </p:nvPr>
        </p:nvSpPr>
        <p:spPr>
          <a:xfrm>
            <a:off x="6262437" y="0"/>
            <a:ext cx="2881563" cy="6858000"/>
          </a:xfrm>
        </p:spPr>
        <p:txBody>
          <a:bodyPr/>
          <a:lstStyle/>
          <a:p>
            <a:endParaRPr lang="en-US"/>
          </a:p>
        </p:txBody>
      </p:sp>
    </p:spTree>
    <p:extLst>
      <p:ext uri="{BB962C8B-B14F-4D97-AF65-F5344CB8AC3E}">
        <p14:creationId xmlns:p14="http://schemas.microsoft.com/office/powerpoint/2010/main" val="352651458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48A87A34-81AB-432B-8DAE-1953F412C126}" type="datetimeFigureOut">
              <a:rPr lang="en-US" smtClean="0"/>
              <a:t>05/14/2025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823CCBA6-C34F-428A-A4D7-A7F5627C423B}" type="slidenum">
              <a:rPr lang="en-US" altLang="en-US" smtClean="0"/>
              <a:pPr>
                <a:defRPr/>
              </a:pPr>
              <a:t>‹#›</a:t>
            </a:fld>
            <a:endParaRPr lang="en-US" altLang="en-US"/>
          </a:p>
        </p:txBody>
      </p:sp>
    </p:spTree>
    <p:extLst>
      <p:ext uri="{BB962C8B-B14F-4D97-AF65-F5344CB8AC3E}">
        <p14:creationId xmlns:p14="http://schemas.microsoft.com/office/powerpoint/2010/main" val="247980120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Opt 2">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73224F-16CB-E1C1-FAA8-E22BD4999E53}"/>
              </a:ext>
              <a:ext uri="{C183D7F6-B498-43B3-948B-1728B52AA6E4}">
                <adec:decorative xmlns:adec="http://schemas.microsoft.com/office/drawing/2017/decorative" val="1"/>
              </a:ext>
            </a:extLst>
          </p:cNvPr>
          <p:cNvGrpSpPr/>
          <p:nvPr userDrawn="1"/>
        </p:nvGrpSpPr>
        <p:grpSpPr>
          <a:xfrm>
            <a:off x="0" y="5792672"/>
            <a:ext cx="9144000" cy="102891"/>
            <a:chOff x="-1" y="5786108"/>
            <a:chExt cx="12192000" cy="102891"/>
          </a:xfrm>
        </p:grpSpPr>
        <p:sp>
          <p:nvSpPr>
            <p:cNvPr id="4" name="Rectangle 3">
              <a:extLst>
                <a:ext uri="{FF2B5EF4-FFF2-40B4-BE49-F238E27FC236}">
                  <a16:creationId xmlns:a16="http://schemas.microsoft.com/office/drawing/2014/main" id="{7725003C-DE84-4B5C-D904-3768D22E19F0}"/>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A38431-16BE-83FB-7382-53DEF656C08F}"/>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10CC0D-1B6E-0D4A-8D02-52F56418C265}"/>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9414310-B105-3DE3-22F1-D6FF292BF861}"/>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0E644CD-063E-9731-0649-FB1EC6EC1FD8}"/>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F61E943-7EBB-60BC-E64A-162DFBB78F9A}"/>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B83980E-B953-03B1-71F8-8540B0B7630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C1B65B4-F446-7E64-389B-80621849339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2DFD9C4-6D06-5254-B964-86F2BC3697F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C44A2BD-3E5A-4EB2-20CE-9C19C4921CA7}"/>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FE7455E-E923-C731-910F-064EBB3DFBA9}"/>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8476EF13-0114-4A62-B3E7-0D586539F3ED}"/>
              </a:ext>
              <a:ext uri="{C183D7F6-B498-43B3-948B-1728B52AA6E4}">
                <adec:decorative xmlns:adec="http://schemas.microsoft.com/office/drawing/2017/decorative" val="1"/>
              </a:ext>
            </a:extLst>
          </p:cNvPr>
          <p:cNvSpPr/>
          <p:nvPr userDrawn="1"/>
        </p:nvSpPr>
        <p:spPr>
          <a:xfrm>
            <a:off x="0" y="1"/>
            <a:ext cx="9144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6F99C2-4560-4C78-A7DD-AFAB735347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92840" y="1167063"/>
            <a:ext cx="2752023" cy="3669364"/>
          </a:xfrm>
          <a:prstGeom prst="rect">
            <a:avLst/>
          </a:prstGeom>
        </p:spPr>
      </p:pic>
      <p:sp>
        <p:nvSpPr>
          <p:cNvPr id="2" name="Title 1">
            <a:extLst>
              <a:ext uri="{FF2B5EF4-FFF2-40B4-BE49-F238E27FC236}">
                <a16:creationId xmlns:a16="http://schemas.microsoft.com/office/drawing/2014/main" id="{D0CDA4C5-2E70-43CE-8EBC-E6C827629B4C}"/>
              </a:ext>
            </a:extLst>
          </p:cNvPr>
          <p:cNvSpPr>
            <a:spLocks noGrp="1"/>
          </p:cNvSpPr>
          <p:nvPr>
            <p:ph type="title"/>
          </p:nvPr>
        </p:nvSpPr>
        <p:spPr>
          <a:xfrm>
            <a:off x="3645937" y="1398794"/>
            <a:ext cx="4869413" cy="2565410"/>
          </a:xfrm>
        </p:spPr>
        <p:txBody>
          <a:bodyPr>
            <a:noAutofit/>
          </a:bodyPr>
          <a:lstStyle>
            <a:lvl1pPr>
              <a:defRPr sz="4500" b="0">
                <a:solidFill>
                  <a:schemeClr val="bg1"/>
                </a:solidFill>
                <a:latin typeface="+mj-lt"/>
                <a:cs typeface="Arial" panose="020B0604020202020204" pitchFamily="34" charset="0"/>
              </a:defRPr>
            </a:lvl1pPr>
          </a:lstStyle>
          <a:p>
            <a:r>
              <a:rPr lang="en-US"/>
              <a:t>Click to edit Master title style</a:t>
            </a:r>
          </a:p>
        </p:txBody>
      </p:sp>
      <p:sp>
        <p:nvSpPr>
          <p:cNvPr id="22" name="Text Placeholder 21">
            <a:extLst>
              <a:ext uri="{FF2B5EF4-FFF2-40B4-BE49-F238E27FC236}">
                <a16:creationId xmlns:a16="http://schemas.microsoft.com/office/drawing/2014/main" id="{2281FBDE-B849-80D3-F1AB-D1BE6399D0E5}"/>
              </a:ext>
            </a:extLst>
          </p:cNvPr>
          <p:cNvSpPr>
            <a:spLocks noGrp="1"/>
          </p:cNvSpPr>
          <p:nvPr>
            <p:ph type="body" sz="quarter" idx="10"/>
          </p:nvPr>
        </p:nvSpPr>
        <p:spPr>
          <a:xfrm>
            <a:off x="3645694" y="4102101"/>
            <a:ext cx="4869656" cy="746125"/>
          </a:xfrm>
        </p:spPr>
        <p:txBody>
          <a:bodyPr>
            <a:normAutofit/>
          </a:bodyPr>
          <a:lstStyle>
            <a:lvl1pPr marL="0" indent="0">
              <a:buNone/>
              <a:defRPr sz="1500" b="1">
                <a:solidFill>
                  <a:srgbClr val="C9DFF6"/>
                </a:solidFill>
                <a:latin typeface="+mj-lt"/>
              </a:defRPr>
            </a:lvl1pPr>
          </a:lstStyle>
          <a:p>
            <a:pPr lvl="0"/>
            <a:r>
              <a:rPr lang="en-US"/>
              <a:t>Click to edit Master text styles</a:t>
            </a:r>
          </a:p>
        </p:txBody>
      </p:sp>
      <p:sp>
        <p:nvSpPr>
          <p:cNvPr id="24" name="Text Placeholder 23">
            <a:extLst>
              <a:ext uri="{FF2B5EF4-FFF2-40B4-BE49-F238E27FC236}">
                <a16:creationId xmlns:a16="http://schemas.microsoft.com/office/drawing/2014/main" id="{B4976192-7DCB-B115-18FF-2E460C1A9701}"/>
              </a:ext>
            </a:extLst>
          </p:cNvPr>
          <p:cNvSpPr>
            <a:spLocks noGrp="1"/>
          </p:cNvSpPr>
          <p:nvPr>
            <p:ph type="body" sz="quarter" idx="11"/>
          </p:nvPr>
        </p:nvSpPr>
        <p:spPr>
          <a:xfrm>
            <a:off x="6682979" y="6093625"/>
            <a:ext cx="2295525" cy="547722"/>
          </a:xfrm>
        </p:spPr>
        <p:txBody>
          <a:bodyPr>
            <a:normAutofit/>
          </a:bodyPr>
          <a:lstStyle>
            <a:lvl1pPr marL="0" indent="0">
              <a:buNone/>
              <a:defRPr sz="9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894124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Op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DD4C71-C0AE-4C37-7553-A630C5CA93EE}"/>
              </a:ext>
              <a:ext uri="{C183D7F6-B498-43B3-948B-1728B52AA6E4}">
                <adec:decorative xmlns:adec="http://schemas.microsoft.com/office/drawing/2017/decorative" val="1"/>
              </a:ext>
            </a:extLst>
          </p:cNvPr>
          <p:cNvSpPr/>
          <p:nvPr userDrawn="1"/>
        </p:nvSpPr>
        <p:spPr>
          <a:xfrm>
            <a:off x="0" y="1"/>
            <a:ext cx="9144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3FA90-79F8-4E63-A42A-805AA162526E}"/>
              </a:ext>
            </a:extLst>
          </p:cNvPr>
          <p:cNvSpPr>
            <a:spLocks noGrp="1"/>
          </p:cNvSpPr>
          <p:nvPr>
            <p:ph type="title"/>
          </p:nvPr>
        </p:nvSpPr>
        <p:spPr>
          <a:xfrm>
            <a:off x="623888" y="2678349"/>
            <a:ext cx="7886700" cy="1884126"/>
          </a:xfrm>
        </p:spPr>
        <p:txBody>
          <a:bodyPr anchor="b"/>
          <a:lstStyle>
            <a:lvl1pPr>
              <a:defRPr sz="45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A7D695B-BD3B-49C4-A0CC-E2FE92AA074A}"/>
              </a:ext>
            </a:extLst>
          </p:cNvPr>
          <p:cNvSpPr>
            <a:spLocks noGrp="1"/>
          </p:cNvSpPr>
          <p:nvPr>
            <p:ph type="body" idx="1"/>
          </p:nvPr>
        </p:nvSpPr>
        <p:spPr>
          <a:xfrm>
            <a:off x="623888" y="4589464"/>
            <a:ext cx="7886700" cy="951258"/>
          </a:xfrm>
        </p:spPr>
        <p:txBody>
          <a:bodyPr>
            <a:normAutofit/>
          </a:bodyPr>
          <a:lstStyle>
            <a:lvl1pPr marL="0" indent="0">
              <a:buNone/>
              <a:defRPr sz="1500" b="1">
                <a:solidFill>
                  <a:srgbClr val="C9DFF6"/>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6" name="Text Placeholder 25">
            <a:extLst>
              <a:ext uri="{FF2B5EF4-FFF2-40B4-BE49-F238E27FC236}">
                <a16:creationId xmlns:a16="http://schemas.microsoft.com/office/drawing/2014/main" id="{5B913073-1874-B0A2-060E-973DE2E66CC5}"/>
              </a:ext>
            </a:extLst>
          </p:cNvPr>
          <p:cNvSpPr>
            <a:spLocks noGrp="1"/>
          </p:cNvSpPr>
          <p:nvPr>
            <p:ph type="body" sz="quarter" idx="10"/>
          </p:nvPr>
        </p:nvSpPr>
        <p:spPr>
          <a:xfrm>
            <a:off x="630061" y="6089650"/>
            <a:ext cx="3717131" cy="577850"/>
          </a:xfrm>
        </p:spPr>
        <p:txBody>
          <a:bodyPr>
            <a:normAutofit/>
          </a:bodyPr>
          <a:lstStyle>
            <a:lvl1pPr marL="0" indent="0">
              <a:buNone/>
              <a:defRPr sz="900" b="1">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grpSp>
        <p:nvGrpSpPr>
          <p:cNvPr id="31" name="Group 30">
            <a:extLst>
              <a:ext uri="{FF2B5EF4-FFF2-40B4-BE49-F238E27FC236}">
                <a16:creationId xmlns:a16="http://schemas.microsoft.com/office/drawing/2014/main" id="{30DD706A-6F6B-2641-1F29-7A0E3E6DE0C6}"/>
              </a:ext>
              <a:ext uri="{C183D7F6-B498-43B3-948B-1728B52AA6E4}">
                <adec:decorative xmlns:adec="http://schemas.microsoft.com/office/drawing/2017/decorative" val="1"/>
              </a:ext>
            </a:extLst>
          </p:cNvPr>
          <p:cNvGrpSpPr/>
          <p:nvPr userDrawn="1"/>
        </p:nvGrpSpPr>
        <p:grpSpPr>
          <a:xfrm>
            <a:off x="0" y="5792672"/>
            <a:ext cx="9144000" cy="102891"/>
            <a:chOff x="-1" y="5786108"/>
            <a:chExt cx="12192000" cy="102891"/>
          </a:xfrm>
        </p:grpSpPr>
        <p:sp>
          <p:nvSpPr>
            <p:cNvPr id="32" name="Rectangle 31">
              <a:extLst>
                <a:ext uri="{FF2B5EF4-FFF2-40B4-BE49-F238E27FC236}">
                  <a16:creationId xmlns:a16="http://schemas.microsoft.com/office/drawing/2014/main" id="{7939F557-7A2A-DB3C-00B5-0592609EFCA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5DF7CA9-1971-477F-C1A0-215F09A5CE89}"/>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B3A86B3-F064-4973-8A99-56A07DE3DE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F706E65-7DBE-D302-11CF-FF8B5C7DE6B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74A71C2-7FF3-9D6D-A6F7-D07CC5CA1A8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ABB3E17-8B9A-8A4C-F61F-20A77FE5BAC7}"/>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6A2F0D-67EF-ECED-1DCF-625C6F2E483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9B15B36-83A7-49CB-CE04-86A93FAF0126}"/>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FA0377E-A28A-5A03-27BB-D37121AB89D5}"/>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C107E6A-7505-11AD-7962-7C85BD2A1341}"/>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C563CB8-C1AF-3ADE-282B-AA9D00B35FE4}"/>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60DFE4A-246C-FEEC-CB7E-D446BF5BBF7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659195" y="108265"/>
            <a:ext cx="1825611" cy="2434148"/>
          </a:xfrm>
          <a:prstGeom prst="rect">
            <a:avLst/>
          </a:prstGeom>
          <a:effectLst/>
        </p:spPr>
      </p:pic>
    </p:spTree>
    <p:extLst>
      <p:ext uri="{BB962C8B-B14F-4D97-AF65-F5344CB8AC3E}">
        <p14:creationId xmlns:p14="http://schemas.microsoft.com/office/powerpoint/2010/main" val="1273229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Slide">
    <p:bg>
      <p:bgPr>
        <a:solidFill>
          <a:srgbClr val="174A7C"/>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752DB-44EC-AAB1-481E-EF2CA53CD3C1}"/>
              </a:ext>
              <a:ext uri="{C183D7F6-B498-43B3-948B-1728B52AA6E4}">
                <adec:decorative xmlns:adec="http://schemas.microsoft.com/office/drawing/2017/decorative" val="1"/>
              </a:ext>
            </a:extLst>
          </p:cNvPr>
          <p:cNvSpPr/>
          <p:nvPr userDrawn="1"/>
        </p:nvSpPr>
        <p:spPr>
          <a:xfrm>
            <a:off x="597446" y="6184232"/>
            <a:ext cx="4356557"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C39AEE3-85DB-58AE-3AB8-52AEC0124882}"/>
              </a:ext>
              <a:ext uri="{C183D7F6-B498-43B3-948B-1728B52AA6E4}">
                <adec:decorative xmlns:adec="http://schemas.microsoft.com/office/drawing/2017/decorative" val="1"/>
              </a:ext>
            </a:extLst>
          </p:cNvPr>
          <p:cNvGrpSpPr/>
          <p:nvPr userDrawn="1"/>
        </p:nvGrpSpPr>
        <p:grpSpPr>
          <a:xfrm>
            <a:off x="597446" y="6278737"/>
            <a:ext cx="4356558" cy="102891"/>
            <a:chOff x="796594" y="6278736"/>
            <a:chExt cx="5808744" cy="102891"/>
          </a:xfrm>
        </p:grpSpPr>
        <p:sp>
          <p:nvSpPr>
            <p:cNvPr id="14" name="Rectangle 13">
              <a:extLst>
                <a:ext uri="{FF2B5EF4-FFF2-40B4-BE49-F238E27FC236}">
                  <a16:creationId xmlns:a16="http://schemas.microsoft.com/office/drawing/2014/main" id="{2BC0E858-4C5D-4FEE-4D16-AB17F4768D78}"/>
                </a:ext>
              </a:extLst>
            </p:cNvPr>
            <p:cNvSpPr/>
            <p:nvPr userDrawn="1"/>
          </p:nvSpPr>
          <p:spPr>
            <a:xfrm>
              <a:off x="6401386" y="6278736"/>
              <a:ext cx="203952" cy="1028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060F2D-BD47-F6EC-C600-5E38C4F7B754}"/>
                </a:ext>
              </a:extLst>
            </p:cNvPr>
            <p:cNvSpPr/>
            <p:nvPr userDrawn="1"/>
          </p:nvSpPr>
          <p:spPr>
            <a:xfrm>
              <a:off x="4972919" y="6281852"/>
              <a:ext cx="1336849"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398F09-6146-08D2-058A-83723989D7F6}"/>
                </a:ext>
              </a:extLst>
            </p:cNvPr>
            <p:cNvSpPr/>
            <p:nvPr userDrawn="1"/>
          </p:nvSpPr>
          <p:spPr>
            <a:xfrm>
              <a:off x="3607004" y="6278736"/>
              <a:ext cx="1275000"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031310-5ED8-13C4-177A-4BE8DA89E480}"/>
                </a:ext>
              </a:extLst>
            </p:cNvPr>
            <p:cNvSpPr/>
            <p:nvPr userDrawn="1"/>
          </p:nvSpPr>
          <p:spPr>
            <a:xfrm>
              <a:off x="2830220" y="6281851"/>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47C088-32E3-3F08-CA3A-777FED390EFE}"/>
                </a:ext>
              </a:extLst>
            </p:cNvPr>
            <p:cNvSpPr/>
            <p:nvPr userDrawn="1"/>
          </p:nvSpPr>
          <p:spPr>
            <a:xfrm>
              <a:off x="1228884" y="6278736"/>
              <a:ext cx="1509723"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FDD16A-CE4D-739E-3C49-563E00FC9580}"/>
                </a:ext>
              </a:extLst>
            </p:cNvPr>
            <p:cNvSpPr/>
            <p:nvPr userDrawn="1"/>
          </p:nvSpPr>
          <p:spPr>
            <a:xfrm>
              <a:off x="796594" y="6281852"/>
              <a:ext cx="340674"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hasCustomPrompt="1"/>
          </p:nvPr>
        </p:nvSpPr>
        <p:spPr>
          <a:xfrm>
            <a:off x="900300" y="3525254"/>
            <a:ext cx="3568303" cy="289550"/>
          </a:xfrm>
        </p:spPr>
        <p:txBody>
          <a:bodyPr>
            <a:normAutofit/>
          </a:bodyPr>
          <a:lstStyle>
            <a:lvl1pPr marL="0" indent="0">
              <a:buFontTx/>
              <a:buNone/>
              <a:defRPr sz="1200" b="1">
                <a:solidFill>
                  <a:srgbClr val="C9DFF6"/>
                </a:solidFill>
              </a:defRPr>
            </a:lvl1pPr>
            <a:lvl2pPr marL="342900" indent="0">
              <a:buNone/>
              <a:defRPr/>
            </a:lvl2pPr>
          </a:lstStyle>
          <a:p>
            <a:pPr lvl="0"/>
            <a:r>
              <a:rPr lang="en-US"/>
              <a:t>PRESENTATION TITLE</a:t>
            </a:r>
          </a:p>
        </p:txBody>
      </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900300" y="3922296"/>
            <a:ext cx="3567364" cy="1800803"/>
          </a:xfrm>
        </p:spPr>
        <p:txBody>
          <a:bodyPr/>
          <a:lstStyle>
            <a:lvl1pPr>
              <a:defRPr>
                <a:solidFill>
                  <a:schemeClr val="bg1"/>
                </a:solidFill>
              </a:defRPr>
            </a:lvl1pPr>
          </a:lstStyle>
          <a:p>
            <a:r>
              <a:rPr lang="en-US"/>
              <a:t>Section Title</a:t>
            </a:r>
          </a:p>
        </p:txBody>
      </p:sp>
      <p:sp>
        <p:nvSpPr>
          <p:cNvPr id="9" name="Picture Placeholder 8">
            <a:extLst>
              <a:ext uri="{FF2B5EF4-FFF2-40B4-BE49-F238E27FC236}">
                <a16:creationId xmlns:a16="http://schemas.microsoft.com/office/drawing/2014/main" id="{FE414488-A295-DA85-1C82-436380CFB2DB}"/>
              </a:ext>
            </a:extLst>
          </p:cNvPr>
          <p:cNvSpPr>
            <a:spLocks noGrp="1"/>
          </p:cNvSpPr>
          <p:nvPr userDrawn="1">
            <p:ph type="pic" sz="quarter" idx="13"/>
          </p:nvPr>
        </p:nvSpPr>
        <p:spPr>
          <a:xfrm>
            <a:off x="0" y="0"/>
            <a:ext cx="914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557211 w 12192000"/>
              <a:gd name="connsiteY3" fmla="*/ 6858000 h 6858000"/>
              <a:gd name="connsiteX4" fmla="*/ 6557211 w 12192000"/>
              <a:gd name="connsiteY4" fmla="*/ 2923674 h 6858000"/>
              <a:gd name="connsiteX5" fmla="*/ 838200 w 12192000"/>
              <a:gd name="connsiteY5" fmla="*/ 2923674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557211" y="6858000"/>
                </a:lnTo>
                <a:lnTo>
                  <a:pt x="6557211" y="2923674"/>
                </a:lnTo>
                <a:lnTo>
                  <a:pt x="838200" y="2923674"/>
                </a:lnTo>
                <a:lnTo>
                  <a:pt x="838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561839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Slide Opt 2">
    <p:bg>
      <p:bgPr>
        <a:solidFill>
          <a:srgbClr val="174A7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4663C4-0E1A-C43F-E669-936424020DFD}"/>
              </a:ext>
              <a:ext uri="{C183D7F6-B498-43B3-948B-1728B52AA6E4}">
                <adec:decorative xmlns:adec="http://schemas.microsoft.com/office/drawing/2017/decorative" val="1"/>
              </a:ext>
            </a:extLst>
          </p:cNvPr>
          <p:cNvSpPr/>
          <p:nvPr userDrawn="1"/>
        </p:nvSpPr>
        <p:spPr>
          <a:xfrm>
            <a:off x="0" y="5830590"/>
            <a:ext cx="9144000" cy="1027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00C24976-3A99-2578-AA4C-4B81F723F990}"/>
              </a:ext>
              <a:ext uri="{C183D7F6-B498-43B3-948B-1728B52AA6E4}">
                <adec:decorative xmlns:adec="http://schemas.microsoft.com/office/drawing/2017/decorative" val="1"/>
              </a:ext>
            </a:extLst>
          </p:cNvPr>
          <p:cNvGrpSpPr/>
          <p:nvPr userDrawn="1"/>
        </p:nvGrpSpPr>
        <p:grpSpPr>
          <a:xfrm>
            <a:off x="-2" y="5957494"/>
            <a:ext cx="9144000" cy="102891"/>
            <a:chOff x="-1" y="5786108"/>
            <a:chExt cx="12192000" cy="102891"/>
          </a:xfrm>
        </p:grpSpPr>
        <p:sp>
          <p:nvSpPr>
            <p:cNvPr id="42" name="Rectangle 41">
              <a:extLst>
                <a:ext uri="{FF2B5EF4-FFF2-40B4-BE49-F238E27FC236}">
                  <a16:creationId xmlns:a16="http://schemas.microsoft.com/office/drawing/2014/main" id="{73EC8E6C-0C44-1BEB-442F-F9C985EA654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F9B1B71-FF32-C422-59FF-733D1C075BB0}"/>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9044D82-B4E4-6617-06F6-C56B56BC879F}"/>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0BDDA0F-2634-2D74-2A4C-65CB1AAB0F1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1F880B4-DAF9-7344-1534-D886B26F90F6}"/>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3D85C74-0B84-39D5-8342-A8D98B83CB2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9F47C15-CD07-5384-3078-4F79414DB58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4CB165-BED1-7D35-7B81-A202B77AFE4D}"/>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30DDDA5-E5B0-2220-1348-6774157AF3EA}"/>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525E107-7337-BD18-4226-CEB0624C23FD}"/>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ABF8F6F-89B9-DC95-0F27-9D3A29D88121}"/>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2022810" y="1911707"/>
            <a:ext cx="5098382" cy="1800803"/>
          </a:xfrm>
        </p:spPr>
        <p:txBody>
          <a:bodyPr/>
          <a:lstStyle>
            <a:lvl1pPr algn="ctr">
              <a:defRPr>
                <a:solidFill>
                  <a:schemeClr val="bg1"/>
                </a:solidFill>
              </a:defRPr>
            </a:lvl1pPr>
          </a:lstStyle>
          <a:p>
            <a:r>
              <a:rPr lang="en-US"/>
              <a:t>Section Title</a:t>
            </a:r>
          </a:p>
        </p:txBody>
      </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p:nvPr>
        </p:nvSpPr>
        <p:spPr>
          <a:xfrm>
            <a:off x="2022810" y="3964983"/>
            <a:ext cx="5098382" cy="289550"/>
          </a:xfrm>
        </p:spPr>
        <p:txBody>
          <a:bodyPr>
            <a:normAutofit/>
          </a:bodyPr>
          <a:lstStyle>
            <a:lvl1pPr marL="0" indent="0" algn="ctr">
              <a:buFontTx/>
              <a:buNone/>
              <a:defRPr sz="1200" b="1">
                <a:solidFill>
                  <a:srgbClr val="C9DFF6"/>
                </a:solidFill>
              </a:defRPr>
            </a:lvl1pPr>
            <a:lvl2pPr marL="342900" indent="0">
              <a:buNone/>
              <a:defRPr/>
            </a:lvl2pPr>
          </a:lstStyle>
          <a:p>
            <a:pPr lvl="0"/>
            <a:endParaRPr lang="en-US"/>
          </a:p>
        </p:txBody>
      </p:sp>
      <p:sp>
        <p:nvSpPr>
          <p:cNvPr id="28" name="Rectangle 27">
            <a:extLst>
              <a:ext uri="{FF2B5EF4-FFF2-40B4-BE49-F238E27FC236}">
                <a16:creationId xmlns:a16="http://schemas.microsoft.com/office/drawing/2014/main" id="{B7D0C541-63BF-6B0F-820D-74D0C28B5821}"/>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
        <p:nvSpPr>
          <p:cNvPr id="27" name="TextBox 26">
            <a:extLst>
              <a:ext uri="{FF2B5EF4-FFF2-40B4-BE49-F238E27FC236}">
                <a16:creationId xmlns:a16="http://schemas.microsoft.com/office/drawing/2014/main" id="{384EA1A6-29F4-4EAA-1909-77C9291167C5}"/>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Tree>
    <p:extLst>
      <p:ext uri="{BB962C8B-B14F-4D97-AF65-F5344CB8AC3E}">
        <p14:creationId xmlns:p14="http://schemas.microsoft.com/office/powerpoint/2010/main" val="2513531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Whit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1C595F-C10C-D5EF-1AE3-712023E0CFE1}"/>
              </a:ext>
              <a:ext uri="{C183D7F6-B498-43B3-948B-1728B52AA6E4}">
                <adec:decorative xmlns:adec="http://schemas.microsoft.com/office/drawing/2017/decorative" val="1"/>
              </a:ext>
            </a:extLst>
          </p:cNvPr>
          <p:cNvGrpSpPr/>
          <p:nvPr userDrawn="1"/>
        </p:nvGrpSpPr>
        <p:grpSpPr>
          <a:xfrm>
            <a:off x="0" y="1643076"/>
            <a:ext cx="9144000" cy="102891"/>
            <a:chOff x="0" y="1643075"/>
            <a:chExt cx="12192000" cy="102891"/>
          </a:xfrm>
        </p:grpSpPr>
        <p:sp>
          <p:nvSpPr>
            <p:cNvPr id="10" name="Rectangle 9">
              <a:extLst>
                <a:ext uri="{FF2B5EF4-FFF2-40B4-BE49-F238E27FC236}">
                  <a16:creationId xmlns:a16="http://schemas.microsoft.com/office/drawing/2014/main" id="{7D10EEA0-72CC-E9D5-0659-5068241F2747}"/>
                </a:ext>
                <a:ext uri="{C183D7F6-B498-43B3-948B-1728B52AA6E4}">
                  <adec:decorative xmlns:adec="http://schemas.microsoft.com/office/drawing/2017/decorative" val="1"/>
                </a:ext>
              </a:extLst>
            </p:cNvPr>
            <p:cNvSpPr/>
            <p:nvPr userDrawn="1"/>
          </p:nvSpPr>
          <p:spPr>
            <a:xfrm rot="10800000">
              <a:off x="0" y="1643076"/>
              <a:ext cx="523787" cy="102890"/>
            </a:xfrm>
            <a:prstGeom prst="rect">
              <a:avLst/>
            </a:prstGeom>
            <a:solidFill>
              <a:schemeClr val="accent1"/>
            </a:solidFill>
            <a:ln>
              <a:solidFill>
                <a:srgbClr val="2C8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8B07A0-4AEE-E5DA-AA26-9C13D9560435}"/>
                </a:ext>
                <a:ext uri="{C183D7F6-B498-43B3-948B-1728B52AA6E4}">
                  <adec:decorative xmlns:adec="http://schemas.microsoft.com/office/drawing/2017/decorative" val="1"/>
                </a:ext>
              </a:extLst>
            </p:cNvPr>
            <p:cNvSpPr/>
            <p:nvPr userDrawn="1"/>
          </p:nvSpPr>
          <p:spPr>
            <a:xfrm rot="10800000">
              <a:off x="615405" y="1643076"/>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DAC41D-DB13-5A6D-8646-F5BEB465BA2E}"/>
                </a:ext>
                <a:ext uri="{C183D7F6-B498-43B3-948B-1728B52AA6E4}">
                  <adec:decorative xmlns:adec="http://schemas.microsoft.com/office/drawing/2017/decorative" val="1"/>
                </a:ext>
              </a:extLst>
            </p:cNvPr>
            <p:cNvSpPr/>
            <p:nvPr userDrawn="1"/>
          </p:nvSpPr>
          <p:spPr>
            <a:xfrm rot="10800000">
              <a:off x="2043169" y="1643075"/>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179A0F7-91EC-01E5-0434-70D917B3CA79}"/>
                </a:ext>
                <a:ext uri="{C183D7F6-B498-43B3-948B-1728B52AA6E4}">
                  <adec:decorative xmlns:adec="http://schemas.microsoft.com/office/drawing/2017/decorative" val="1"/>
                </a:ext>
              </a:extLst>
            </p:cNvPr>
            <p:cNvSpPr/>
            <p:nvPr userDrawn="1"/>
          </p:nvSpPr>
          <p:spPr>
            <a:xfrm rot="10800000">
              <a:off x="3409783" y="1643076"/>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47A61E-061E-7D2D-AA05-A40375290164}"/>
                </a:ext>
                <a:ext uri="{C183D7F6-B498-43B3-948B-1728B52AA6E4}">
                  <adec:decorative xmlns:adec="http://schemas.microsoft.com/office/drawing/2017/decorative" val="1"/>
                </a:ext>
              </a:extLst>
            </p:cNvPr>
            <p:cNvSpPr/>
            <p:nvPr userDrawn="1"/>
          </p:nvSpPr>
          <p:spPr>
            <a:xfrm rot="10800000">
              <a:off x="4186566" y="1643076"/>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1560C18-21DB-3E0B-FFA5-4BCE9C940C0D}"/>
                </a:ext>
                <a:ext uri="{C183D7F6-B498-43B3-948B-1728B52AA6E4}">
                  <adec:decorative xmlns:adec="http://schemas.microsoft.com/office/drawing/2017/decorative" val="1"/>
                </a:ext>
              </a:extLst>
            </p:cNvPr>
            <p:cNvSpPr/>
            <p:nvPr userDrawn="1"/>
          </p:nvSpPr>
          <p:spPr>
            <a:xfrm rot="10800000">
              <a:off x="5787905" y="1643077"/>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05AEB8C-F7E9-B076-9BC2-77F3F62C2A88}"/>
                </a:ext>
                <a:ext uri="{C183D7F6-B498-43B3-948B-1728B52AA6E4}">
                  <adec:decorative xmlns:adec="http://schemas.microsoft.com/office/drawing/2017/decorative" val="1"/>
                </a:ext>
              </a:extLst>
            </p:cNvPr>
            <p:cNvSpPr/>
            <p:nvPr userDrawn="1"/>
          </p:nvSpPr>
          <p:spPr>
            <a:xfrm rot="10800000">
              <a:off x="6848346" y="1643076"/>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F3DDC47-3043-96A7-F921-A542DFD7913F}"/>
                </a:ext>
                <a:ext uri="{C183D7F6-B498-43B3-948B-1728B52AA6E4}">
                  <adec:decorative xmlns:adec="http://schemas.microsoft.com/office/drawing/2017/decorative" val="1"/>
                </a:ext>
              </a:extLst>
            </p:cNvPr>
            <p:cNvSpPr/>
            <p:nvPr userDrawn="1"/>
          </p:nvSpPr>
          <p:spPr>
            <a:xfrm rot="10800000">
              <a:off x="7574580" y="1643076"/>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0B6C2D9-8AF7-F073-717F-E021EB8E84F6}"/>
                </a:ext>
                <a:ext uri="{C183D7F6-B498-43B3-948B-1728B52AA6E4}">
                  <adec:decorative xmlns:adec="http://schemas.microsoft.com/office/drawing/2017/decorative" val="1"/>
                </a:ext>
              </a:extLst>
            </p:cNvPr>
            <p:cNvSpPr/>
            <p:nvPr userDrawn="1"/>
          </p:nvSpPr>
          <p:spPr>
            <a:xfrm rot="10800000">
              <a:off x="9002344" y="1643075"/>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28D7567-D247-E416-1262-DDE725A22013}"/>
                </a:ext>
                <a:ext uri="{C183D7F6-B498-43B3-948B-1728B52AA6E4}">
                  <adec:decorative xmlns:adec="http://schemas.microsoft.com/office/drawing/2017/decorative" val="1"/>
                </a:ext>
              </a:extLst>
            </p:cNvPr>
            <p:cNvSpPr/>
            <p:nvPr userDrawn="1"/>
          </p:nvSpPr>
          <p:spPr>
            <a:xfrm rot="10800000">
              <a:off x="10368958" y="1643076"/>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4C95C59-FB89-5C09-1AC8-15B06469FCD0}"/>
                </a:ext>
                <a:ext uri="{C183D7F6-B498-43B3-948B-1728B52AA6E4}">
                  <adec:decorative xmlns:adec="http://schemas.microsoft.com/office/drawing/2017/decorative" val="1"/>
                </a:ext>
              </a:extLst>
            </p:cNvPr>
            <p:cNvSpPr/>
            <p:nvPr userDrawn="1"/>
          </p:nvSpPr>
          <p:spPr>
            <a:xfrm rot="10800000">
              <a:off x="11145739" y="1643076"/>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48574F17-9330-4BBD-936D-CF49EFB42B9E}"/>
              </a:ext>
              <a:ext uri="{C183D7F6-B498-43B3-948B-1728B52AA6E4}">
                <adec:decorative xmlns:adec="http://schemas.microsoft.com/office/drawing/2017/decorative" val="1"/>
              </a:ext>
            </a:extLst>
          </p:cNvPr>
          <p:cNvSpPr/>
          <p:nvPr userDrawn="1"/>
        </p:nvSpPr>
        <p:spPr>
          <a:xfrm flipV="1">
            <a:off x="0" y="-1"/>
            <a:ext cx="9144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userDrawn="1">
            <p:ph type="title" hasCustomPrompt="1"/>
          </p:nvPr>
        </p:nvSpPr>
        <p:spPr>
          <a:xfrm>
            <a:off x="629841" y="365126"/>
            <a:ext cx="78867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userDrawn="1">
            <p:ph type="body" idx="1" hasCustomPrompt="1"/>
          </p:nvPr>
        </p:nvSpPr>
        <p:spPr>
          <a:xfrm>
            <a:off x="627459" y="1964603"/>
            <a:ext cx="7886698" cy="384820"/>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userDrawn="1">
            <p:ph sz="half" idx="2"/>
          </p:nvPr>
        </p:nvSpPr>
        <p:spPr>
          <a:xfrm>
            <a:off x="627458" y="2493801"/>
            <a:ext cx="7886699" cy="3695863"/>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1823229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6"/>
            <a:ext cx="9144000" cy="50229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629841" y="365126"/>
            <a:ext cx="78867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627459" y="1964603"/>
            <a:ext cx="7886698" cy="384820"/>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627458" y="2493801"/>
            <a:ext cx="7886699" cy="3695863"/>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7" name="Group 6">
            <a:extLst>
              <a:ext uri="{FF2B5EF4-FFF2-40B4-BE49-F238E27FC236}">
                <a16:creationId xmlns:a16="http://schemas.microsoft.com/office/drawing/2014/main" id="{BB20AAE0-6293-730B-C986-DDC7A33B9D34}"/>
              </a:ext>
              <a:ext uri="{C183D7F6-B498-43B3-948B-1728B52AA6E4}">
                <adec:decorative xmlns:adec="http://schemas.microsoft.com/office/drawing/2017/decorative" val="1"/>
              </a:ext>
            </a:extLst>
          </p:cNvPr>
          <p:cNvGrpSpPr/>
          <p:nvPr userDrawn="1"/>
        </p:nvGrpSpPr>
        <p:grpSpPr>
          <a:xfrm>
            <a:off x="0" y="1643076"/>
            <a:ext cx="9144000" cy="102891"/>
            <a:chOff x="-1" y="5786108"/>
            <a:chExt cx="12192000" cy="102891"/>
          </a:xfrm>
        </p:grpSpPr>
        <p:sp>
          <p:nvSpPr>
            <p:cNvPr id="9" name="Rectangle 8">
              <a:extLst>
                <a:ext uri="{FF2B5EF4-FFF2-40B4-BE49-F238E27FC236}">
                  <a16:creationId xmlns:a16="http://schemas.microsoft.com/office/drawing/2014/main" id="{82478971-8827-8573-E5AE-50F31AB3822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C96D0F-1FEB-114B-D954-DEE307A550B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375FD0-8769-9F93-E629-7A73F3B774C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471F7B5-2511-BB9D-2EAA-DEB04C5B2FEC}"/>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F09434A-FFB1-ED8A-9086-2521D910B7FE}"/>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EB02B6-5978-0047-56D7-8A3EE37F782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C40EDA2-9021-82C0-E3ED-0EA9063B42DE}"/>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9DCCDB-833A-F224-54A7-ECE74A511FA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7198600-7651-AAFD-B1AE-B3A1D3790F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54D064-3EF0-4D82-B113-68258E43CA26}"/>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0EFA8AC-CF64-5CC8-095F-1E14CED5A96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9226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with Side Title Op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1" y="0"/>
            <a:ext cx="294923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292356" y="1423068"/>
            <a:ext cx="2351584" cy="4011865"/>
          </a:xfrm>
        </p:spPr>
        <p:txBody>
          <a:bodyPr anchor="ctr" anchorCtr="1">
            <a:normAutofit/>
          </a:bodyPr>
          <a:lstStyle>
            <a:lvl1pPr marL="0" indent="0" algn="ctr">
              <a:lnSpc>
                <a:spcPct val="90000"/>
              </a:lnSpc>
              <a:buNone/>
              <a:defRPr sz="3150" baseline="0">
                <a:solidFill>
                  <a:schemeClr val="bg1"/>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3624414" y="1065578"/>
            <a:ext cx="4819650" cy="369200"/>
          </a:xfrm>
        </p:spPr>
        <p:txBody>
          <a:bodyPr>
            <a:normAutofit/>
          </a:bodyPr>
          <a:lstStyle>
            <a:lvl1pPr marL="0" indent="0" algn="l">
              <a:buNone/>
              <a:defRPr sz="1500" b="1" spc="0">
                <a:solidFill>
                  <a:schemeClr val="accent1"/>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3624414" y="1766170"/>
            <a:ext cx="4819650" cy="3887711"/>
          </a:xfrm>
        </p:spPr>
        <p:txBody>
          <a:bodyPr/>
          <a:lstStyle>
            <a:lvl1pPr marL="257175" indent="-257175">
              <a:buClr>
                <a:schemeClr val="accent3"/>
              </a:buClr>
              <a:buFont typeface="Arial" panose="020B0604020202020204" pitchFamily="34" charset="0"/>
              <a:buChar char="•"/>
              <a:defRPr sz="1500">
                <a:solidFill>
                  <a:schemeClr val="tx1"/>
                </a:solidFill>
              </a:defRPr>
            </a:lvl1pPr>
            <a:lvl2pPr marL="557213" indent="-214313">
              <a:buClr>
                <a:schemeClr val="accent3"/>
              </a:buClr>
              <a:buFont typeface="Arial" panose="020B0604020202020204" pitchFamily="34" charset="0"/>
              <a:buChar char="•"/>
              <a:defRPr sz="1350">
                <a:solidFill>
                  <a:schemeClr val="tx1"/>
                </a:solidFill>
              </a:defRPr>
            </a:lvl2pPr>
            <a:lvl3pPr marL="857250" indent="-171450">
              <a:buClr>
                <a:schemeClr val="accent3"/>
              </a:buClr>
              <a:buFont typeface="Arial" panose="020B0604020202020204" pitchFamily="34" charset="0"/>
              <a:buChar char="•"/>
              <a:defRPr sz="1200">
                <a:solidFill>
                  <a:schemeClr val="tx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10" name="Group 9">
            <a:extLst>
              <a:ext uri="{FF2B5EF4-FFF2-40B4-BE49-F238E27FC236}">
                <a16:creationId xmlns:a16="http://schemas.microsoft.com/office/drawing/2014/main" id="{1FCDE35E-4859-6F60-EF2E-905D6FD1DE44}"/>
              </a:ext>
              <a:ext uri="{C183D7F6-B498-43B3-948B-1728B52AA6E4}">
                <adec:decorative xmlns:adec="http://schemas.microsoft.com/office/drawing/2017/decorative" val="1"/>
              </a:ext>
            </a:extLst>
          </p:cNvPr>
          <p:cNvGrpSpPr/>
          <p:nvPr userDrawn="1"/>
        </p:nvGrpSpPr>
        <p:grpSpPr>
          <a:xfrm>
            <a:off x="3021893" y="926"/>
            <a:ext cx="77169" cy="6856151"/>
            <a:chOff x="6062803" y="0"/>
            <a:chExt cx="102892" cy="6856151"/>
          </a:xfrm>
        </p:grpSpPr>
        <p:sp>
          <p:nvSpPr>
            <p:cNvPr id="15" name="Rectangle 14">
              <a:extLst>
                <a:ext uri="{FF2B5EF4-FFF2-40B4-BE49-F238E27FC236}">
                  <a16:creationId xmlns:a16="http://schemas.microsoft.com/office/drawing/2014/main" id="{984127D1-963E-C971-9CD1-D0DC4410CA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903792-71AB-61E0-574A-ABB2200A709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65ACC8-EEB9-402D-1A8D-9F92CF227DFF}"/>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C43452-A049-0FAD-8102-96146971B24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10757AC-81C4-2F0A-70F0-D78C43CE6CB3}"/>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606F87-12BB-A338-5BC2-50995E7D15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CCB1FC8-4E0F-20EF-C321-94E436A83BEE}"/>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61063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with Side Title">
    <p:bg>
      <p:bgPr>
        <a:solidFill>
          <a:srgbClr val="174A7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1820" y="0"/>
            <a:ext cx="30786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EA16213-49AE-BD87-DF76-946C7AD69F63}"/>
              </a:ext>
              <a:ext uri="{C183D7F6-B498-43B3-948B-1728B52AA6E4}">
                <adec:decorative xmlns:adec="http://schemas.microsoft.com/office/drawing/2017/decorative" val="1"/>
              </a:ext>
            </a:extLst>
          </p:cNvPr>
          <p:cNvGrpSpPr/>
          <p:nvPr userDrawn="1"/>
        </p:nvGrpSpPr>
        <p:grpSpPr>
          <a:xfrm>
            <a:off x="2926280" y="926"/>
            <a:ext cx="77169" cy="6856151"/>
            <a:chOff x="6062803" y="0"/>
            <a:chExt cx="102892" cy="6856151"/>
          </a:xfrm>
        </p:grpSpPr>
        <p:sp>
          <p:nvSpPr>
            <p:cNvPr id="15" name="Rectangle 14">
              <a:extLst>
                <a:ext uri="{FF2B5EF4-FFF2-40B4-BE49-F238E27FC236}">
                  <a16:creationId xmlns:a16="http://schemas.microsoft.com/office/drawing/2014/main" id="{DE589AF9-065C-BBDA-AFE0-A389E9943EE1}"/>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C51973-836A-8AE7-4A15-F7E4A30F9829}"/>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9D8C0C-8EBC-B8CC-5E1D-49DF1BE36019}"/>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D7C535C-902E-383C-A74E-DDAE92386B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B8896B7-13BB-1C46-6EE2-99FF8FFF0097}"/>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75005F3-A985-7AFC-907A-B7E494EC2F30}"/>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F5839E-FF34-C7D3-0165-195247E872E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292356" y="1423068"/>
            <a:ext cx="2351584" cy="4011865"/>
          </a:xfrm>
        </p:spPr>
        <p:txBody>
          <a:bodyPr anchor="ctr" anchorCtr="1">
            <a:normAutofit/>
          </a:bodyPr>
          <a:lstStyle>
            <a:lvl1pPr marL="0" indent="0" algn="ctr">
              <a:lnSpc>
                <a:spcPct val="90000"/>
              </a:lnSpc>
              <a:buNone/>
              <a:defRPr sz="3150" baseline="0">
                <a:solidFill>
                  <a:srgbClr val="174A7C"/>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3624414" y="1065578"/>
            <a:ext cx="4819650" cy="369200"/>
          </a:xfrm>
        </p:spPr>
        <p:txBody>
          <a:bodyPr>
            <a:normAutofit/>
          </a:bodyPr>
          <a:lstStyle>
            <a:lvl1pPr marL="0" indent="0" algn="l">
              <a:buNone/>
              <a:defRPr sz="1500" b="1" spc="0">
                <a:solidFill>
                  <a:srgbClr val="C9DFF6"/>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3624414" y="1766170"/>
            <a:ext cx="4819650" cy="3887711"/>
          </a:xfrm>
        </p:spPr>
        <p:txBody>
          <a:bodyPr/>
          <a:lstStyle>
            <a:lvl1pPr marL="257175" indent="-257175">
              <a:buClr>
                <a:schemeClr val="accent3"/>
              </a:buClr>
              <a:buFont typeface="Arial" panose="020B0604020202020204" pitchFamily="34" charset="0"/>
              <a:buChar char="•"/>
              <a:defRPr sz="1500">
                <a:solidFill>
                  <a:schemeClr val="bg1"/>
                </a:solidFill>
              </a:defRPr>
            </a:lvl1pPr>
            <a:lvl2pPr marL="557213" indent="-214313">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224451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AF8C2-6200-34E5-ADBD-9AE8C561FE6E}"/>
              </a:ext>
              <a:ext uri="{C183D7F6-B498-43B3-948B-1728B52AA6E4}">
                <adec:decorative xmlns:adec="http://schemas.microsoft.com/office/drawing/2017/decorative" val="1"/>
              </a:ext>
            </a:extLst>
          </p:cNvPr>
          <p:cNvSpPr/>
          <p:nvPr userDrawn="1"/>
        </p:nvSpPr>
        <p:spPr>
          <a:xfrm flipV="1">
            <a:off x="0" y="-1"/>
            <a:ext cx="9144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629841" y="365126"/>
            <a:ext cx="78867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627459" y="1955550"/>
            <a:ext cx="3803169" cy="380245"/>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627458" y="2456279"/>
            <a:ext cx="3803171" cy="3733385"/>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4713373" y="1955550"/>
            <a:ext cx="3805550" cy="380245"/>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4713373" y="2456278"/>
            <a:ext cx="3805551" cy="3733385"/>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8" name="Group 7">
            <a:extLst>
              <a:ext uri="{FF2B5EF4-FFF2-40B4-BE49-F238E27FC236}">
                <a16:creationId xmlns:a16="http://schemas.microsoft.com/office/drawing/2014/main" id="{58EA3C7A-5500-BDA6-0E22-D11CDC9D3A06}"/>
              </a:ext>
              <a:ext uri="{C183D7F6-B498-43B3-948B-1728B52AA6E4}">
                <adec:decorative xmlns:adec="http://schemas.microsoft.com/office/drawing/2017/decorative" val="1"/>
              </a:ext>
            </a:extLst>
          </p:cNvPr>
          <p:cNvGrpSpPr/>
          <p:nvPr userDrawn="1"/>
        </p:nvGrpSpPr>
        <p:grpSpPr>
          <a:xfrm>
            <a:off x="0" y="1643076"/>
            <a:ext cx="9144000" cy="102891"/>
            <a:chOff x="-1" y="5786108"/>
            <a:chExt cx="12192000" cy="102891"/>
          </a:xfrm>
        </p:grpSpPr>
        <p:sp>
          <p:nvSpPr>
            <p:cNvPr id="12" name="Rectangle 11">
              <a:extLst>
                <a:ext uri="{FF2B5EF4-FFF2-40B4-BE49-F238E27FC236}">
                  <a16:creationId xmlns:a16="http://schemas.microsoft.com/office/drawing/2014/main" id="{5D31A4EC-972F-02CA-5DA2-7887A11F154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565D5D8-2500-846F-0834-F70557CC4A3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7054EF-4A26-99A7-4545-50D3C33EA681}"/>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0FB4131-C1DE-CEBE-4D41-0490BB67971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4860937-2043-E06C-E843-C7240579A80C}"/>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652DDCE-C3AD-7139-2183-DBFA924E52C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33698C9-1B56-949D-1E72-618FEF98282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1B7868-0155-E684-ADB4-0301F407E15E}"/>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BF2E08C-E17D-E54D-8184-CFE2BC0B8B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3C8D715-1B4F-6D5A-A692-881BEBDFCA28}"/>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6823F0B-6980-5C4B-E1E7-3AF612C265F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3299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9144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629841" y="365126"/>
            <a:ext cx="78867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627459" y="1955550"/>
            <a:ext cx="3803169" cy="380245"/>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627458" y="2456279"/>
            <a:ext cx="3803171" cy="3733385"/>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4713373" y="1955550"/>
            <a:ext cx="3805550" cy="380245"/>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4713373" y="2456278"/>
            <a:ext cx="3805551" cy="3733385"/>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7" name="Group 6">
            <a:extLst>
              <a:ext uri="{FF2B5EF4-FFF2-40B4-BE49-F238E27FC236}">
                <a16:creationId xmlns:a16="http://schemas.microsoft.com/office/drawing/2014/main" id="{09F716E0-8395-2DAC-835B-54010CCDB0AA}"/>
              </a:ext>
              <a:ext uri="{C183D7F6-B498-43B3-948B-1728B52AA6E4}">
                <adec:decorative xmlns:adec="http://schemas.microsoft.com/office/drawing/2017/decorative" val="1"/>
              </a:ext>
            </a:extLst>
          </p:cNvPr>
          <p:cNvGrpSpPr/>
          <p:nvPr userDrawn="1"/>
        </p:nvGrpSpPr>
        <p:grpSpPr>
          <a:xfrm>
            <a:off x="0" y="1643076"/>
            <a:ext cx="9144000" cy="102891"/>
            <a:chOff x="-1" y="5786108"/>
            <a:chExt cx="12192000" cy="102891"/>
          </a:xfrm>
        </p:grpSpPr>
        <p:sp>
          <p:nvSpPr>
            <p:cNvPr id="9" name="Rectangle 8">
              <a:extLst>
                <a:ext uri="{FF2B5EF4-FFF2-40B4-BE49-F238E27FC236}">
                  <a16:creationId xmlns:a16="http://schemas.microsoft.com/office/drawing/2014/main" id="{409AB327-DACB-2C8C-32CA-AED4DC6A642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F6D518-F7D5-20CB-CD55-046DF8FE1E06}"/>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F64F638-07EA-9363-5533-959344C23BA4}"/>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0848251-22DD-F1CF-A726-66563C14A195}"/>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EEF94A5-F8FC-F7EE-D01F-EDC2C5DACBB7}"/>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7ABB995-DE6F-037D-1BD3-D1815C19FBB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68D2275-5016-E846-DB31-28B23209CE9F}"/>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157CD7-2362-0C4F-B602-5D0D207A0EC9}"/>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5BDB165-A1D4-5D06-37AF-77D09FD3A4EE}"/>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5CB2694-5117-73AA-EF4B-0C0BD2BDA82E}"/>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DF24962-834D-017D-CB82-A34ECDB1C463}"/>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3346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05/14/2025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209684673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flipV="1">
            <a:off x="0" y="-1"/>
            <a:ext cx="9144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629841" y="365126"/>
            <a:ext cx="78867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627459" y="1955550"/>
            <a:ext cx="2513304" cy="587043"/>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627459" y="2635061"/>
            <a:ext cx="2513305"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3314155" y="1955550"/>
            <a:ext cx="2515690" cy="587043"/>
          </a:xfrm>
        </p:spPr>
        <p:txBody>
          <a:bodyPr anchor="b">
            <a:no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3314154" y="2635060"/>
            <a:ext cx="2515690"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003233" y="1955550"/>
            <a:ext cx="2515690" cy="587043"/>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003234" y="2635061"/>
            <a:ext cx="2515690"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25" name="Group 24">
            <a:extLst>
              <a:ext uri="{FF2B5EF4-FFF2-40B4-BE49-F238E27FC236}">
                <a16:creationId xmlns:a16="http://schemas.microsoft.com/office/drawing/2014/main" id="{E7FDF249-56DC-27B0-79B1-3A78E1091BAF}"/>
              </a:ext>
              <a:ext uri="{C183D7F6-B498-43B3-948B-1728B52AA6E4}">
                <adec:decorative xmlns:adec="http://schemas.microsoft.com/office/drawing/2017/decorative" val="1"/>
              </a:ext>
            </a:extLst>
          </p:cNvPr>
          <p:cNvGrpSpPr/>
          <p:nvPr userDrawn="1"/>
        </p:nvGrpSpPr>
        <p:grpSpPr>
          <a:xfrm>
            <a:off x="0" y="1643076"/>
            <a:ext cx="9144000" cy="102891"/>
            <a:chOff x="-1" y="5786108"/>
            <a:chExt cx="12192000" cy="102891"/>
          </a:xfrm>
        </p:grpSpPr>
        <p:sp>
          <p:nvSpPr>
            <p:cNvPr id="26" name="Rectangle 25">
              <a:extLst>
                <a:ext uri="{FF2B5EF4-FFF2-40B4-BE49-F238E27FC236}">
                  <a16:creationId xmlns:a16="http://schemas.microsoft.com/office/drawing/2014/main" id="{31805AC0-806D-0BAF-15EF-E0EB5D7EB211}"/>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992A1A6-E65E-7A77-408F-77B32DBD0D54}"/>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4EE79E-813C-2C9B-8205-A827FBA0F38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3F7192-C834-D863-7142-6A0038D55904}"/>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BF30635-8465-A8F1-BF99-0517C3E6F924}"/>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700002B-FCE3-7085-CC9C-377A53F5B21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9CF9B97-714A-FB48-0B93-FE240084C7CB}"/>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A3574BE-EA70-438A-4888-3A2149CED78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B18E945-FF9A-AC8B-5E2E-DC8B339AF86B}"/>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2587162-8712-040E-7D0C-7ACD925B5635}"/>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9A3A3AC-105F-4CA8-162D-FA95D0C2E5D7}"/>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2111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9144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629841" y="365126"/>
            <a:ext cx="78867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627459" y="1955550"/>
            <a:ext cx="2513304" cy="587043"/>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627459" y="2635061"/>
            <a:ext cx="2513305"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3314155" y="1955550"/>
            <a:ext cx="2515690" cy="587043"/>
          </a:xfrm>
        </p:spPr>
        <p:txBody>
          <a:bodyPr anchor="b">
            <a:no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3314154" y="2635060"/>
            <a:ext cx="2515690"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003233" y="1955550"/>
            <a:ext cx="2515690" cy="587043"/>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003234" y="2635061"/>
            <a:ext cx="2515690"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25" name="Group 24">
            <a:extLst>
              <a:ext uri="{FF2B5EF4-FFF2-40B4-BE49-F238E27FC236}">
                <a16:creationId xmlns:a16="http://schemas.microsoft.com/office/drawing/2014/main" id="{E27E23CC-E8A8-7E32-B981-C1621B66AE65}"/>
              </a:ext>
              <a:ext uri="{C183D7F6-B498-43B3-948B-1728B52AA6E4}">
                <adec:decorative xmlns:adec="http://schemas.microsoft.com/office/drawing/2017/decorative" val="1"/>
              </a:ext>
            </a:extLst>
          </p:cNvPr>
          <p:cNvGrpSpPr/>
          <p:nvPr userDrawn="1"/>
        </p:nvGrpSpPr>
        <p:grpSpPr>
          <a:xfrm>
            <a:off x="0" y="1643076"/>
            <a:ext cx="9144000" cy="102891"/>
            <a:chOff x="-1" y="5786108"/>
            <a:chExt cx="12192000" cy="102891"/>
          </a:xfrm>
        </p:grpSpPr>
        <p:sp>
          <p:nvSpPr>
            <p:cNvPr id="26" name="Rectangle 25">
              <a:extLst>
                <a:ext uri="{FF2B5EF4-FFF2-40B4-BE49-F238E27FC236}">
                  <a16:creationId xmlns:a16="http://schemas.microsoft.com/office/drawing/2014/main" id="{8D67591D-ADE0-1D7C-ECFE-A8FB64AAFAC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00FB7B2-0680-B7BC-272E-7B8AC1D3A3E5}"/>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B58647C-5823-0377-F198-B8D45FD20B5C}"/>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E0DD99A-02C6-D716-4A21-8FD7419E996D}"/>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E4D27E9-E8B4-F0EC-9204-848B8C89FD3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FB3AE4C-7E78-AD8D-72D7-0D4DD84F99C5}"/>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F66B882-187F-4E4D-58BB-5617A2935CC3}"/>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2872654-6F79-537E-90F9-607632A75ED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C4E20E8-33DA-9777-F9B1-83A56B22F9E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43A894D-657A-E916-2B05-3E3F98DCC92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C88DA28-C307-9588-9301-99E26798B720}"/>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2358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3 Content List 1-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3245715" y="1"/>
            <a:ext cx="5898285"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378995" y="2103438"/>
            <a:ext cx="2378433"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376326" y="3892043"/>
            <a:ext cx="2378433"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1">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4000" y="1019955"/>
            <a:ext cx="6858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4078706" y="647309"/>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2">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4000" y="2977643"/>
            <a:ext cx="6858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4085007" y="2532102"/>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3">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4000" y="4832770"/>
            <a:ext cx="6858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4078706" y="4416895"/>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5783909"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881782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3402643" y="2460567"/>
            <a:ext cx="522700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3396342" y="4350327"/>
            <a:ext cx="522700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483881E-B302-6169-CF50-55BEF3511008}"/>
              </a:ext>
              <a:ext uri="{C183D7F6-B498-43B3-948B-1728B52AA6E4}">
                <adec:decorative xmlns:adec="http://schemas.microsoft.com/office/drawing/2017/decorative" val="1"/>
              </a:ext>
            </a:extLst>
          </p:cNvPr>
          <p:cNvGrpSpPr/>
          <p:nvPr userDrawn="1"/>
        </p:nvGrpSpPr>
        <p:grpSpPr>
          <a:xfrm>
            <a:off x="3090232" y="926"/>
            <a:ext cx="77169" cy="6856151"/>
            <a:chOff x="6062803" y="0"/>
            <a:chExt cx="102892" cy="6856151"/>
          </a:xfrm>
        </p:grpSpPr>
        <p:sp>
          <p:nvSpPr>
            <p:cNvPr id="16" name="Rectangle 15">
              <a:extLst>
                <a:ext uri="{FF2B5EF4-FFF2-40B4-BE49-F238E27FC236}">
                  <a16:creationId xmlns:a16="http://schemas.microsoft.com/office/drawing/2014/main" id="{2FB0AC6B-9D99-EBCA-023E-82CC5AC587D7}"/>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4774F6-4032-B320-CD10-68F6EAD4802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23A145-2C1B-DA22-DC4B-12E28A66FD60}"/>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8705DE-A684-FD5E-BC1C-07CA0F83020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BA970AD-0B67-23E9-0757-AB0102C1DD9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443B87-0B8E-C1CC-F40D-6E1B30399AEA}"/>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51CB53F-5639-8F4D-2159-E995E898F443}"/>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6649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3 Content List 4-6">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F9FC52-C182-6987-5DC5-5193035CE3EA}"/>
              </a:ext>
              <a:ext uri="{C183D7F6-B498-43B3-948B-1728B52AA6E4}">
                <adec:decorative xmlns:adec="http://schemas.microsoft.com/office/drawing/2017/decorative" val="1"/>
              </a:ext>
            </a:extLst>
          </p:cNvPr>
          <p:cNvGrpSpPr/>
          <p:nvPr userDrawn="1"/>
        </p:nvGrpSpPr>
        <p:grpSpPr>
          <a:xfrm>
            <a:off x="3090232" y="926"/>
            <a:ext cx="77169" cy="6856151"/>
            <a:chOff x="6062803" y="0"/>
            <a:chExt cx="102892" cy="6856151"/>
          </a:xfrm>
        </p:grpSpPr>
        <p:sp>
          <p:nvSpPr>
            <p:cNvPr id="16" name="Rectangle 15">
              <a:extLst>
                <a:ext uri="{FF2B5EF4-FFF2-40B4-BE49-F238E27FC236}">
                  <a16:creationId xmlns:a16="http://schemas.microsoft.com/office/drawing/2014/main" id="{09BB3F09-8AC2-3B64-605F-66FD9A062B7A}"/>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ED0DE22-0DDA-70B7-03C5-F89CF1E72101}"/>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80ABBFA-D0D2-C6D3-4F69-DA2838B88DC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3DD9A2F-5067-2158-CE27-D0E7CDE3519A}"/>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700352B-3B3B-15E5-002B-5713D108CE41}"/>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2A74FB8-29CB-5658-CD6C-954F223AA8DE}"/>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E861E9B-DE31-9522-9821-988002AB31EC}"/>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3245715" y="1"/>
            <a:ext cx="5898285"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378995" y="2103438"/>
            <a:ext cx="2378433"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376326" y="3892043"/>
            <a:ext cx="2378433"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4">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354000" y="1019955"/>
            <a:ext cx="6858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4078706" y="647309"/>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5">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354000" y="2977643"/>
            <a:ext cx="6858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4085007" y="2532102"/>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6">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54000" y="4832770"/>
            <a:ext cx="6858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4078706" y="4416895"/>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5783909"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881782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3402643" y="2460567"/>
            <a:ext cx="522700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3396342" y="4350327"/>
            <a:ext cx="522700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303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3 Content List 7-9">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FED00D3-6151-F4CF-DAB1-BC0EA28FA650}"/>
              </a:ext>
              <a:ext uri="{C183D7F6-B498-43B3-948B-1728B52AA6E4}">
                <adec:decorative xmlns:adec="http://schemas.microsoft.com/office/drawing/2017/decorative" val="1"/>
              </a:ext>
            </a:extLst>
          </p:cNvPr>
          <p:cNvGrpSpPr/>
          <p:nvPr userDrawn="1"/>
        </p:nvGrpSpPr>
        <p:grpSpPr>
          <a:xfrm>
            <a:off x="3090232" y="926"/>
            <a:ext cx="77169" cy="6856151"/>
            <a:chOff x="6062803" y="0"/>
            <a:chExt cx="102892" cy="6856151"/>
          </a:xfrm>
        </p:grpSpPr>
        <p:sp>
          <p:nvSpPr>
            <p:cNvPr id="32" name="Rectangle 31">
              <a:extLst>
                <a:ext uri="{FF2B5EF4-FFF2-40B4-BE49-F238E27FC236}">
                  <a16:creationId xmlns:a16="http://schemas.microsoft.com/office/drawing/2014/main" id="{38FC093F-F2F3-D9BB-23EF-563AC841B94F}"/>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0C70FF3-4D90-1AE8-B2F5-7BBEBAFD128D}"/>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5E71E5-2F7D-DF76-1C41-7DFDB07E7DC4}"/>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6008B4A-A4A5-15CA-7230-8EE00D77514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39A9D-44A3-0A33-E05E-27BAF358C9C8}"/>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46F35C5-B07F-8978-16B1-6F4547B45BE7}"/>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CE91D4-867B-FBEE-7F3E-34F5DFE2594F}"/>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3245715" y="1"/>
            <a:ext cx="5898285"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378995" y="2103438"/>
            <a:ext cx="2378433"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376326" y="3892043"/>
            <a:ext cx="2378433"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7">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354000" y="1019955"/>
            <a:ext cx="6858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4078706" y="647309"/>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8">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354000" y="2977643"/>
            <a:ext cx="6858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4085007" y="2532102"/>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9">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54000" y="4832770"/>
            <a:ext cx="6858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4078706" y="4416895"/>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5783909"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881782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3402643" y="2460567"/>
            <a:ext cx="522700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3396342" y="4350327"/>
            <a:ext cx="522700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164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Photo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CF9C7E-1041-D216-4013-20D0EBC0830A}"/>
              </a:ext>
              <a:ext uri="{C183D7F6-B498-43B3-948B-1728B52AA6E4}">
                <adec:decorative xmlns:adec="http://schemas.microsoft.com/office/drawing/2017/decorative" val="1"/>
              </a:ext>
            </a:extLst>
          </p:cNvPr>
          <p:cNvGrpSpPr/>
          <p:nvPr userDrawn="1"/>
        </p:nvGrpSpPr>
        <p:grpSpPr>
          <a:xfrm>
            <a:off x="-2" y="5957494"/>
            <a:ext cx="9144000" cy="102891"/>
            <a:chOff x="-1" y="5786108"/>
            <a:chExt cx="12192000" cy="102891"/>
          </a:xfrm>
        </p:grpSpPr>
        <p:sp>
          <p:nvSpPr>
            <p:cNvPr id="8" name="Rectangle 7">
              <a:extLst>
                <a:ext uri="{FF2B5EF4-FFF2-40B4-BE49-F238E27FC236}">
                  <a16:creationId xmlns:a16="http://schemas.microsoft.com/office/drawing/2014/main" id="{F0163FBA-1EC6-BBC6-7B22-3FF63E4AA7EB}"/>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72FAD73-81F4-2054-353F-AD132F58D7A7}"/>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C2D4DE4-59EC-EC18-AAFF-B505C328314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BB1FBA0-1AE8-3505-63C1-5EBB31A3DF70}"/>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E5B0303-F4E2-FA3F-E307-1A0528FFDE45}"/>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AC153FF-8AF0-934B-4996-E32357CF274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63B642B-EA6D-3553-69B4-CBFF85BC4308}"/>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D2AB0B6-4987-E1C0-4D67-C619A38D0A67}"/>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1FE3A3D-1E1D-160A-55E6-B04F10A5119C}"/>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E768C2F-A14F-95EC-1787-07E25DA0C76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03FC8D0-FFAB-09F1-5AA4-7E118C4316ED}"/>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5AC5BDB7-86D6-4AC4-8F63-DF42EC81B545}"/>
              </a:ext>
              <a:ext uri="{C183D7F6-B498-43B3-948B-1728B52AA6E4}">
                <adec:decorative xmlns:adec="http://schemas.microsoft.com/office/drawing/2017/decorative" val="1"/>
              </a:ext>
            </a:extLst>
          </p:cNvPr>
          <p:cNvSpPr/>
          <p:nvPr userDrawn="1"/>
        </p:nvSpPr>
        <p:spPr>
          <a:xfrm>
            <a:off x="0" y="6162989"/>
            <a:ext cx="9144000" cy="69501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23CC4-1904-4C2F-83FC-12D046044D48}"/>
              </a:ext>
            </a:extLst>
          </p:cNvPr>
          <p:cNvSpPr>
            <a:spLocks noGrp="1"/>
          </p:cNvSpPr>
          <p:nvPr>
            <p:ph type="title"/>
          </p:nvPr>
        </p:nvSpPr>
        <p:spPr>
          <a:xfrm>
            <a:off x="457200" y="2716040"/>
            <a:ext cx="2400300" cy="2390113"/>
          </a:xfrm>
        </p:spPr>
        <p:txBody>
          <a:bodyPr/>
          <a:lstStyle>
            <a:lvl1pPr>
              <a:defRPr b="0">
                <a:solidFill>
                  <a:srgbClr val="174A7C"/>
                </a:solidFill>
                <a:latin typeface="+mj-lt"/>
                <a:cs typeface="Arial" panose="020B0604020202020204" pitchFamily="34" charset="0"/>
              </a:defRPr>
            </a:lvl1pPr>
          </a:lstStyle>
          <a:p>
            <a:r>
              <a:rPr lang="en-US"/>
              <a:t>Click to edit Master title style</a:t>
            </a:r>
          </a:p>
        </p:txBody>
      </p:sp>
      <p:sp>
        <p:nvSpPr>
          <p:cNvPr id="10" name="Picture Placeholder 9">
            <a:extLst>
              <a:ext uri="{FF2B5EF4-FFF2-40B4-BE49-F238E27FC236}">
                <a16:creationId xmlns:a16="http://schemas.microsoft.com/office/drawing/2014/main" id="{5F120050-3C7C-4DA2-A66C-599570D1A195}"/>
              </a:ext>
            </a:extLst>
          </p:cNvPr>
          <p:cNvSpPr>
            <a:spLocks noGrp="1"/>
          </p:cNvSpPr>
          <p:nvPr>
            <p:ph type="pic" sz="quarter" idx="13"/>
          </p:nvPr>
        </p:nvSpPr>
        <p:spPr>
          <a:xfrm>
            <a:off x="3246835" y="411163"/>
            <a:ext cx="1743075" cy="3292475"/>
          </a:xfrm>
        </p:spPr>
        <p:txBody>
          <a:bodyPr/>
          <a:lstStyle>
            <a:lvl1pPr marL="0" indent="0">
              <a:buFontTx/>
              <a:buNone/>
              <a:defRPr/>
            </a:lvl1pPr>
          </a:lstStyle>
          <a:p>
            <a:endParaRPr lang="en-US"/>
          </a:p>
        </p:txBody>
      </p:sp>
      <p:sp>
        <p:nvSpPr>
          <p:cNvPr id="3" name="Content Placeholder 2">
            <a:extLst>
              <a:ext uri="{FF2B5EF4-FFF2-40B4-BE49-F238E27FC236}">
                <a16:creationId xmlns:a16="http://schemas.microsoft.com/office/drawing/2014/main" id="{64F57933-D948-4456-8FC6-143288EF9B9A}"/>
              </a:ext>
            </a:extLst>
          </p:cNvPr>
          <p:cNvSpPr>
            <a:spLocks noGrp="1"/>
          </p:cNvSpPr>
          <p:nvPr>
            <p:ph sz="half" idx="1"/>
          </p:nvPr>
        </p:nvSpPr>
        <p:spPr>
          <a:xfrm>
            <a:off x="3246835" y="3849688"/>
            <a:ext cx="1743075" cy="462644"/>
          </a:xfrm>
        </p:spPr>
        <p:txBody>
          <a:bodyPr lIns="91440"/>
          <a:lstStyle>
            <a:lvl1pPr marL="0" indent="0">
              <a:buFontTx/>
              <a:buNone/>
              <a:defRPr sz="1050" b="1">
                <a:solidFill>
                  <a:srgbClr val="174A7C"/>
                </a:solidFill>
              </a:defRPr>
            </a:lvl1pPr>
            <a:lvl2pPr marL="342900" indent="0" algn="l">
              <a:lnSpc>
                <a:spcPct val="100000"/>
              </a:lnSpc>
              <a:buFontTx/>
              <a:buNone/>
              <a:defRPr sz="900"/>
            </a:lvl2pPr>
          </a:lstStyle>
          <a:p>
            <a:pPr lvl="0"/>
            <a:r>
              <a:rPr lang="en-US"/>
              <a:t>Click to edit Master text styles</a:t>
            </a:r>
          </a:p>
        </p:txBody>
      </p:sp>
      <p:sp>
        <p:nvSpPr>
          <p:cNvPr id="16" name="Text Placeholder 15">
            <a:extLst>
              <a:ext uri="{FF2B5EF4-FFF2-40B4-BE49-F238E27FC236}">
                <a16:creationId xmlns:a16="http://schemas.microsoft.com/office/drawing/2014/main" id="{177D9F58-5FA0-4674-86D4-74F6BEA606D5}"/>
              </a:ext>
            </a:extLst>
          </p:cNvPr>
          <p:cNvSpPr>
            <a:spLocks noGrp="1"/>
          </p:cNvSpPr>
          <p:nvPr>
            <p:ph type="body" sz="quarter" idx="16"/>
          </p:nvPr>
        </p:nvSpPr>
        <p:spPr>
          <a:xfrm>
            <a:off x="3246835" y="4384676"/>
            <a:ext cx="1743075" cy="1442853"/>
          </a:xfrm>
        </p:spPr>
        <p:txBody>
          <a:bodyPr>
            <a:normAutofit/>
          </a:bodyPr>
          <a:lstStyle>
            <a:lvl1pPr marL="0" indent="0">
              <a:buFontTx/>
              <a:buNone/>
              <a:defRPr sz="900"/>
            </a:lvl1pPr>
          </a:lstStyle>
          <a:p>
            <a:pPr lvl="0"/>
            <a:r>
              <a:rPr lang="en-US"/>
              <a:t>Click to edit Master text styles</a:t>
            </a:r>
          </a:p>
        </p:txBody>
      </p:sp>
      <p:sp>
        <p:nvSpPr>
          <p:cNvPr id="12" name="Picture Placeholder 11">
            <a:extLst>
              <a:ext uri="{FF2B5EF4-FFF2-40B4-BE49-F238E27FC236}">
                <a16:creationId xmlns:a16="http://schemas.microsoft.com/office/drawing/2014/main" id="{5AA4BB1C-B1A3-4B9B-B081-252AA677100D}"/>
              </a:ext>
            </a:extLst>
          </p:cNvPr>
          <p:cNvSpPr>
            <a:spLocks noGrp="1"/>
          </p:cNvSpPr>
          <p:nvPr>
            <p:ph type="pic" sz="quarter" idx="14"/>
          </p:nvPr>
        </p:nvSpPr>
        <p:spPr>
          <a:xfrm>
            <a:off x="5157788" y="411163"/>
            <a:ext cx="1743075" cy="3292475"/>
          </a:xfrm>
        </p:spPr>
        <p:txBody>
          <a:bodyPr/>
          <a:lstStyle>
            <a:lvl1pPr marL="0" indent="0">
              <a:buFontTx/>
              <a:buNone/>
              <a:defRPr/>
            </a:lvl1pPr>
          </a:lstStyle>
          <a:p>
            <a:endParaRPr lang="en-US"/>
          </a:p>
        </p:txBody>
      </p:sp>
      <p:sp>
        <p:nvSpPr>
          <p:cNvPr id="4" name="Content Placeholder 3">
            <a:extLst>
              <a:ext uri="{FF2B5EF4-FFF2-40B4-BE49-F238E27FC236}">
                <a16:creationId xmlns:a16="http://schemas.microsoft.com/office/drawing/2014/main" id="{BE4FFE81-BFFA-4A12-84E4-ABB5FA400679}"/>
              </a:ext>
            </a:extLst>
          </p:cNvPr>
          <p:cNvSpPr>
            <a:spLocks noGrp="1"/>
          </p:cNvSpPr>
          <p:nvPr>
            <p:ph sz="half" idx="2"/>
          </p:nvPr>
        </p:nvSpPr>
        <p:spPr>
          <a:xfrm>
            <a:off x="5157788" y="3849687"/>
            <a:ext cx="1743075" cy="462644"/>
          </a:xfrm>
        </p:spPr>
        <p:txBody>
          <a:bodyPr/>
          <a:lstStyle>
            <a:lvl1pPr marL="0" indent="0">
              <a:buFontTx/>
              <a:buNone/>
              <a:defRPr sz="1050" b="1">
                <a:solidFill>
                  <a:srgbClr val="174A7C"/>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3F186A0-F233-4272-B5D2-CCD67BBB0744}"/>
              </a:ext>
            </a:extLst>
          </p:cNvPr>
          <p:cNvSpPr>
            <a:spLocks noGrp="1"/>
          </p:cNvSpPr>
          <p:nvPr>
            <p:ph type="body" sz="quarter" idx="17"/>
          </p:nvPr>
        </p:nvSpPr>
        <p:spPr>
          <a:xfrm>
            <a:off x="5157788" y="4384676"/>
            <a:ext cx="1743075" cy="1442851"/>
          </a:xfrm>
        </p:spPr>
        <p:txBody>
          <a:bodyPr/>
          <a:lstStyle>
            <a:lvl1pPr marL="0" indent="0">
              <a:buFontTx/>
              <a:buNone/>
              <a:defRPr sz="900"/>
            </a:lvl1pPr>
          </a:lstStyle>
          <a:p>
            <a:pPr lvl="0"/>
            <a:r>
              <a:rPr lang="en-US"/>
              <a:t>Click to edit Master text styles</a:t>
            </a:r>
          </a:p>
        </p:txBody>
      </p:sp>
      <p:sp>
        <p:nvSpPr>
          <p:cNvPr id="14" name="Picture Placeholder 13">
            <a:extLst>
              <a:ext uri="{FF2B5EF4-FFF2-40B4-BE49-F238E27FC236}">
                <a16:creationId xmlns:a16="http://schemas.microsoft.com/office/drawing/2014/main" id="{C8C30ACB-A68A-49B6-8FA1-B8413BFFD7A9}"/>
              </a:ext>
            </a:extLst>
          </p:cNvPr>
          <p:cNvSpPr>
            <a:spLocks noGrp="1"/>
          </p:cNvSpPr>
          <p:nvPr>
            <p:ph type="pic" sz="quarter" idx="15"/>
          </p:nvPr>
        </p:nvSpPr>
        <p:spPr>
          <a:xfrm>
            <a:off x="7068741" y="411163"/>
            <a:ext cx="1743075" cy="3292475"/>
          </a:xfrm>
        </p:spPr>
        <p:txBody>
          <a:bodyPr/>
          <a:lstStyle>
            <a:lvl1pPr marL="0" indent="0">
              <a:buFontTx/>
              <a:buNone/>
              <a:defRPr/>
            </a:lvl1pPr>
          </a:lstStyle>
          <a:p>
            <a:endParaRPr lang="en-US"/>
          </a:p>
        </p:txBody>
      </p:sp>
      <p:sp>
        <p:nvSpPr>
          <p:cNvPr id="20" name="Text Placeholder 19">
            <a:extLst>
              <a:ext uri="{FF2B5EF4-FFF2-40B4-BE49-F238E27FC236}">
                <a16:creationId xmlns:a16="http://schemas.microsoft.com/office/drawing/2014/main" id="{DC176110-8FBE-4866-8F83-36BE78F9229C}"/>
              </a:ext>
            </a:extLst>
          </p:cNvPr>
          <p:cNvSpPr>
            <a:spLocks noGrp="1"/>
          </p:cNvSpPr>
          <p:nvPr>
            <p:ph type="body" sz="quarter" idx="18"/>
          </p:nvPr>
        </p:nvSpPr>
        <p:spPr>
          <a:xfrm>
            <a:off x="7068741" y="3849688"/>
            <a:ext cx="1743075" cy="461962"/>
          </a:xfrm>
        </p:spPr>
        <p:txBody>
          <a:bodyPr/>
          <a:lstStyle>
            <a:lvl1pPr marL="0" indent="0">
              <a:buFontTx/>
              <a:buNone/>
              <a:defRPr sz="1050" b="1">
                <a:solidFill>
                  <a:srgbClr val="174A7C"/>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2D73E498-23E3-4153-AF40-8E969FD03825}"/>
              </a:ext>
            </a:extLst>
          </p:cNvPr>
          <p:cNvSpPr>
            <a:spLocks noGrp="1"/>
          </p:cNvSpPr>
          <p:nvPr>
            <p:ph type="body" sz="quarter" idx="19"/>
          </p:nvPr>
        </p:nvSpPr>
        <p:spPr>
          <a:xfrm>
            <a:off x="7068741" y="4384676"/>
            <a:ext cx="1743075" cy="1442851"/>
          </a:xfrm>
        </p:spPr>
        <p:txBody>
          <a:bodyPr>
            <a:normAutofit/>
          </a:bodyPr>
          <a:lstStyle>
            <a:lvl1pPr marL="0" indent="0">
              <a:buFontTx/>
              <a:buNone/>
              <a:defRPr sz="900"/>
            </a:lvl1pPr>
          </a:lstStyle>
          <a:p>
            <a:pPr lvl="0"/>
            <a:r>
              <a:rPr lang="en-US"/>
              <a:t>Click to edit Master text styles</a:t>
            </a:r>
          </a:p>
        </p:txBody>
      </p:sp>
      <p:sp>
        <p:nvSpPr>
          <p:cNvPr id="5" name="TextBox 4">
            <a:extLst>
              <a:ext uri="{FF2B5EF4-FFF2-40B4-BE49-F238E27FC236}">
                <a16:creationId xmlns:a16="http://schemas.microsoft.com/office/drawing/2014/main" id="{1E54B792-5058-DF99-5EE9-C503D936905A}"/>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9695A473-984E-5792-5667-411FD25CBFFF}"/>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27565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lumn with Pictur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650A735-A367-B829-EA42-5C1AA907A9E0}"/>
              </a:ext>
              <a:ext uri="{C183D7F6-B498-43B3-948B-1728B52AA6E4}">
                <adec:decorative xmlns:adec="http://schemas.microsoft.com/office/drawing/2017/decorative" val="1"/>
              </a:ext>
            </a:extLst>
          </p:cNvPr>
          <p:cNvGrpSpPr/>
          <p:nvPr userDrawn="1"/>
        </p:nvGrpSpPr>
        <p:grpSpPr>
          <a:xfrm>
            <a:off x="1235415" y="926"/>
            <a:ext cx="77169" cy="6856151"/>
            <a:chOff x="6062803" y="0"/>
            <a:chExt cx="102892" cy="6856151"/>
          </a:xfrm>
        </p:grpSpPr>
        <p:sp>
          <p:nvSpPr>
            <p:cNvPr id="18" name="Rectangle 17">
              <a:extLst>
                <a:ext uri="{FF2B5EF4-FFF2-40B4-BE49-F238E27FC236}">
                  <a16:creationId xmlns:a16="http://schemas.microsoft.com/office/drawing/2014/main" id="{A11A5532-BE4F-901B-70C6-8B8969D50AA0}"/>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ECCC6-DCDD-F542-3320-F279ED96AB9C}"/>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4356C98-322A-CEC4-A6A7-1D9F92C18023}"/>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1CCE1A5-6321-B617-EA7E-99F8AC8B65C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269C1B1-A89D-86BF-370D-73FAD1D271DC}"/>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EF44B99-3252-0F8F-1B69-727116389C44}"/>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F02FA6-A956-5511-12C0-84178467EEE5}"/>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1" y="0"/>
            <a:ext cx="1161107"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3719386" y="679451"/>
            <a:ext cx="4970987" cy="911225"/>
          </a:xfrm>
        </p:spPr>
        <p:txBody>
          <a:bodyPr>
            <a:normAutofit/>
          </a:bodyPr>
          <a:lstStyle>
            <a:lvl1pPr marL="0" indent="0">
              <a:buNone/>
              <a:defRPr sz="3300">
                <a:solidFill>
                  <a:srgbClr val="174A7C"/>
                </a:solidFill>
                <a:latin typeface="+mj-lt"/>
              </a:defRPr>
            </a:lvl1pPr>
          </a:lstStyle>
          <a:p>
            <a:pPr lvl="0"/>
            <a:r>
              <a:rPr lang="en-US"/>
              <a:t>Slide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3719386" y="1728788"/>
            <a:ext cx="4970987" cy="4449762"/>
          </a:xfrm>
        </p:spPr>
        <p:txBody>
          <a:bodyPr/>
          <a:lstStyle>
            <a:lvl1pPr marL="257175" indent="-257175">
              <a:buClr>
                <a:schemeClr val="accent3"/>
              </a:buClr>
              <a:buFont typeface="Arial" panose="020B0604020202020204" pitchFamily="34" charset="0"/>
              <a:buChar char="•"/>
              <a:defRPr sz="1500">
                <a:solidFill>
                  <a:schemeClr val="tx1"/>
                </a:solidFill>
              </a:defRPr>
            </a:lvl1pPr>
            <a:lvl2pPr marL="557213" indent="-214313">
              <a:buClr>
                <a:schemeClr val="accent3"/>
              </a:buClr>
              <a:buFont typeface="Arial" panose="020B0604020202020204" pitchFamily="34" charset="0"/>
              <a:buChar char="•"/>
              <a:defRPr sz="1350">
                <a:solidFill>
                  <a:schemeClr val="tx1"/>
                </a:solidFill>
              </a:defRPr>
            </a:lvl2pPr>
            <a:lvl3pPr marL="857250" indent="-171450">
              <a:buClr>
                <a:schemeClr val="accent3"/>
              </a:buClr>
              <a:buFont typeface="Arial" panose="020B0604020202020204" pitchFamily="34" charset="0"/>
              <a:buChar char="•"/>
              <a:defRPr sz="1200">
                <a:solidFill>
                  <a:schemeClr val="tx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73FBD71B-2FAE-4E0D-BA68-E677E37A1CDB}"/>
              </a:ext>
              <a:ext uri="{C183D7F6-B498-43B3-948B-1728B52AA6E4}">
                <adec:decorative xmlns:adec="http://schemas.microsoft.com/office/drawing/2017/decorative" val="1"/>
              </a:ext>
            </a:extLst>
          </p:cNvPr>
          <p:cNvSpPr>
            <a:spLocks noGrp="1"/>
          </p:cNvSpPr>
          <p:nvPr>
            <p:ph type="body" sz="quarter" idx="16" hasCustomPrompt="1"/>
          </p:nvPr>
        </p:nvSpPr>
        <p:spPr>
          <a:xfrm rot="16200000">
            <a:off x="-1770811" y="3290550"/>
            <a:ext cx="5109334" cy="276900"/>
          </a:xfrm>
        </p:spPr>
        <p:txBody>
          <a:bodyPr>
            <a:normAutofit/>
          </a:bodyPr>
          <a:lstStyle>
            <a:lvl1pPr marL="0" indent="0" algn="ctr">
              <a:buNone/>
              <a:defRPr sz="1500" b="1" spc="225">
                <a:solidFill>
                  <a:srgbClr val="C9DFF6"/>
                </a:solidFill>
              </a:defRPr>
            </a:lvl1pPr>
          </a:lstStyle>
          <a:p>
            <a:pPr lvl="0"/>
            <a:r>
              <a:rPr lang="en-US"/>
              <a:t>PRESENTATION TITLE</a:t>
            </a:r>
          </a:p>
        </p:txBody>
      </p:sp>
      <p:sp>
        <p:nvSpPr>
          <p:cNvPr id="7" name="Picture Placeholder 6">
            <a:extLst>
              <a:ext uri="{FF2B5EF4-FFF2-40B4-BE49-F238E27FC236}">
                <a16:creationId xmlns:a16="http://schemas.microsoft.com/office/drawing/2014/main" id="{66EBE135-9E14-44B3-9446-0185506F0400}"/>
              </a:ext>
            </a:extLst>
          </p:cNvPr>
          <p:cNvSpPr>
            <a:spLocks noGrp="1"/>
          </p:cNvSpPr>
          <p:nvPr>
            <p:ph type="pic" sz="quarter" idx="13"/>
          </p:nvPr>
        </p:nvSpPr>
        <p:spPr>
          <a:xfrm>
            <a:off x="1479444" y="679450"/>
            <a:ext cx="2057400" cy="5499100"/>
          </a:xfrm>
          <a:solidFill>
            <a:schemeClr val="bg1">
              <a:lumMod val="95000"/>
            </a:schemeClr>
          </a:solidFill>
        </p:spPr>
        <p:txBody>
          <a:bodyPr/>
          <a:lstStyle>
            <a:lvl1pPr marL="0" indent="0">
              <a:buNone/>
              <a:defRPr/>
            </a:lvl1pPr>
          </a:lstStyle>
          <a:p>
            <a:endParaRPr lang="en-US"/>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9" name="TextBox 18">
            <a:extLst>
              <a:ext uri="{FF2B5EF4-FFF2-40B4-BE49-F238E27FC236}">
                <a16:creationId xmlns:a16="http://schemas.microsoft.com/office/drawing/2014/main" id="{0B153BEA-F597-F027-E7D4-242828A8E64D}"/>
              </a:ext>
            </a:extLst>
          </p:cNvPr>
          <p:cNvSpPr txBox="1"/>
          <p:nvPr userDrawn="1"/>
        </p:nvSpPr>
        <p:spPr>
          <a:xfrm>
            <a:off x="8792664" y="6317653"/>
            <a:ext cx="361572"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0291557"/>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1 Column with Large Pictur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E5155C-C7FF-C810-4D77-C66D7BC2FA1C}"/>
              </a:ext>
              <a:ext uri="{C183D7F6-B498-43B3-948B-1728B52AA6E4}">
                <adec:decorative xmlns:adec="http://schemas.microsoft.com/office/drawing/2017/decorative" val="1"/>
              </a:ext>
            </a:extLst>
          </p:cNvPr>
          <p:cNvGrpSpPr/>
          <p:nvPr userDrawn="1"/>
        </p:nvGrpSpPr>
        <p:grpSpPr>
          <a:xfrm>
            <a:off x="3960123" y="926"/>
            <a:ext cx="77169" cy="6856151"/>
            <a:chOff x="6062803" y="0"/>
            <a:chExt cx="102892" cy="6856151"/>
          </a:xfrm>
        </p:grpSpPr>
        <p:sp>
          <p:nvSpPr>
            <p:cNvPr id="6" name="Rectangle 5">
              <a:extLst>
                <a:ext uri="{FF2B5EF4-FFF2-40B4-BE49-F238E27FC236}">
                  <a16:creationId xmlns:a16="http://schemas.microsoft.com/office/drawing/2014/main" id="{ED648179-763F-47DD-35A9-A50956CE5923}"/>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28CA1AB-902D-3842-63F1-0D8AEF963F5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058CC75-D321-610A-3CE4-4E5B4F049CC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6961993-61D9-DFD5-5BB5-15EB50B64A87}"/>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EFB31D-4F4F-234A-E102-1A7A515220AA}"/>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5F94B3-BAEE-80A4-1A97-932B929E0563}"/>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CCAFA-127F-35BB-CB39-006B6ABF43CD}"/>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26569971-192F-F5B2-B256-4F89D369C35C}"/>
              </a:ext>
              <a:ext uri="{C183D7F6-B498-43B3-948B-1728B52AA6E4}">
                <adec:decorative xmlns:adec="http://schemas.microsoft.com/office/drawing/2017/decorative" val="1"/>
              </a:ext>
            </a:extLst>
          </p:cNvPr>
          <p:cNvSpPr/>
          <p:nvPr userDrawn="1"/>
        </p:nvSpPr>
        <p:spPr>
          <a:xfrm>
            <a:off x="1" y="0"/>
            <a:ext cx="3883932"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34BBAD-71E5-4954-B94F-F7C9E05560CD}"/>
              </a:ext>
            </a:extLst>
          </p:cNvPr>
          <p:cNvSpPr>
            <a:spLocks noGrp="1"/>
          </p:cNvSpPr>
          <p:nvPr>
            <p:ph type="title"/>
          </p:nvPr>
        </p:nvSpPr>
        <p:spPr>
          <a:xfrm>
            <a:off x="629841" y="457200"/>
            <a:ext cx="2949178" cy="1600200"/>
          </a:xfrm>
        </p:spPr>
        <p:txBody>
          <a:bodyPr anchor="b">
            <a:noAutofit/>
          </a:bodyPr>
          <a:lstStyle>
            <a:lvl1pPr>
              <a:defRPr sz="33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1CD52731-1092-482B-B642-1305BC356CDE}"/>
              </a:ext>
            </a:extLst>
          </p:cNvPr>
          <p:cNvSpPr>
            <a:spLocks noGrp="1"/>
          </p:cNvSpPr>
          <p:nvPr>
            <p:ph type="body" sz="half" idx="2"/>
          </p:nvPr>
        </p:nvSpPr>
        <p:spPr>
          <a:xfrm>
            <a:off x="629841" y="2290527"/>
            <a:ext cx="2949178" cy="3578461"/>
          </a:xfrm>
        </p:spPr>
        <p:txBody>
          <a:bodyPr>
            <a:normAutofit/>
          </a:bodyPr>
          <a:lstStyle>
            <a:lvl1pPr marL="257175" indent="-257175">
              <a:buClr>
                <a:srgbClr val="FBB92F"/>
              </a:buClr>
              <a:buFont typeface="Arial" panose="020B0604020202020204" pitchFamily="34" charset="0"/>
              <a:buChar char="•"/>
              <a:defRPr sz="15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Picture Placeholder 2">
            <a:extLst>
              <a:ext uri="{FF2B5EF4-FFF2-40B4-BE49-F238E27FC236}">
                <a16:creationId xmlns:a16="http://schemas.microsoft.com/office/drawing/2014/main" id="{A78A1EEF-B99A-43EF-BF98-D0C4E66FC2B8}"/>
              </a:ext>
            </a:extLst>
          </p:cNvPr>
          <p:cNvSpPr>
            <a:spLocks noGrp="1"/>
          </p:cNvSpPr>
          <p:nvPr>
            <p:ph type="pic" idx="1"/>
          </p:nvPr>
        </p:nvSpPr>
        <p:spPr>
          <a:xfrm>
            <a:off x="4420354" y="987426"/>
            <a:ext cx="4096187"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0" name="TextBox 9">
            <a:extLst>
              <a:ext uri="{FF2B5EF4-FFF2-40B4-BE49-F238E27FC236}">
                <a16:creationId xmlns:a16="http://schemas.microsoft.com/office/drawing/2014/main" id="{258FA460-9913-CEC5-012A-9A99C8FFE029}"/>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8" name="TextBox 17">
            <a:extLst>
              <a:ext uri="{FF2B5EF4-FFF2-40B4-BE49-F238E27FC236}">
                <a16:creationId xmlns:a16="http://schemas.microsoft.com/office/drawing/2014/main" id="{1E9B1B75-BC8E-03A7-2B1D-0A0997292D0F}"/>
              </a:ext>
            </a:extLst>
          </p:cNvPr>
          <p:cNvSpPr txBox="1"/>
          <p:nvPr userDrawn="1"/>
        </p:nvSpPr>
        <p:spPr>
          <a:xfrm>
            <a:off x="8792664" y="6317653"/>
            <a:ext cx="361572"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7887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FAC1EB-6F7C-AA2E-6E23-64D67C80EC17}"/>
              </a:ext>
              <a:ext uri="{C183D7F6-B498-43B3-948B-1728B52AA6E4}">
                <adec:decorative xmlns:adec="http://schemas.microsoft.com/office/drawing/2017/decorative" val="1"/>
              </a:ext>
            </a:extLst>
          </p:cNvPr>
          <p:cNvGrpSpPr/>
          <p:nvPr userDrawn="1"/>
        </p:nvGrpSpPr>
        <p:grpSpPr>
          <a:xfrm>
            <a:off x="0" y="5759784"/>
            <a:ext cx="9144000" cy="102891"/>
            <a:chOff x="-1" y="5786108"/>
            <a:chExt cx="12192000" cy="102891"/>
          </a:xfrm>
        </p:grpSpPr>
        <p:sp>
          <p:nvSpPr>
            <p:cNvPr id="3" name="Rectangle 2">
              <a:extLst>
                <a:ext uri="{FF2B5EF4-FFF2-40B4-BE49-F238E27FC236}">
                  <a16:creationId xmlns:a16="http://schemas.microsoft.com/office/drawing/2014/main" id="{0FE88E2D-D5E0-6CDA-4607-7A7C659FA234}"/>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658086F-EC64-4565-D5AB-F1DFADC1151E}"/>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AF88B0-0D47-8CB7-E0CB-2B7D997145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B88637-2B00-7CA6-BACC-5A362970A14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4C01A1-167B-7142-F437-0089444E4EC9}"/>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39AAD7-34F7-D144-EDF7-A38AF9683D9C}"/>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F2AFD8-22F1-557F-BE5C-6EA254E71CF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75E631C-C9B9-0D12-A4F0-3FFF873C6A8B}"/>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07C1EE-921A-0188-63D1-4140C28040E8}"/>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C339CD-E8CB-43CA-761B-3322DAF1A14B}"/>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105DBB-3DCD-0E0E-D0C2-4B4FB95E33FF}"/>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DEE8F523-BC24-52C8-70F5-AD146FC604F2}"/>
              </a:ext>
              <a:ext uri="{C183D7F6-B498-43B3-948B-1728B52AA6E4}">
                <adec:decorative xmlns:adec="http://schemas.microsoft.com/office/drawing/2017/decorative" val="1"/>
              </a:ext>
            </a:extLst>
          </p:cNvPr>
          <p:cNvSpPr/>
          <p:nvPr userDrawn="1"/>
        </p:nvSpPr>
        <p:spPr>
          <a:xfrm>
            <a:off x="0" y="-26633"/>
            <a:ext cx="9144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1EACBFBE-9895-C166-F623-0D8C061E974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065" y="1059873"/>
            <a:ext cx="2989465" cy="3985953"/>
          </a:xfrm>
          <a:prstGeom prst="rect">
            <a:avLst/>
          </a:prstGeom>
        </p:spPr>
      </p:pic>
      <p:sp>
        <p:nvSpPr>
          <p:cNvPr id="29" name="Title 1">
            <a:extLst>
              <a:ext uri="{FF2B5EF4-FFF2-40B4-BE49-F238E27FC236}">
                <a16:creationId xmlns:a16="http://schemas.microsoft.com/office/drawing/2014/main" id="{58F671E5-9EBE-42C1-3897-616188982225}"/>
              </a:ext>
            </a:extLst>
          </p:cNvPr>
          <p:cNvSpPr>
            <a:spLocks noGrp="1"/>
          </p:cNvSpPr>
          <p:nvPr>
            <p:ph type="title"/>
          </p:nvPr>
        </p:nvSpPr>
        <p:spPr>
          <a:xfrm>
            <a:off x="4272216" y="2246984"/>
            <a:ext cx="3822813" cy="1466255"/>
          </a:xfrm>
        </p:spPr>
        <p:txBody>
          <a:bodyPr anchor="ctr"/>
          <a:lstStyle>
            <a:lvl1pPr>
              <a:defRPr b="0">
                <a:solidFill>
                  <a:schemeClr val="bg1"/>
                </a:solidFill>
                <a:latin typeface="+mj-lt"/>
                <a:cs typeface="Arial" panose="020B0604020202020204" pitchFamily="34" charset="0"/>
              </a:defRPr>
            </a:lvl1pPr>
          </a:lstStyle>
          <a:p>
            <a:r>
              <a:rPr lang="en-US"/>
              <a:t>Click to edit Master title style</a:t>
            </a:r>
          </a:p>
        </p:txBody>
      </p:sp>
      <p:sp>
        <p:nvSpPr>
          <p:cNvPr id="31" name="TextBox 30">
            <a:extLst>
              <a:ext uri="{FF2B5EF4-FFF2-40B4-BE49-F238E27FC236}">
                <a16:creationId xmlns:a16="http://schemas.microsoft.com/office/drawing/2014/main" id="{789E0322-06AC-DFD8-88AF-03EBEE26C664}"/>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32" name="TextBox 31">
            <a:extLst>
              <a:ext uri="{FF2B5EF4-FFF2-40B4-BE49-F238E27FC236}">
                <a16:creationId xmlns:a16="http://schemas.microsoft.com/office/drawing/2014/main" id="{F7FA5611-6161-7A24-BA09-3171003860D8}"/>
              </a:ext>
            </a:extLst>
          </p:cNvPr>
          <p:cNvSpPr txBox="1"/>
          <p:nvPr userDrawn="1"/>
        </p:nvSpPr>
        <p:spPr>
          <a:xfrm>
            <a:off x="8792664" y="6317653"/>
            <a:ext cx="361572"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024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856379-A185-1DAF-D7E6-4E53A48D9504}"/>
              </a:ext>
              <a:ext uri="{C183D7F6-B498-43B3-948B-1728B52AA6E4}">
                <adec:decorative xmlns:adec="http://schemas.microsoft.com/office/drawing/2017/decorative" val="1"/>
              </a:ext>
            </a:extLst>
          </p:cNvPr>
          <p:cNvGrpSpPr/>
          <p:nvPr userDrawn="1"/>
        </p:nvGrpSpPr>
        <p:grpSpPr>
          <a:xfrm>
            <a:off x="5933890" y="926"/>
            <a:ext cx="77169" cy="6856151"/>
            <a:chOff x="6062803" y="0"/>
            <a:chExt cx="102892" cy="6856151"/>
          </a:xfrm>
        </p:grpSpPr>
        <p:sp>
          <p:nvSpPr>
            <p:cNvPr id="3" name="Rectangle 2">
              <a:extLst>
                <a:ext uri="{FF2B5EF4-FFF2-40B4-BE49-F238E27FC236}">
                  <a16:creationId xmlns:a16="http://schemas.microsoft.com/office/drawing/2014/main" id="{806F380B-D889-E89A-0340-0E5A0BF797E2}"/>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F848BF4-ED5E-9472-3C3E-13183F46AAE7}"/>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9891F00-8B8A-2EF8-6F6F-845DD12914A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C28F3B-FFF7-67F5-764E-E9BD6CCBB393}"/>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A487BE-FA3F-1538-34D8-E724421EE002}"/>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B7FFA5-91D3-4F16-023A-22F369801F9B}"/>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9DE528A-F386-3C10-3B74-5395D5711AC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CFCF1BD5-C67E-ECF7-2898-9AAACAA82572}"/>
              </a:ext>
              <a:ext uri="{C183D7F6-B498-43B3-948B-1728B52AA6E4}">
                <adec:decorative xmlns:adec="http://schemas.microsoft.com/office/drawing/2017/decorative" val="1"/>
              </a:ext>
            </a:extLst>
          </p:cNvPr>
          <p:cNvSpPr/>
          <p:nvPr userDrawn="1"/>
        </p:nvSpPr>
        <p:spPr>
          <a:xfrm>
            <a:off x="0" y="-9559"/>
            <a:ext cx="5857458"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4">
            <a:extLst>
              <a:ext uri="{FF2B5EF4-FFF2-40B4-BE49-F238E27FC236}">
                <a16:creationId xmlns:a16="http://schemas.microsoft.com/office/drawing/2014/main" id="{C2053CB0-0B03-B273-8768-2DB0B5710124}"/>
              </a:ext>
            </a:extLst>
          </p:cNvPr>
          <p:cNvSpPr>
            <a:spLocks noGrp="1"/>
          </p:cNvSpPr>
          <p:nvPr>
            <p:ph type="body" sz="quarter" idx="20" hasCustomPrompt="1"/>
          </p:nvPr>
        </p:nvSpPr>
        <p:spPr>
          <a:xfrm>
            <a:off x="628650" y="3741738"/>
            <a:ext cx="3086100" cy="774700"/>
          </a:xfrm>
        </p:spPr>
        <p:txBody>
          <a:bodyPr>
            <a:noAutofit/>
          </a:bodyPr>
          <a:lstStyle>
            <a:lvl1pPr marL="0" indent="0">
              <a:buNone/>
              <a:defRPr sz="3300">
                <a:solidFill>
                  <a:schemeClr val="bg1"/>
                </a:solidFill>
                <a:latin typeface="+mj-lt"/>
              </a:defRPr>
            </a:lvl1pPr>
          </a:lstStyle>
          <a:p>
            <a:pPr lvl="0"/>
            <a:r>
              <a:rPr lang="en-US"/>
              <a:t>Contact Us</a:t>
            </a:r>
          </a:p>
        </p:txBody>
      </p:sp>
      <p:sp>
        <p:nvSpPr>
          <p:cNvPr id="8" name="Text Placeholder 7">
            <a:extLst>
              <a:ext uri="{FF2B5EF4-FFF2-40B4-BE49-F238E27FC236}">
                <a16:creationId xmlns:a16="http://schemas.microsoft.com/office/drawing/2014/main" id="{F154DDED-4526-86E5-3EBA-05C3DC64AADD}"/>
              </a:ext>
            </a:extLst>
          </p:cNvPr>
          <p:cNvSpPr>
            <a:spLocks noGrp="1"/>
          </p:cNvSpPr>
          <p:nvPr>
            <p:ph type="body" sz="quarter" idx="13" hasCustomPrompt="1"/>
          </p:nvPr>
        </p:nvSpPr>
        <p:spPr>
          <a:xfrm>
            <a:off x="628650" y="4716463"/>
            <a:ext cx="3007895" cy="1009650"/>
          </a:xfrm>
        </p:spPr>
        <p:txBody>
          <a:bodyPr>
            <a:normAutofit/>
          </a:bodyPr>
          <a:lstStyle>
            <a:lvl1pPr marL="0" indent="0">
              <a:buNone/>
              <a:defRPr sz="1500" b="1">
                <a:solidFill>
                  <a:srgbClr val="C9DFF6"/>
                </a:solidFill>
              </a:defRPr>
            </a:lvl1pPr>
          </a:lstStyle>
          <a:p>
            <a:pPr lvl="0"/>
            <a:r>
              <a:rPr lang="en-US"/>
              <a:t>For any questions or to get help from our tax experts</a:t>
            </a:r>
          </a:p>
        </p:txBody>
      </p:sp>
      <p:pic>
        <p:nvPicPr>
          <p:cNvPr id="26" name="Graphic 25">
            <a:extLst>
              <a:ext uri="{FF2B5EF4-FFF2-40B4-BE49-F238E27FC236}">
                <a16:creationId xmlns:a16="http://schemas.microsoft.com/office/drawing/2014/main" id="{B7E38234-E0DE-3077-F4BE-0A6F0572F3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21322" y="2298748"/>
            <a:ext cx="355304" cy="473739"/>
          </a:xfrm>
          <a:prstGeom prst="rect">
            <a:avLst/>
          </a:prstGeom>
        </p:spPr>
      </p:pic>
      <p:sp>
        <p:nvSpPr>
          <p:cNvPr id="18" name="Text Placeholder 17">
            <a:extLst>
              <a:ext uri="{FF2B5EF4-FFF2-40B4-BE49-F238E27FC236}">
                <a16:creationId xmlns:a16="http://schemas.microsoft.com/office/drawing/2014/main" id="{48D2D3E6-1EFD-0915-EC26-B200A20D5587}"/>
              </a:ext>
            </a:extLst>
          </p:cNvPr>
          <p:cNvSpPr>
            <a:spLocks noGrp="1"/>
          </p:cNvSpPr>
          <p:nvPr>
            <p:ph type="body" sz="quarter" idx="14" hasCustomPrompt="1"/>
          </p:nvPr>
        </p:nvSpPr>
        <p:spPr>
          <a:xfrm>
            <a:off x="6676626" y="2327193"/>
            <a:ext cx="2133750" cy="360362"/>
          </a:xfrm>
        </p:spPr>
        <p:txBody>
          <a:bodyPr>
            <a:normAutofit/>
          </a:bodyPr>
          <a:lstStyle>
            <a:lvl1pPr marL="0" indent="0">
              <a:buNone/>
              <a:defRPr sz="1500" b="1">
                <a:solidFill>
                  <a:srgbClr val="6A737B"/>
                </a:solidFill>
              </a:defRPr>
            </a:lvl1pPr>
          </a:lstStyle>
          <a:p>
            <a:pPr lvl="0"/>
            <a:r>
              <a:rPr lang="en-US"/>
              <a:t>Website</a:t>
            </a:r>
          </a:p>
        </p:txBody>
      </p:sp>
      <p:sp>
        <p:nvSpPr>
          <p:cNvPr id="22" name="Text Placeholder 21">
            <a:extLst>
              <a:ext uri="{FF2B5EF4-FFF2-40B4-BE49-F238E27FC236}">
                <a16:creationId xmlns:a16="http://schemas.microsoft.com/office/drawing/2014/main" id="{34795BC3-3273-00FA-F3E9-794C2428DEC2}"/>
              </a:ext>
            </a:extLst>
          </p:cNvPr>
          <p:cNvSpPr>
            <a:spLocks noGrp="1"/>
          </p:cNvSpPr>
          <p:nvPr>
            <p:ph type="body" sz="quarter" idx="17"/>
          </p:nvPr>
        </p:nvSpPr>
        <p:spPr>
          <a:xfrm>
            <a:off x="6346973" y="2841373"/>
            <a:ext cx="2459831"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28" name="Graphic 27">
            <a:extLst>
              <a:ext uri="{FF2B5EF4-FFF2-40B4-BE49-F238E27FC236}">
                <a16:creationId xmlns:a16="http://schemas.microsoft.com/office/drawing/2014/main" id="{45A39211-6EF8-4720-151D-1CE5AA4DC11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3726" y="3465094"/>
            <a:ext cx="342900" cy="457200"/>
          </a:xfrm>
          <a:prstGeom prst="rect">
            <a:avLst/>
          </a:prstGeom>
        </p:spPr>
      </p:pic>
      <p:sp>
        <p:nvSpPr>
          <p:cNvPr id="19" name="Text Placeholder 17">
            <a:extLst>
              <a:ext uri="{FF2B5EF4-FFF2-40B4-BE49-F238E27FC236}">
                <a16:creationId xmlns:a16="http://schemas.microsoft.com/office/drawing/2014/main" id="{5C96FF68-77C6-7FD6-B56F-5F45DB507ACE}"/>
              </a:ext>
            </a:extLst>
          </p:cNvPr>
          <p:cNvSpPr>
            <a:spLocks noGrp="1"/>
          </p:cNvSpPr>
          <p:nvPr>
            <p:ph type="body" sz="quarter" idx="15" hasCustomPrompt="1"/>
          </p:nvPr>
        </p:nvSpPr>
        <p:spPr>
          <a:xfrm>
            <a:off x="6682829" y="3521828"/>
            <a:ext cx="2133750" cy="360362"/>
          </a:xfrm>
        </p:spPr>
        <p:txBody>
          <a:bodyPr>
            <a:normAutofit/>
          </a:bodyPr>
          <a:lstStyle>
            <a:lvl1pPr marL="0" indent="0">
              <a:buNone/>
              <a:defRPr sz="1500" b="1">
                <a:solidFill>
                  <a:srgbClr val="6A737B"/>
                </a:solidFill>
              </a:defRPr>
            </a:lvl1pPr>
          </a:lstStyle>
          <a:p>
            <a:pPr lvl="0"/>
            <a:r>
              <a:rPr lang="en-US"/>
              <a:t>Phone Number</a:t>
            </a:r>
          </a:p>
        </p:txBody>
      </p:sp>
      <p:sp>
        <p:nvSpPr>
          <p:cNvPr id="23" name="Text Placeholder 21">
            <a:extLst>
              <a:ext uri="{FF2B5EF4-FFF2-40B4-BE49-F238E27FC236}">
                <a16:creationId xmlns:a16="http://schemas.microsoft.com/office/drawing/2014/main" id="{52EE6262-59C5-FABE-311C-F2370795CD18}"/>
              </a:ext>
            </a:extLst>
          </p:cNvPr>
          <p:cNvSpPr>
            <a:spLocks noGrp="1"/>
          </p:cNvSpPr>
          <p:nvPr>
            <p:ph type="body" sz="quarter" idx="18"/>
          </p:nvPr>
        </p:nvSpPr>
        <p:spPr>
          <a:xfrm>
            <a:off x="6353176" y="3994815"/>
            <a:ext cx="2459831"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30" name="Graphic 29">
            <a:extLst>
              <a:ext uri="{FF2B5EF4-FFF2-40B4-BE49-F238E27FC236}">
                <a16:creationId xmlns:a16="http://schemas.microsoft.com/office/drawing/2014/main" id="{02C55C93-1D71-5983-B25E-92EE7C76435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69371" y="4714677"/>
            <a:ext cx="271611" cy="362148"/>
          </a:xfrm>
          <a:prstGeom prst="rect">
            <a:avLst/>
          </a:prstGeom>
        </p:spPr>
      </p:pic>
      <p:sp>
        <p:nvSpPr>
          <p:cNvPr id="20" name="Text Placeholder 17">
            <a:extLst>
              <a:ext uri="{FF2B5EF4-FFF2-40B4-BE49-F238E27FC236}">
                <a16:creationId xmlns:a16="http://schemas.microsoft.com/office/drawing/2014/main" id="{D6DAE9D1-1259-95E9-213C-B37455C9C42E}"/>
              </a:ext>
            </a:extLst>
          </p:cNvPr>
          <p:cNvSpPr>
            <a:spLocks noGrp="1"/>
          </p:cNvSpPr>
          <p:nvPr>
            <p:ph type="body" sz="quarter" idx="16" hasCustomPrompt="1"/>
          </p:nvPr>
        </p:nvSpPr>
        <p:spPr>
          <a:xfrm>
            <a:off x="6682829" y="4716463"/>
            <a:ext cx="2133750" cy="360362"/>
          </a:xfrm>
        </p:spPr>
        <p:txBody>
          <a:bodyPr>
            <a:normAutofit/>
          </a:bodyPr>
          <a:lstStyle>
            <a:lvl1pPr marL="0" indent="0">
              <a:buNone/>
              <a:defRPr sz="1500" b="1">
                <a:solidFill>
                  <a:srgbClr val="6A737B"/>
                </a:solidFill>
              </a:defRPr>
            </a:lvl1pPr>
          </a:lstStyle>
          <a:p>
            <a:pPr lvl="0"/>
            <a:r>
              <a:rPr lang="en-US"/>
              <a:t>Email</a:t>
            </a:r>
          </a:p>
        </p:txBody>
      </p:sp>
      <p:sp>
        <p:nvSpPr>
          <p:cNvPr id="24" name="Text Placeholder 21">
            <a:extLst>
              <a:ext uri="{FF2B5EF4-FFF2-40B4-BE49-F238E27FC236}">
                <a16:creationId xmlns:a16="http://schemas.microsoft.com/office/drawing/2014/main" id="{862113A7-42FE-CE67-44D3-7A6F501A25E9}"/>
              </a:ext>
            </a:extLst>
          </p:cNvPr>
          <p:cNvSpPr>
            <a:spLocks noGrp="1"/>
          </p:cNvSpPr>
          <p:nvPr>
            <p:ph type="body" sz="quarter" idx="19"/>
          </p:nvPr>
        </p:nvSpPr>
        <p:spPr>
          <a:xfrm>
            <a:off x="6353176" y="5189370"/>
            <a:ext cx="2459831"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67911AE4-F173-4453-C80E-938338098E51}"/>
              </a:ext>
              <a:ext uri="{C183D7F6-B498-43B3-948B-1728B52AA6E4}">
                <adec:decorative xmlns:adec="http://schemas.microsoft.com/office/drawing/2017/decorative" val="1"/>
              </a:ext>
            </a:extLst>
          </p:cNvPr>
          <p:cNvCxnSpPr>
            <a:cxnSpLocks/>
          </p:cNvCxnSpPr>
          <p:nvPr userDrawn="1"/>
        </p:nvCxnSpPr>
        <p:spPr>
          <a:xfrm>
            <a:off x="6333726" y="3337389"/>
            <a:ext cx="2491685"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FD67AE-B0F9-1EF0-6385-35DAE37E3645}"/>
              </a:ext>
              <a:ext uri="{C183D7F6-B498-43B3-948B-1728B52AA6E4}">
                <adec:decorative xmlns:adec="http://schemas.microsoft.com/office/drawing/2017/decorative" val="1"/>
              </a:ext>
            </a:extLst>
          </p:cNvPr>
          <p:cNvCxnSpPr>
            <a:cxnSpLocks/>
          </p:cNvCxnSpPr>
          <p:nvPr userDrawn="1"/>
        </p:nvCxnSpPr>
        <p:spPr>
          <a:xfrm>
            <a:off x="6333726" y="4516503"/>
            <a:ext cx="2491685"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F109B44-8238-B556-5951-F546FC6DC380}"/>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391853" y="310374"/>
            <a:ext cx="2408591" cy="3211455"/>
          </a:xfrm>
          <a:prstGeom prst="rect">
            <a:avLst/>
          </a:prstGeom>
          <a:effectLst/>
        </p:spPr>
      </p:pic>
    </p:spTree>
    <p:extLst>
      <p:ext uri="{BB962C8B-B14F-4D97-AF65-F5344CB8AC3E}">
        <p14:creationId xmlns:p14="http://schemas.microsoft.com/office/powerpoint/2010/main" val="702886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05/14/2025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138248763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Us Op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29A96D-27FD-2777-FA9A-C6114BA031ED}"/>
              </a:ext>
              <a:ext uri="{C183D7F6-B498-43B3-948B-1728B52AA6E4}">
                <adec:decorative xmlns:adec="http://schemas.microsoft.com/office/drawing/2017/decorative" val="1"/>
              </a:ext>
            </a:extLst>
          </p:cNvPr>
          <p:cNvSpPr/>
          <p:nvPr userDrawn="1"/>
        </p:nvSpPr>
        <p:spPr>
          <a:xfrm>
            <a:off x="0" y="-9559"/>
            <a:ext cx="5857458"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34">
            <a:extLst>
              <a:ext uri="{FF2B5EF4-FFF2-40B4-BE49-F238E27FC236}">
                <a16:creationId xmlns:a16="http://schemas.microsoft.com/office/drawing/2014/main" id="{ABA9DD5B-8501-32C8-F8C6-E05673031A07}"/>
              </a:ext>
            </a:extLst>
          </p:cNvPr>
          <p:cNvSpPr>
            <a:spLocks noGrp="1"/>
          </p:cNvSpPr>
          <p:nvPr>
            <p:ph type="body" sz="quarter" idx="20" hasCustomPrompt="1"/>
          </p:nvPr>
        </p:nvSpPr>
        <p:spPr>
          <a:xfrm>
            <a:off x="628650" y="3741738"/>
            <a:ext cx="3086100" cy="774700"/>
          </a:xfrm>
        </p:spPr>
        <p:txBody>
          <a:bodyPr>
            <a:noAutofit/>
          </a:bodyPr>
          <a:lstStyle>
            <a:lvl1pPr marL="0" indent="0">
              <a:buNone/>
              <a:defRPr sz="3300">
                <a:solidFill>
                  <a:schemeClr val="bg1"/>
                </a:solidFill>
                <a:latin typeface="+mj-lt"/>
              </a:defRPr>
            </a:lvl1pPr>
          </a:lstStyle>
          <a:p>
            <a:pPr lvl="0"/>
            <a:r>
              <a:rPr lang="en-US"/>
              <a:t>Contact Us</a:t>
            </a:r>
          </a:p>
        </p:txBody>
      </p:sp>
      <p:sp>
        <p:nvSpPr>
          <p:cNvPr id="49" name="Text Placeholder 7">
            <a:extLst>
              <a:ext uri="{FF2B5EF4-FFF2-40B4-BE49-F238E27FC236}">
                <a16:creationId xmlns:a16="http://schemas.microsoft.com/office/drawing/2014/main" id="{93386743-BD50-EEB3-1921-0D2012FB106D}"/>
              </a:ext>
            </a:extLst>
          </p:cNvPr>
          <p:cNvSpPr>
            <a:spLocks noGrp="1"/>
          </p:cNvSpPr>
          <p:nvPr>
            <p:ph type="body" sz="quarter" idx="13"/>
          </p:nvPr>
        </p:nvSpPr>
        <p:spPr>
          <a:xfrm>
            <a:off x="628650" y="4716463"/>
            <a:ext cx="3007895" cy="1009650"/>
          </a:xfrm>
        </p:spPr>
        <p:txBody>
          <a:bodyPr>
            <a:normAutofit/>
          </a:bodyPr>
          <a:lstStyle>
            <a:lvl1pPr marL="0" indent="0">
              <a:buNone/>
              <a:defRPr sz="1500" b="1">
                <a:solidFill>
                  <a:srgbClr val="C9DFF6"/>
                </a:solidFill>
              </a:defRPr>
            </a:lvl1pPr>
          </a:lstStyle>
          <a:p>
            <a:pPr lvl="0"/>
            <a:endParaRPr lang="en-US"/>
          </a:p>
        </p:txBody>
      </p:sp>
      <p:pic>
        <p:nvPicPr>
          <p:cNvPr id="47" name="Graphic 46">
            <a:extLst>
              <a:ext uri="{FF2B5EF4-FFF2-40B4-BE49-F238E27FC236}">
                <a16:creationId xmlns:a16="http://schemas.microsoft.com/office/drawing/2014/main" id="{306E111F-B5BB-34DE-AD4E-D2C0B60C0F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3175" y="801676"/>
            <a:ext cx="323451" cy="431268"/>
          </a:xfrm>
          <a:prstGeom prst="rect">
            <a:avLst/>
          </a:prstGeom>
        </p:spPr>
      </p:pic>
      <p:sp>
        <p:nvSpPr>
          <p:cNvPr id="51" name="Text Placeholder 17">
            <a:extLst>
              <a:ext uri="{FF2B5EF4-FFF2-40B4-BE49-F238E27FC236}">
                <a16:creationId xmlns:a16="http://schemas.microsoft.com/office/drawing/2014/main" id="{CB05E940-059F-C06A-9C91-7D062CB76381}"/>
              </a:ext>
            </a:extLst>
          </p:cNvPr>
          <p:cNvSpPr>
            <a:spLocks noGrp="1"/>
          </p:cNvSpPr>
          <p:nvPr>
            <p:ph type="body" sz="quarter" idx="23" hasCustomPrompt="1"/>
          </p:nvPr>
        </p:nvSpPr>
        <p:spPr>
          <a:xfrm>
            <a:off x="6691661" y="858875"/>
            <a:ext cx="2133750" cy="360362"/>
          </a:xfrm>
        </p:spPr>
        <p:txBody>
          <a:bodyPr>
            <a:normAutofit/>
          </a:bodyPr>
          <a:lstStyle>
            <a:lvl1pPr marL="0" indent="0">
              <a:buNone/>
              <a:defRPr sz="1500" b="1">
                <a:solidFill>
                  <a:srgbClr val="6A737B"/>
                </a:solidFill>
              </a:defRPr>
            </a:lvl1pPr>
          </a:lstStyle>
          <a:p>
            <a:pPr lvl="0"/>
            <a:r>
              <a:rPr lang="en-US"/>
              <a:t>Address</a:t>
            </a:r>
          </a:p>
        </p:txBody>
      </p:sp>
      <p:sp>
        <p:nvSpPr>
          <p:cNvPr id="34" name="Text Placeholder 21">
            <a:extLst>
              <a:ext uri="{FF2B5EF4-FFF2-40B4-BE49-F238E27FC236}">
                <a16:creationId xmlns:a16="http://schemas.microsoft.com/office/drawing/2014/main" id="{19817289-5690-E9EE-11C1-97DE50139389}"/>
              </a:ext>
            </a:extLst>
          </p:cNvPr>
          <p:cNvSpPr>
            <a:spLocks noGrp="1"/>
          </p:cNvSpPr>
          <p:nvPr>
            <p:ph type="body" sz="quarter" idx="17"/>
          </p:nvPr>
        </p:nvSpPr>
        <p:spPr>
          <a:xfrm>
            <a:off x="6356748" y="1328698"/>
            <a:ext cx="2459831" cy="128092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39" name="Graphic 38">
            <a:extLst>
              <a:ext uri="{FF2B5EF4-FFF2-40B4-BE49-F238E27FC236}">
                <a16:creationId xmlns:a16="http://schemas.microsoft.com/office/drawing/2014/main" id="{4D856F69-F38E-DB3E-7C81-96E34845590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3726" y="2855445"/>
            <a:ext cx="342900" cy="457200"/>
          </a:xfrm>
          <a:prstGeom prst="rect">
            <a:avLst/>
          </a:prstGeom>
        </p:spPr>
      </p:pic>
      <p:sp>
        <p:nvSpPr>
          <p:cNvPr id="29" name="Text Placeholder 17">
            <a:extLst>
              <a:ext uri="{FF2B5EF4-FFF2-40B4-BE49-F238E27FC236}">
                <a16:creationId xmlns:a16="http://schemas.microsoft.com/office/drawing/2014/main" id="{DE73B57A-E488-757C-B37E-824FD4AC4943}"/>
              </a:ext>
            </a:extLst>
          </p:cNvPr>
          <p:cNvSpPr>
            <a:spLocks noGrp="1"/>
          </p:cNvSpPr>
          <p:nvPr>
            <p:ph type="body" sz="quarter" idx="15" hasCustomPrompt="1"/>
          </p:nvPr>
        </p:nvSpPr>
        <p:spPr>
          <a:xfrm>
            <a:off x="6682829" y="2912179"/>
            <a:ext cx="2133750" cy="360362"/>
          </a:xfrm>
        </p:spPr>
        <p:txBody>
          <a:bodyPr>
            <a:normAutofit/>
          </a:bodyPr>
          <a:lstStyle>
            <a:lvl1pPr marL="0" indent="0">
              <a:buNone/>
              <a:defRPr sz="1500" b="1">
                <a:solidFill>
                  <a:srgbClr val="6A737B"/>
                </a:solidFill>
              </a:defRPr>
            </a:lvl1pPr>
          </a:lstStyle>
          <a:p>
            <a:pPr lvl="0"/>
            <a:r>
              <a:rPr lang="en-US"/>
              <a:t>Phone Number</a:t>
            </a:r>
          </a:p>
        </p:txBody>
      </p:sp>
      <p:sp>
        <p:nvSpPr>
          <p:cNvPr id="37" name="Text Placeholder 21">
            <a:extLst>
              <a:ext uri="{FF2B5EF4-FFF2-40B4-BE49-F238E27FC236}">
                <a16:creationId xmlns:a16="http://schemas.microsoft.com/office/drawing/2014/main" id="{5027BD9E-8289-61FB-5791-529F670FDA3F}"/>
              </a:ext>
            </a:extLst>
          </p:cNvPr>
          <p:cNvSpPr>
            <a:spLocks noGrp="1"/>
          </p:cNvSpPr>
          <p:nvPr>
            <p:ph type="body" sz="quarter" idx="18"/>
          </p:nvPr>
        </p:nvSpPr>
        <p:spPr>
          <a:xfrm>
            <a:off x="6353176" y="3385166"/>
            <a:ext cx="2459831"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48" name="Graphic 47">
            <a:extLst>
              <a:ext uri="{FF2B5EF4-FFF2-40B4-BE49-F238E27FC236}">
                <a16:creationId xmlns:a16="http://schemas.microsoft.com/office/drawing/2014/main" id="{F1A82EF7-D51E-7E27-73D9-F62D6B49E27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57921" y="4029989"/>
            <a:ext cx="294510" cy="392680"/>
          </a:xfrm>
          <a:prstGeom prst="rect">
            <a:avLst/>
          </a:prstGeom>
        </p:spPr>
      </p:pic>
      <p:sp>
        <p:nvSpPr>
          <p:cNvPr id="52" name="Text Placeholder 17">
            <a:extLst>
              <a:ext uri="{FF2B5EF4-FFF2-40B4-BE49-F238E27FC236}">
                <a16:creationId xmlns:a16="http://schemas.microsoft.com/office/drawing/2014/main" id="{85D08CC1-11FE-AB12-27C0-6E326319F6FD}"/>
              </a:ext>
            </a:extLst>
          </p:cNvPr>
          <p:cNvSpPr>
            <a:spLocks noGrp="1"/>
          </p:cNvSpPr>
          <p:nvPr>
            <p:ph type="body" sz="quarter" idx="24" hasCustomPrompt="1"/>
          </p:nvPr>
        </p:nvSpPr>
        <p:spPr>
          <a:xfrm>
            <a:off x="6679256" y="4035190"/>
            <a:ext cx="2133750" cy="360362"/>
          </a:xfrm>
        </p:spPr>
        <p:txBody>
          <a:bodyPr>
            <a:normAutofit/>
          </a:bodyPr>
          <a:lstStyle>
            <a:lvl1pPr marL="0" indent="0">
              <a:buNone/>
              <a:defRPr sz="1500" b="1">
                <a:solidFill>
                  <a:srgbClr val="6A737B"/>
                </a:solidFill>
              </a:defRPr>
            </a:lvl1pPr>
          </a:lstStyle>
          <a:p>
            <a:pPr lvl="0"/>
            <a:r>
              <a:rPr lang="en-US"/>
              <a:t>Fax Number</a:t>
            </a:r>
          </a:p>
        </p:txBody>
      </p:sp>
      <p:sp>
        <p:nvSpPr>
          <p:cNvPr id="45" name="Text Placeholder 21">
            <a:extLst>
              <a:ext uri="{FF2B5EF4-FFF2-40B4-BE49-F238E27FC236}">
                <a16:creationId xmlns:a16="http://schemas.microsoft.com/office/drawing/2014/main" id="{48AC4637-3D71-1DA6-8D97-1BD458332D02}"/>
              </a:ext>
            </a:extLst>
          </p:cNvPr>
          <p:cNvSpPr>
            <a:spLocks noGrp="1"/>
          </p:cNvSpPr>
          <p:nvPr>
            <p:ph type="body" sz="quarter" idx="22"/>
          </p:nvPr>
        </p:nvSpPr>
        <p:spPr>
          <a:xfrm>
            <a:off x="6353176" y="4501894"/>
            <a:ext cx="2459831"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40" name="Graphic 39">
            <a:extLst>
              <a:ext uri="{FF2B5EF4-FFF2-40B4-BE49-F238E27FC236}">
                <a16:creationId xmlns:a16="http://schemas.microsoft.com/office/drawing/2014/main" id="{13DACE72-867C-5BC3-FFF3-EE967DD0BC7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69371" y="5144261"/>
            <a:ext cx="271611" cy="362148"/>
          </a:xfrm>
          <a:prstGeom prst="rect">
            <a:avLst/>
          </a:prstGeom>
        </p:spPr>
      </p:pic>
      <p:sp>
        <p:nvSpPr>
          <p:cNvPr id="31" name="Text Placeholder 17">
            <a:extLst>
              <a:ext uri="{FF2B5EF4-FFF2-40B4-BE49-F238E27FC236}">
                <a16:creationId xmlns:a16="http://schemas.microsoft.com/office/drawing/2014/main" id="{7D7B9D02-328F-78EC-04AF-AA0AC36BC525}"/>
              </a:ext>
            </a:extLst>
          </p:cNvPr>
          <p:cNvSpPr>
            <a:spLocks noGrp="1"/>
          </p:cNvSpPr>
          <p:nvPr>
            <p:ph type="body" sz="quarter" idx="16" hasCustomPrompt="1"/>
          </p:nvPr>
        </p:nvSpPr>
        <p:spPr>
          <a:xfrm>
            <a:off x="6682829" y="5146047"/>
            <a:ext cx="2133750" cy="360362"/>
          </a:xfrm>
        </p:spPr>
        <p:txBody>
          <a:bodyPr>
            <a:normAutofit/>
          </a:bodyPr>
          <a:lstStyle>
            <a:lvl1pPr marL="0" indent="0">
              <a:buNone/>
              <a:defRPr sz="1500" b="1">
                <a:solidFill>
                  <a:srgbClr val="6A737B"/>
                </a:solidFill>
              </a:defRPr>
            </a:lvl1pPr>
          </a:lstStyle>
          <a:p>
            <a:pPr lvl="0"/>
            <a:r>
              <a:rPr lang="en-US"/>
              <a:t>Email</a:t>
            </a:r>
          </a:p>
        </p:txBody>
      </p:sp>
      <p:sp>
        <p:nvSpPr>
          <p:cNvPr id="38" name="Text Placeholder 21">
            <a:extLst>
              <a:ext uri="{FF2B5EF4-FFF2-40B4-BE49-F238E27FC236}">
                <a16:creationId xmlns:a16="http://schemas.microsoft.com/office/drawing/2014/main" id="{0F133AFF-6F6D-3268-4BA7-794FF378AFC8}"/>
              </a:ext>
            </a:extLst>
          </p:cNvPr>
          <p:cNvSpPr>
            <a:spLocks noGrp="1"/>
          </p:cNvSpPr>
          <p:nvPr>
            <p:ph type="body" sz="quarter" idx="19"/>
          </p:nvPr>
        </p:nvSpPr>
        <p:spPr>
          <a:xfrm>
            <a:off x="6353176" y="5618954"/>
            <a:ext cx="2459831"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cxnSp>
        <p:nvCxnSpPr>
          <p:cNvPr id="46" name="Straight Connector 45">
            <a:extLst>
              <a:ext uri="{FF2B5EF4-FFF2-40B4-BE49-F238E27FC236}">
                <a16:creationId xmlns:a16="http://schemas.microsoft.com/office/drawing/2014/main" id="{069981A8-41DC-38EA-598E-9CD79964F4D0}"/>
              </a:ext>
              <a:ext uri="{C183D7F6-B498-43B3-948B-1728B52AA6E4}">
                <adec:decorative xmlns:adec="http://schemas.microsoft.com/office/drawing/2017/decorative" val="1"/>
              </a:ext>
            </a:extLst>
          </p:cNvPr>
          <p:cNvCxnSpPr>
            <a:cxnSpLocks/>
          </p:cNvCxnSpPr>
          <p:nvPr userDrawn="1"/>
        </p:nvCxnSpPr>
        <p:spPr>
          <a:xfrm>
            <a:off x="6333726" y="5001953"/>
            <a:ext cx="2491685"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FA707D-83BF-69E5-0CFA-74218C16C184}"/>
              </a:ext>
              <a:ext uri="{C183D7F6-B498-43B3-948B-1728B52AA6E4}">
                <adec:decorative xmlns:adec="http://schemas.microsoft.com/office/drawing/2017/decorative" val="1"/>
              </a:ext>
            </a:extLst>
          </p:cNvPr>
          <p:cNvCxnSpPr>
            <a:cxnSpLocks/>
          </p:cNvCxnSpPr>
          <p:nvPr userDrawn="1"/>
        </p:nvCxnSpPr>
        <p:spPr>
          <a:xfrm>
            <a:off x="6333726" y="3885231"/>
            <a:ext cx="2491685"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A285692-60F1-4996-D98C-7FE96584966A}"/>
              </a:ext>
              <a:ext uri="{C183D7F6-B498-43B3-948B-1728B52AA6E4}">
                <adec:decorative xmlns:adec="http://schemas.microsoft.com/office/drawing/2017/decorative" val="1"/>
              </a:ext>
            </a:extLst>
          </p:cNvPr>
          <p:cNvCxnSpPr>
            <a:cxnSpLocks/>
          </p:cNvCxnSpPr>
          <p:nvPr userDrawn="1"/>
        </p:nvCxnSpPr>
        <p:spPr>
          <a:xfrm>
            <a:off x="6333726" y="2770360"/>
            <a:ext cx="2491685"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774BDA6-81AB-E4EC-27ED-85F9AE09EF77}"/>
              </a:ext>
              <a:ext uri="{C183D7F6-B498-43B3-948B-1728B52AA6E4}">
                <adec:decorative xmlns:adec="http://schemas.microsoft.com/office/drawing/2017/decorative" val="1"/>
              </a:ext>
            </a:extLst>
          </p:cNvPr>
          <p:cNvGrpSpPr/>
          <p:nvPr userDrawn="1"/>
        </p:nvGrpSpPr>
        <p:grpSpPr>
          <a:xfrm>
            <a:off x="5933890" y="926"/>
            <a:ext cx="77169" cy="6856151"/>
            <a:chOff x="6062803" y="0"/>
            <a:chExt cx="102892" cy="6856151"/>
          </a:xfrm>
        </p:grpSpPr>
        <p:sp>
          <p:nvSpPr>
            <p:cNvPr id="8" name="Rectangle 7">
              <a:extLst>
                <a:ext uri="{FF2B5EF4-FFF2-40B4-BE49-F238E27FC236}">
                  <a16:creationId xmlns:a16="http://schemas.microsoft.com/office/drawing/2014/main" id="{77B34F28-368E-9880-A994-33488AABD4E5}"/>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7EAAF3-9A1A-0FA0-C88A-BB5AD847B24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B5F96F-4DF8-0F75-D165-D674CA367BD1}"/>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86E05C-7F6B-DABC-5898-AED9D523B0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F1C4B-7163-1E57-4553-9B38E190AC7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014F7D-E840-2F4E-89AC-4989CBDBEF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BBC17F-9054-CB76-7EE2-39500853D987}"/>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2E5288E-D179-6522-C314-ACF7572F1264}"/>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391853" y="310374"/>
            <a:ext cx="2408591" cy="3211455"/>
          </a:xfrm>
          <a:prstGeom prst="rect">
            <a:avLst/>
          </a:prstGeom>
          <a:effectLst/>
        </p:spPr>
      </p:pic>
    </p:spTree>
    <p:extLst>
      <p:ext uri="{BB962C8B-B14F-4D97-AF65-F5344CB8AC3E}">
        <p14:creationId xmlns:p14="http://schemas.microsoft.com/office/powerpoint/2010/main" val="1223180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396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54FDB-A4A0-4107-84BE-7C17E57CCC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AFC12-EC37-4313-8A1E-E6BC325B2A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81769-8D26-42FF-B116-CDDF055BECA4}"/>
              </a:ext>
            </a:extLst>
          </p:cNvPr>
          <p:cNvSpPr>
            <a:spLocks noGrp="1"/>
          </p:cNvSpPr>
          <p:nvPr>
            <p:ph type="dt" sz="half" idx="10"/>
          </p:nvPr>
        </p:nvSpPr>
        <p:spPr/>
        <p:txBody>
          <a:bodyPr/>
          <a:lstStyle/>
          <a:p>
            <a:fld id="{1FA5C65D-660F-41D5-9CE1-7B7F84EF0E99}" type="datetimeFigureOut">
              <a:rPr lang="en-US" smtClean="0"/>
              <a:t>05/14/2025</a:t>
            </a:fld>
            <a:endParaRPr lang="en-US"/>
          </a:p>
        </p:txBody>
      </p:sp>
      <p:sp>
        <p:nvSpPr>
          <p:cNvPr id="5" name="Footer Placeholder 4">
            <a:extLst>
              <a:ext uri="{FF2B5EF4-FFF2-40B4-BE49-F238E27FC236}">
                <a16:creationId xmlns:a16="http://schemas.microsoft.com/office/drawing/2014/main" id="{86E34C40-9383-40DC-91B4-7BEC44D77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3A1ED-9673-407C-B5D1-733191E673B4}"/>
              </a:ext>
            </a:extLst>
          </p:cNvPr>
          <p:cNvSpPr>
            <a:spLocks noGrp="1"/>
          </p:cNvSpPr>
          <p:nvPr>
            <p:ph type="sldNum" sz="quarter" idx="12"/>
          </p:nvPr>
        </p:nvSpPr>
        <p:spPr/>
        <p:txBody>
          <a:bodyPr/>
          <a:lstStyle/>
          <a:p>
            <a:fld id="{4AFDDBDA-B1BC-495E-A376-1E21B6DB3A60}" type="slidenum">
              <a:rPr lang="en-US" smtClean="0"/>
              <a:t>‹#›</a:t>
            </a:fld>
            <a:endParaRPr lang="en-US"/>
          </a:p>
        </p:txBody>
      </p:sp>
    </p:spTree>
    <p:extLst>
      <p:ext uri="{BB962C8B-B14F-4D97-AF65-F5344CB8AC3E}">
        <p14:creationId xmlns:p14="http://schemas.microsoft.com/office/powerpoint/2010/main" val="3414812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 Title Slide Opt 1">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DCA65A-46E4-AE90-97C5-E0C111E8BD26}"/>
              </a:ext>
              <a:ext uri="{C183D7F6-B498-43B3-948B-1728B52AA6E4}">
                <adec:decorative xmlns:adec="http://schemas.microsoft.com/office/drawing/2017/decorative" val="1"/>
              </a:ext>
            </a:extLst>
          </p:cNvPr>
          <p:cNvGrpSpPr/>
          <p:nvPr userDrawn="1"/>
        </p:nvGrpSpPr>
        <p:grpSpPr>
          <a:xfrm>
            <a:off x="6108516" y="926"/>
            <a:ext cx="77169" cy="6856151"/>
            <a:chOff x="6062803" y="0"/>
            <a:chExt cx="102892" cy="6856151"/>
          </a:xfrm>
        </p:grpSpPr>
        <p:sp>
          <p:nvSpPr>
            <p:cNvPr id="5" name="Rectangle 4">
              <a:extLst>
                <a:ext uri="{FF2B5EF4-FFF2-40B4-BE49-F238E27FC236}">
                  <a16:creationId xmlns:a16="http://schemas.microsoft.com/office/drawing/2014/main" id="{1FCE9070-3968-A193-064C-B28F34508C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FC62DD-DB67-AF37-E345-320764EAFE75}"/>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D5B06C-B414-A33A-B992-BD96A2AF8E2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A7027D-1070-ADA4-D3A8-FF70C0C20614}"/>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B56636-27C4-20ED-D2B3-30524CE613B5}"/>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6B26BF-DEE2-3823-CC8B-95E23C7409AD}"/>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196972-191B-F2A4-5073-BB03D6DF20E8}"/>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8FED0B50-F739-4E91-A28B-19206868406B}"/>
              </a:ext>
              <a:ext uri="{C183D7F6-B498-43B3-948B-1728B52AA6E4}">
                <adec:decorative xmlns:adec="http://schemas.microsoft.com/office/drawing/2017/decorative" val="1"/>
              </a:ext>
            </a:extLst>
          </p:cNvPr>
          <p:cNvSpPr/>
          <p:nvPr userDrawn="1"/>
        </p:nvSpPr>
        <p:spPr>
          <a:xfrm flipV="1">
            <a:off x="0" y="-2"/>
            <a:ext cx="6031764" cy="685799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A4771C-1FDD-4B40-91BE-5857C6BD65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55480" y="108265"/>
            <a:ext cx="1326312" cy="1768416"/>
          </a:xfrm>
          <a:prstGeom prst="rect">
            <a:avLst/>
          </a:prstGeom>
          <a:effectLst/>
        </p:spPr>
      </p:pic>
      <p:sp>
        <p:nvSpPr>
          <p:cNvPr id="2" name="Title 1">
            <a:extLst>
              <a:ext uri="{FF2B5EF4-FFF2-40B4-BE49-F238E27FC236}">
                <a16:creationId xmlns:a16="http://schemas.microsoft.com/office/drawing/2014/main" id="{A0AB3D3C-4546-4CAD-85B3-162768C3D55C}"/>
              </a:ext>
            </a:extLst>
          </p:cNvPr>
          <p:cNvSpPr>
            <a:spLocks noGrp="1"/>
          </p:cNvSpPr>
          <p:nvPr>
            <p:ph type="ctrTitle" hasCustomPrompt="1"/>
          </p:nvPr>
        </p:nvSpPr>
        <p:spPr>
          <a:xfrm>
            <a:off x="355480" y="1875222"/>
            <a:ext cx="5248228" cy="2387600"/>
          </a:xfrm>
        </p:spPr>
        <p:txBody>
          <a:bodyPr anchor="t" anchorCtr="0"/>
          <a:lstStyle>
            <a:lvl1pPr algn="l">
              <a:defRPr sz="4500" b="0">
                <a:solidFill>
                  <a:schemeClr val="bg1"/>
                </a:solidFill>
                <a:latin typeface="+mj-lt"/>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FE3D9B14-3203-4C40-8364-C589058C4EE5}"/>
              </a:ext>
            </a:extLst>
          </p:cNvPr>
          <p:cNvSpPr>
            <a:spLocks noGrp="1"/>
          </p:cNvSpPr>
          <p:nvPr>
            <p:ph type="subTitle" idx="1"/>
          </p:nvPr>
        </p:nvSpPr>
        <p:spPr>
          <a:xfrm>
            <a:off x="355481" y="4459325"/>
            <a:ext cx="5248227" cy="1469571"/>
          </a:xfrm>
        </p:spPr>
        <p:txBody>
          <a:bodyPr>
            <a:normAutofit/>
          </a:bodyPr>
          <a:lstStyle>
            <a:lvl1pPr marL="0" indent="0" algn="l">
              <a:buNone/>
              <a:defRPr sz="1500" b="1">
                <a:solidFill>
                  <a:srgbClr val="C9DFF6"/>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 Placeholder 5">
            <a:extLst>
              <a:ext uri="{FF2B5EF4-FFF2-40B4-BE49-F238E27FC236}">
                <a16:creationId xmlns:a16="http://schemas.microsoft.com/office/drawing/2014/main" id="{CE2B3864-7F4E-4EF7-AE04-B73533DDAB72}"/>
              </a:ext>
            </a:extLst>
          </p:cNvPr>
          <p:cNvSpPr>
            <a:spLocks noGrp="1"/>
          </p:cNvSpPr>
          <p:nvPr>
            <p:ph type="body" sz="quarter" idx="12"/>
          </p:nvPr>
        </p:nvSpPr>
        <p:spPr>
          <a:xfrm>
            <a:off x="355480" y="6028320"/>
            <a:ext cx="5248226" cy="489438"/>
          </a:xfrm>
        </p:spPr>
        <p:txBody>
          <a:bodyPr/>
          <a:lstStyle>
            <a:lvl1pPr marL="0" indent="0">
              <a:buNone/>
              <a:defRPr sz="900">
                <a:solidFill>
                  <a:schemeClr val="bg1"/>
                </a:solidFill>
              </a:defRPr>
            </a:lvl1pPr>
          </a:lstStyle>
          <a:p>
            <a:pPr lvl="0"/>
            <a:endParaRPr lang="en-US"/>
          </a:p>
        </p:txBody>
      </p:sp>
      <p:sp>
        <p:nvSpPr>
          <p:cNvPr id="40" name="Picture Placeholder 39">
            <a:extLst>
              <a:ext uri="{FF2B5EF4-FFF2-40B4-BE49-F238E27FC236}">
                <a16:creationId xmlns:a16="http://schemas.microsoft.com/office/drawing/2014/main" id="{792306F7-0F06-3861-1221-9A4A89293026}"/>
              </a:ext>
            </a:extLst>
          </p:cNvPr>
          <p:cNvSpPr>
            <a:spLocks noGrp="1"/>
          </p:cNvSpPr>
          <p:nvPr>
            <p:ph type="pic" sz="quarter" idx="13"/>
          </p:nvPr>
        </p:nvSpPr>
        <p:spPr>
          <a:xfrm>
            <a:off x="6262437" y="0"/>
            <a:ext cx="2881563" cy="6858000"/>
          </a:xfrm>
        </p:spPr>
        <p:txBody>
          <a:bodyPr/>
          <a:lstStyle/>
          <a:p>
            <a:endParaRPr lang="en-US"/>
          </a:p>
        </p:txBody>
      </p:sp>
    </p:spTree>
    <p:extLst>
      <p:ext uri="{BB962C8B-B14F-4D97-AF65-F5344CB8AC3E}">
        <p14:creationId xmlns:p14="http://schemas.microsoft.com/office/powerpoint/2010/main" val="282394171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Opt 2">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73224F-16CB-E1C1-FAA8-E22BD4999E53}"/>
              </a:ext>
              <a:ext uri="{C183D7F6-B498-43B3-948B-1728B52AA6E4}">
                <adec:decorative xmlns:adec="http://schemas.microsoft.com/office/drawing/2017/decorative" val="1"/>
              </a:ext>
            </a:extLst>
          </p:cNvPr>
          <p:cNvGrpSpPr/>
          <p:nvPr userDrawn="1"/>
        </p:nvGrpSpPr>
        <p:grpSpPr>
          <a:xfrm>
            <a:off x="0" y="5792672"/>
            <a:ext cx="9144000" cy="102891"/>
            <a:chOff x="-1" y="5786108"/>
            <a:chExt cx="12192000" cy="102891"/>
          </a:xfrm>
        </p:grpSpPr>
        <p:sp>
          <p:nvSpPr>
            <p:cNvPr id="4" name="Rectangle 3">
              <a:extLst>
                <a:ext uri="{FF2B5EF4-FFF2-40B4-BE49-F238E27FC236}">
                  <a16:creationId xmlns:a16="http://schemas.microsoft.com/office/drawing/2014/main" id="{7725003C-DE84-4B5C-D904-3768D22E19F0}"/>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A38431-16BE-83FB-7382-53DEF656C08F}"/>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10CC0D-1B6E-0D4A-8D02-52F56418C265}"/>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9414310-B105-3DE3-22F1-D6FF292BF861}"/>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0E644CD-063E-9731-0649-FB1EC6EC1FD8}"/>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F61E943-7EBB-60BC-E64A-162DFBB78F9A}"/>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B83980E-B953-03B1-71F8-8540B0B7630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C1B65B4-F446-7E64-389B-80621849339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2DFD9C4-6D06-5254-B964-86F2BC3697F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C44A2BD-3E5A-4EB2-20CE-9C19C4921CA7}"/>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FE7455E-E923-C731-910F-064EBB3DFBA9}"/>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8476EF13-0114-4A62-B3E7-0D586539F3ED}"/>
              </a:ext>
              <a:ext uri="{C183D7F6-B498-43B3-948B-1728B52AA6E4}">
                <adec:decorative xmlns:adec="http://schemas.microsoft.com/office/drawing/2017/decorative" val="1"/>
              </a:ext>
            </a:extLst>
          </p:cNvPr>
          <p:cNvSpPr/>
          <p:nvPr userDrawn="1"/>
        </p:nvSpPr>
        <p:spPr>
          <a:xfrm>
            <a:off x="0" y="1"/>
            <a:ext cx="9144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6F99C2-4560-4C78-A7DD-AFAB735347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92840" y="1167063"/>
            <a:ext cx="2752023" cy="3669364"/>
          </a:xfrm>
          <a:prstGeom prst="rect">
            <a:avLst/>
          </a:prstGeom>
        </p:spPr>
      </p:pic>
      <p:sp>
        <p:nvSpPr>
          <p:cNvPr id="2" name="Title 1">
            <a:extLst>
              <a:ext uri="{FF2B5EF4-FFF2-40B4-BE49-F238E27FC236}">
                <a16:creationId xmlns:a16="http://schemas.microsoft.com/office/drawing/2014/main" id="{D0CDA4C5-2E70-43CE-8EBC-E6C827629B4C}"/>
              </a:ext>
            </a:extLst>
          </p:cNvPr>
          <p:cNvSpPr>
            <a:spLocks noGrp="1"/>
          </p:cNvSpPr>
          <p:nvPr>
            <p:ph type="title"/>
          </p:nvPr>
        </p:nvSpPr>
        <p:spPr>
          <a:xfrm>
            <a:off x="3645937" y="1398794"/>
            <a:ext cx="4869413" cy="2565410"/>
          </a:xfrm>
        </p:spPr>
        <p:txBody>
          <a:bodyPr>
            <a:noAutofit/>
          </a:bodyPr>
          <a:lstStyle>
            <a:lvl1pPr>
              <a:defRPr sz="4500" b="0">
                <a:solidFill>
                  <a:schemeClr val="bg1"/>
                </a:solidFill>
                <a:latin typeface="+mj-lt"/>
                <a:cs typeface="Arial" panose="020B0604020202020204" pitchFamily="34" charset="0"/>
              </a:defRPr>
            </a:lvl1pPr>
          </a:lstStyle>
          <a:p>
            <a:r>
              <a:rPr lang="en-US"/>
              <a:t>Click to edit Master title style</a:t>
            </a:r>
          </a:p>
        </p:txBody>
      </p:sp>
      <p:sp>
        <p:nvSpPr>
          <p:cNvPr id="22" name="Text Placeholder 21">
            <a:extLst>
              <a:ext uri="{FF2B5EF4-FFF2-40B4-BE49-F238E27FC236}">
                <a16:creationId xmlns:a16="http://schemas.microsoft.com/office/drawing/2014/main" id="{2281FBDE-B849-80D3-F1AB-D1BE6399D0E5}"/>
              </a:ext>
            </a:extLst>
          </p:cNvPr>
          <p:cNvSpPr>
            <a:spLocks noGrp="1"/>
          </p:cNvSpPr>
          <p:nvPr>
            <p:ph type="body" sz="quarter" idx="10"/>
          </p:nvPr>
        </p:nvSpPr>
        <p:spPr>
          <a:xfrm>
            <a:off x="3645694" y="4102101"/>
            <a:ext cx="4869656" cy="746125"/>
          </a:xfrm>
        </p:spPr>
        <p:txBody>
          <a:bodyPr>
            <a:normAutofit/>
          </a:bodyPr>
          <a:lstStyle>
            <a:lvl1pPr marL="0" indent="0">
              <a:buNone/>
              <a:defRPr sz="1500" b="1">
                <a:solidFill>
                  <a:srgbClr val="C9DFF6"/>
                </a:solidFill>
                <a:latin typeface="+mj-lt"/>
              </a:defRPr>
            </a:lvl1pPr>
          </a:lstStyle>
          <a:p>
            <a:pPr lvl="0"/>
            <a:r>
              <a:rPr lang="en-US"/>
              <a:t>Click to edit Master text styles</a:t>
            </a:r>
          </a:p>
        </p:txBody>
      </p:sp>
      <p:sp>
        <p:nvSpPr>
          <p:cNvPr id="24" name="Text Placeholder 23">
            <a:extLst>
              <a:ext uri="{FF2B5EF4-FFF2-40B4-BE49-F238E27FC236}">
                <a16:creationId xmlns:a16="http://schemas.microsoft.com/office/drawing/2014/main" id="{B4976192-7DCB-B115-18FF-2E460C1A9701}"/>
              </a:ext>
            </a:extLst>
          </p:cNvPr>
          <p:cNvSpPr>
            <a:spLocks noGrp="1"/>
          </p:cNvSpPr>
          <p:nvPr>
            <p:ph type="body" sz="quarter" idx="11"/>
          </p:nvPr>
        </p:nvSpPr>
        <p:spPr>
          <a:xfrm>
            <a:off x="6682979" y="6093625"/>
            <a:ext cx="2295525" cy="547722"/>
          </a:xfrm>
        </p:spPr>
        <p:txBody>
          <a:bodyPr>
            <a:normAutofit/>
          </a:bodyPr>
          <a:lstStyle>
            <a:lvl1pPr marL="0" indent="0">
              <a:buNone/>
              <a:defRPr sz="9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054301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Op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DD4C71-C0AE-4C37-7553-A630C5CA93EE}"/>
              </a:ext>
              <a:ext uri="{C183D7F6-B498-43B3-948B-1728B52AA6E4}">
                <adec:decorative xmlns:adec="http://schemas.microsoft.com/office/drawing/2017/decorative" val="1"/>
              </a:ext>
            </a:extLst>
          </p:cNvPr>
          <p:cNvSpPr/>
          <p:nvPr userDrawn="1"/>
        </p:nvSpPr>
        <p:spPr>
          <a:xfrm>
            <a:off x="0" y="1"/>
            <a:ext cx="9144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3FA90-79F8-4E63-A42A-805AA162526E}"/>
              </a:ext>
            </a:extLst>
          </p:cNvPr>
          <p:cNvSpPr>
            <a:spLocks noGrp="1"/>
          </p:cNvSpPr>
          <p:nvPr>
            <p:ph type="title"/>
          </p:nvPr>
        </p:nvSpPr>
        <p:spPr>
          <a:xfrm>
            <a:off x="623888" y="2678349"/>
            <a:ext cx="7886700" cy="1884126"/>
          </a:xfrm>
        </p:spPr>
        <p:txBody>
          <a:bodyPr anchor="b"/>
          <a:lstStyle>
            <a:lvl1pPr>
              <a:defRPr sz="45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A7D695B-BD3B-49C4-A0CC-E2FE92AA074A}"/>
              </a:ext>
            </a:extLst>
          </p:cNvPr>
          <p:cNvSpPr>
            <a:spLocks noGrp="1"/>
          </p:cNvSpPr>
          <p:nvPr>
            <p:ph type="body" idx="1"/>
          </p:nvPr>
        </p:nvSpPr>
        <p:spPr>
          <a:xfrm>
            <a:off x="623888" y="4589464"/>
            <a:ext cx="7886700" cy="951258"/>
          </a:xfrm>
        </p:spPr>
        <p:txBody>
          <a:bodyPr>
            <a:normAutofit/>
          </a:bodyPr>
          <a:lstStyle>
            <a:lvl1pPr marL="0" indent="0">
              <a:buNone/>
              <a:defRPr sz="1500" b="1">
                <a:solidFill>
                  <a:srgbClr val="C9DFF6"/>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6" name="Text Placeholder 25">
            <a:extLst>
              <a:ext uri="{FF2B5EF4-FFF2-40B4-BE49-F238E27FC236}">
                <a16:creationId xmlns:a16="http://schemas.microsoft.com/office/drawing/2014/main" id="{5B913073-1874-B0A2-060E-973DE2E66CC5}"/>
              </a:ext>
            </a:extLst>
          </p:cNvPr>
          <p:cNvSpPr>
            <a:spLocks noGrp="1"/>
          </p:cNvSpPr>
          <p:nvPr>
            <p:ph type="body" sz="quarter" idx="10"/>
          </p:nvPr>
        </p:nvSpPr>
        <p:spPr>
          <a:xfrm>
            <a:off x="630061" y="6089650"/>
            <a:ext cx="3717131" cy="577850"/>
          </a:xfrm>
        </p:spPr>
        <p:txBody>
          <a:bodyPr>
            <a:normAutofit/>
          </a:bodyPr>
          <a:lstStyle>
            <a:lvl1pPr marL="0" indent="0">
              <a:buNone/>
              <a:defRPr sz="900" b="1">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grpSp>
        <p:nvGrpSpPr>
          <p:cNvPr id="31" name="Group 30">
            <a:extLst>
              <a:ext uri="{FF2B5EF4-FFF2-40B4-BE49-F238E27FC236}">
                <a16:creationId xmlns:a16="http://schemas.microsoft.com/office/drawing/2014/main" id="{30DD706A-6F6B-2641-1F29-7A0E3E6DE0C6}"/>
              </a:ext>
              <a:ext uri="{C183D7F6-B498-43B3-948B-1728B52AA6E4}">
                <adec:decorative xmlns:adec="http://schemas.microsoft.com/office/drawing/2017/decorative" val="1"/>
              </a:ext>
            </a:extLst>
          </p:cNvPr>
          <p:cNvGrpSpPr/>
          <p:nvPr userDrawn="1"/>
        </p:nvGrpSpPr>
        <p:grpSpPr>
          <a:xfrm>
            <a:off x="0" y="5792672"/>
            <a:ext cx="9144000" cy="102891"/>
            <a:chOff x="-1" y="5786108"/>
            <a:chExt cx="12192000" cy="102891"/>
          </a:xfrm>
        </p:grpSpPr>
        <p:sp>
          <p:nvSpPr>
            <p:cNvPr id="32" name="Rectangle 31">
              <a:extLst>
                <a:ext uri="{FF2B5EF4-FFF2-40B4-BE49-F238E27FC236}">
                  <a16:creationId xmlns:a16="http://schemas.microsoft.com/office/drawing/2014/main" id="{7939F557-7A2A-DB3C-00B5-0592609EFCA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5DF7CA9-1971-477F-C1A0-215F09A5CE89}"/>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B3A86B3-F064-4973-8A99-56A07DE3DE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F706E65-7DBE-D302-11CF-FF8B5C7DE6B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74A71C2-7FF3-9D6D-A6F7-D07CC5CA1A8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ABB3E17-8B9A-8A4C-F61F-20A77FE5BAC7}"/>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6A2F0D-67EF-ECED-1DCF-625C6F2E483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9B15B36-83A7-49CB-CE04-86A93FAF0126}"/>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FA0377E-A28A-5A03-27BB-D37121AB89D5}"/>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C107E6A-7505-11AD-7962-7C85BD2A1341}"/>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C563CB8-C1AF-3ADE-282B-AA9D00B35FE4}"/>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60DFE4A-246C-FEEC-CB7E-D446BF5BBF7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659195" y="108265"/>
            <a:ext cx="1825611" cy="2434148"/>
          </a:xfrm>
          <a:prstGeom prst="rect">
            <a:avLst/>
          </a:prstGeom>
          <a:effectLst/>
        </p:spPr>
      </p:pic>
    </p:spTree>
    <p:extLst>
      <p:ext uri="{BB962C8B-B14F-4D97-AF65-F5344CB8AC3E}">
        <p14:creationId xmlns:p14="http://schemas.microsoft.com/office/powerpoint/2010/main" val="36180095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Slide">
    <p:bg>
      <p:bgPr>
        <a:solidFill>
          <a:srgbClr val="174A7C"/>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752DB-44EC-AAB1-481E-EF2CA53CD3C1}"/>
              </a:ext>
              <a:ext uri="{C183D7F6-B498-43B3-948B-1728B52AA6E4}">
                <adec:decorative xmlns:adec="http://schemas.microsoft.com/office/drawing/2017/decorative" val="1"/>
              </a:ext>
            </a:extLst>
          </p:cNvPr>
          <p:cNvSpPr/>
          <p:nvPr userDrawn="1"/>
        </p:nvSpPr>
        <p:spPr>
          <a:xfrm>
            <a:off x="597446" y="6184232"/>
            <a:ext cx="4356557"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C39AEE3-85DB-58AE-3AB8-52AEC0124882}"/>
              </a:ext>
              <a:ext uri="{C183D7F6-B498-43B3-948B-1728B52AA6E4}">
                <adec:decorative xmlns:adec="http://schemas.microsoft.com/office/drawing/2017/decorative" val="1"/>
              </a:ext>
            </a:extLst>
          </p:cNvPr>
          <p:cNvGrpSpPr/>
          <p:nvPr userDrawn="1"/>
        </p:nvGrpSpPr>
        <p:grpSpPr>
          <a:xfrm>
            <a:off x="597446" y="6278737"/>
            <a:ext cx="4356558" cy="102891"/>
            <a:chOff x="796594" y="6278736"/>
            <a:chExt cx="5808744" cy="102891"/>
          </a:xfrm>
        </p:grpSpPr>
        <p:sp>
          <p:nvSpPr>
            <p:cNvPr id="14" name="Rectangle 13">
              <a:extLst>
                <a:ext uri="{FF2B5EF4-FFF2-40B4-BE49-F238E27FC236}">
                  <a16:creationId xmlns:a16="http://schemas.microsoft.com/office/drawing/2014/main" id="{2BC0E858-4C5D-4FEE-4D16-AB17F4768D78}"/>
                </a:ext>
              </a:extLst>
            </p:cNvPr>
            <p:cNvSpPr/>
            <p:nvPr userDrawn="1"/>
          </p:nvSpPr>
          <p:spPr>
            <a:xfrm>
              <a:off x="6401386" y="6278736"/>
              <a:ext cx="203952" cy="1028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060F2D-BD47-F6EC-C600-5E38C4F7B754}"/>
                </a:ext>
              </a:extLst>
            </p:cNvPr>
            <p:cNvSpPr/>
            <p:nvPr userDrawn="1"/>
          </p:nvSpPr>
          <p:spPr>
            <a:xfrm>
              <a:off x="4972919" y="6281852"/>
              <a:ext cx="1336849"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398F09-6146-08D2-058A-83723989D7F6}"/>
                </a:ext>
              </a:extLst>
            </p:cNvPr>
            <p:cNvSpPr/>
            <p:nvPr userDrawn="1"/>
          </p:nvSpPr>
          <p:spPr>
            <a:xfrm>
              <a:off x="3607004" y="6278736"/>
              <a:ext cx="1275000"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031310-5ED8-13C4-177A-4BE8DA89E480}"/>
                </a:ext>
              </a:extLst>
            </p:cNvPr>
            <p:cNvSpPr/>
            <p:nvPr userDrawn="1"/>
          </p:nvSpPr>
          <p:spPr>
            <a:xfrm>
              <a:off x="2830220" y="6281851"/>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47C088-32E3-3F08-CA3A-777FED390EFE}"/>
                </a:ext>
              </a:extLst>
            </p:cNvPr>
            <p:cNvSpPr/>
            <p:nvPr userDrawn="1"/>
          </p:nvSpPr>
          <p:spPr>
            <a:xfrm>
              <a:off x="1228884" y="6278736"/>
              <a:ext cx="1509723"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FDD16A-CE4D-739E-3C49-563E00FC9580}"/>
                </a:ext>
              </a:extLst>
            </p:cNvPr>
            <p:cNvSpPr/>
            <p:nvPr userDrawn="1"/>
          </p:nvSpPr>
          <p:spPr>
            <a:xfrm>
              <a:off x="796594" y="6281852"/>
              <a:ext cx="340674"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hasCustomPrompt="1"/>
          </p:nvPr>
        </p:nvSpPr>
        <p:spPr>
          <a:xfrm>
            <a:off x="900300" y="3525254"/>
            <a:ext cx="3568303" cy="289550"/>
          </a:xfrm>
        </p:spPr>
        <p:txBody>
          <a:bodyPr>
            <a:normAutofit/>
          </a:bodyPr>
          <a:lstStyle>
            <a:lvl1pPr marL="0" indent="0">
              <a:buFontTx/>
              <a:buNone/>
              <a:defRPr sz="1200" b="1">
                <a:solidFill>
                  <a:srgbClr val="C9DFF6"/>
                </a:solidFill>
              </a:defRPr>
            </a:lvl1pPr>
            <a:lvl2pPr marL="342900" indent="0">
              <a:buNone/>
              <a:defRPr/>
            </a:lvl2pPr>
          </a:lstStyle>
          <a:p>
            <a:pPr lvl="0"/>
            <a:r>
              <a:rPr lang="en-US"/>
              <a:t>PRESENTATION TITLE</a:t>
            </a:r>
          </a:p>
        </p:txBody>
      </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900300" y="3922296"/>
            <a:ext cx="3567364" cy="1800803"/>
          </a:xfrm>
        </p:spPr>
        <p:txBody>
          <a:bodyPr/>
          <a:lstStyle>
            <a:lvl1pPr>
              <a:defRPr>
                <a:solidFill>
                  <a:schemeClr val="bg1"/>
                </a:solidFill>
              </a:defRPr>
            </a:lvl1pPr>
          </a:lstStyle>
          <a:p>
            <a:r>
              <a:rPr lang="en-US"/>
              <a:t>Section Title</a:t>
            </a:r>
          </a:p>
        </p:txBody>
      </p:sp>
      <p:sp>
        <p:nvSpPr>
          <p:cNvPr id="9" name="Picture Placeholder 8">
            <a:extLst>
              <a:ext uri="{FF2B5EF4-FFF2-40B4-BE49-F238E27FC236}">
                <a16:creationId xmlns:a16="http://schemas.microsoft.com/office/drawing/2014/main" id="{FE414488-A295-DA85-1C82-436380CFB2DB}"/>
              </a:ext>
            </a:extLst>
          </p:cNvPr>
          <p:cNvSpPr>
            <a:spLocks noGrp="1"/>
          </p:cNvSpPr>
          <p:nvPr userDrawn="1">
            <p:ph type="pic" sz="quarter" idx="13"/>
          </p:nvPr>
        </p:nvSpPr>
        <p:spPr>
          <a:xfrm>
            <a:off x="0" y="0"/>
            <a:ext cx="914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557211 w 12192000"/>
              <a:gd name="connsiteY3" fmla="*/ 6858000 h 6858000"/>
              <a:gd name="connsiteX4" fmla="*/ 6557211 w 12192000"/>
              <a:gd name="connsiteY4" fmla="*/ 2923674 h 6858000"/>
              <a:gd name="connsiteX5" fmla="*/ 838200 w 12192000"/>
              <a:gd name="connsiteY5" fmla="*/ 2923674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557211" y="6858000"/>
                </a:lnTo>
                <a:lnTo>
                  <a:pt x="6557211" y="2923674"/>
                </a:lnTo>
                <a:lnTo>
                  <a:pt x="838200" y="2923674"/>
                </a:lnTo>
                <a:lnTo>
                  <a:pt x="838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650404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Slide Opt 2">
    <p:bg>
      <p:bgPr>
        <a:solidFill>
          <a:srgbClr val="174A7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4663C4-0E1A-C43F-E669-936424020DFD}"/>
              </a:ext>
              <a:ext uri="{C183D7F6-B498-43B3-948B-1728B52AA6E4}">
                <adec:decorative xmlns:adec="http://schemas.microsoft.com/office/drawing/2017/decorative" val="1"/>
              </a:ext>
            </a:extLst>
          </p:cNvPr>
          <p:cNvSpPr/>
          <p:nvPr userDrawn="1"/>
        </p:nvSpPr>
        <p:spPr>
          <a:xfrm>
            <a:off x="0" y="5830590"/>
            <a:ext cx="9144000" cy="1027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00C24976-3A99-2578-AA4C-4B81F723F990}"/>
              </a:ext>
              <a:ext uri="{C183D7F6-B498-43B3-948B-1728B52AA6E4}">
                <adec:decorative xmlns:adec="http://schemas.microsoft.com/office/drawing/2017/decorative" val="1"/>
              </a:ext>
            </a:extLst>
          </p:cNvPr>
          <p:cNvGrpSpPr/>
          <p:nvPr userDrawn="1"/>
        </p:nvGrpSpPr>
        <p:grpSpPr>
          <a:xfrm>
            <a:off x="-2" y="5957494"/>
            <a:ext cx="9144000" cy="102891"/>
            <a:chOff x="-1" y="5786108"/>
            <a:chExt cx="12192000" cy="102891"/>
          </a:xfrm>
        </p:grpSpPr>
        <p:sp>
          <p:nvSpPr>
            <p:cNvPr id="42" name="Rectangle 41">
              <a:extLst>
                <a:ext uri="{FF2B5EF4-FFF2-40B4-BE49-F238E27FC236}">
                  <a16:creationId xmlns:a16="http://schemas.microsoft.com/office/drawing/2014/main" id="{73EC8E6C-0C44-1BEB-442F-F9C985EA654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F9B1B71-FF32-C422-59FF-733D1C075BB0}"/>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9044D82-B4E4-6617-06F6-C56B56BC879F}"/>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0BDDA0F-2634-2D74-2A4C-65CB1AAB0F1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1F880B4-DAF9-7344-1534-D886B26F90F6}"/>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3D85C74-0B84-39D5-8342-A8D98B83CB2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9F47C15-CD07-5384-3078-4F79414DB58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4CB165-BED1-7D35-7B81-A202B77AFE4D}"/>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30DDDA5-E5B0-2220-1348-6774157AF3EA}"/>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525E107-7337-BD18-4226-CEB0624C23FD}"/>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ABF8F6F-89B9-DC95-0F27-9D3A29D88121}"/>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2022810" y="1911707"/>
            <a:ext cx="5098382" cy="1800803"/>
          </a:xfrm>
        </p:spPr>
        <p:txBody>
          <a:bodyPr/>
          <a:lstStyle>
            <a:lvl1pPr algn="ctr">
              <a:defRPr>
                <a:solidFill>
                  <a:schemeClr val="bg1"/>
                </a:solidFill>
              </a:defRPr>
            </a:lvl1pPr>
          </a:lstStyle>
          <a:p>
            <a:r>
              <a:rPr lang="en-US"/>
              <a:t>Section Title</a:t>
            </a:r>
          </a:p>
        </p:txBody>
      </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p:nvPr>
        </p:nvSpPr>
        <p:spPr>
          <a:xfrm>
            <a:off x="2022810" y="3964983"/>
            <a:ext cx="5098382" cy="289550"/>
          </a:xfrm>
        </p:spPr>
        <p:txBody>
          <a:bodyPr>
            <a:normAutofit/>
          </a:bodyPr>
          <a:lstStyle>
            <a:lvl1pPr marL="0" indent="0" algn="ctr">
              <a:buFontTx/>
              <a:buNone/>
              <a:defRPr sz="1200" b="1">
                <a:solidFill>
                  <a:srgbClr val="C9DFF6"/>
                </a:solidFill>
              </a:defRPr>
            </a:lvl1pPr>
            <a:lvl2pPr marL="342900" indent="0">
              <a:buNone/>
              <a:defRPr/>
            </a:lvl2pPr>
          </a:lstStyle>
          <a:p>
            <a:pPr lvl="0"/>
            <a:endParaRPr lang="en-US"/>
          </a:p>
        </p:txBody>
      </p:sp>
      <p:sp>
        <p:nvSpPr>
          <p:cNvPr id="28" name="Rectangle 27">
            <a:extLst>
              <a:ext uri="{FF2B5EF4-FFF2-40B4-BE49-F238E27FC236}">
                <a16:creationId xmlns:a16="http://schemas.microsoft.com/office/drawing/2014/main" id="{B7D0C541-63BF-6B0F-820D-74D0C28B5821}"/>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
        <p:nvSpPr>
          <p:cNvPr id="27" name="TextBox 26">
            <a:extLst>
              <a:ext uri="{FF2B5EF4-FFF2-40B4-BE49-F238E27FC236}">
                <a16:creationId xmlns:a16="http://schemas.microsoft.com/office/drawing/2014/main" id="{384EA1A6-29F4-4EAA-1909-77C9291167C5}"/>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Tree>
    <p:extLst>
      <p:ext uri="{BB962C8B-B14F-4D97-AF65-F5344CB8AC3E}">
        <p14:creationId xmlns:p14="http://schemas.microsoft.com/office/powerpoint/2010/main" val="3190148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Column Whit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1C595F-C10C-D5EF-1AE3-712023E0CFE1}"/>
              </a:ext>
              <a:ext uri="{C183D7F6-B498-43B3-948B-1728B52AA6E4}">
                <adec:decorative xmlns:adec="http://schemas.microsoft.com/office/drawing/2017/decorative" val="1"/>
              </a:ext>
            </a:extLst>
          </p:cNvPr>
          <p:cNvGrpSpPr/>
          <p:nvPr userDrawn="1"/>
        </p:nvGrpSpPr>
        <p:grpSpPr>
          <a:xfrm>
            <a:off x="0" y="1643076"/>
            <a:ext cx="9144000" cy="102891"/>
            <a:chOff x="0" y="1643075"/>
            <a:chExt cx="12192000" cy="102891"/>
          </a:xfrm>
        </p:grpSpPr>
        <p:sp>
          <p:nvSpPr>
            <p:cNvPr id="10" name="Rectangle 9">
              <a:extLst>
                <a:ext uri="{FF2B5EF4-FFF2-40B4-BE49-F238E27FC236}">
                  <a16:creationId xmlns:a16="http://schemas.microsoft.com/office/drawing/2014/main" id="{7D10EEA0-72CC-E9D5-0659-5068241F2747}"/>
                </a:ext>
                <a:ext uri="{C183D7F6-B498-43B3-948B-1728B52AA6E4}">
                  <adec:decorative xmlns:adec="http://schemas.microsoft.com/office/drawing/2017/decorative" val="1"/>
                </a:ext>
              </a:extLst>
            </p:cNvPr>
            <p:cNvSpPr/>
            <p:nvPr userDrawn="1"/>
          </p:nvSpPr>
          <p:spPr>
            <a:xfrm rot="10800000">
              <a:off x="0" y="1643076"/>
              <a:ext cx="523787" cy="102890"/>
            </a:xfrm>
            <a:prstGeom prst="rect">
              <a:avLst/>
            </a:prstGeom>
            <a:solidFill>
              <a:schemeClr val="accent1"/>
            </a:solidFill>
            <a:ln>
              <a:solidFill>
                <a:srgbClr val="2C8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8B07A0-4AEE-E5DA-AA26-9C13D9560435}"/>
                </a:ext>
                <a:ext uri="{C183D7F6-B498-43B3-948B-1728B52AA6E4}">
                  <adec:decorative xmlns:adec="http://schemas.microsoft.com/office/drawing/2017/decorative" val="1"/>
                </a:ext>
              </a:extLst>
            </p:cNvPr>
            <p:cNvSpPr/>
            <p:nvPr userDrawn="1"/>
          </p:nvSpPr>
          <p:spPr>
            <a:xfrm rot="10800000">
              <a:off x="615405" y="1643076"/>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DAC41D-DB13-5A6D-8646-F5BEB465BA2E}"/>
                </a:ext>
                <a:ext uri="{C183D7F6-B498-43B3-948B-1728B52AA6E4}">
                  <adec:decorative xmlns:adec="http://schemas.microsoft.com/office/drawing/2017/decorative" val="1"/>
                </a:ext>
              </a:extLst>
            </p:cNvPr>
            <p:cNvSpPr/>
            <p:nvPr userDrawn="1"/>
          </p:nvSpPr>
          <p:spPr>
            <a:xfrm rot="10800000">
              <a:off x="2043169" y="1643075"/>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179A0F7-91EC-01E5-0434-70D917B3CA79}"/>
                </a:ext>
                <a:ext uri="{C183D7F6-B498-43B3-948B-1728B52AA6E4}">
                  <adec:decorative xmlns:adec="http://schemas.microsoft.com/office/drawing/2017/decorative" val="1"/>
                </a:ext>
              </a:extLst>
            </p:cNvPr>
            <p:cNvSpPr/>
            <p:nvPr userDrawn="1"/>
          </p:nvSpPr>
          <p:spPr>
            <a:xfrm rot="10800000">
              <a:off x="3409783" y="1643076"/>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47A61E-061E-7D2D-AA05-A40375290164}"/>
                </a:ext>
                <a:ext uri="{C183D7F6-B498-43B3-948B-1728B52AA6E4}">
                  <adec:decorative xmlns:adec="http://schemas.microsoft.com/office/drawing/2017/decorative" val="1"/>
                </a:ext>
              </a:extLst>
            </p:cNvPr>
            <p:cNvSpPr/>
            <p:nvPr userDrawn="1"/>
          </p:nvSpPr>
          <p:spPr>
            <a:xfrm rot="10800000">
              <a:off x="4186566" y="1643076"/>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1560C18-21DB-3E0B-FFA5-4BCE9C940C0D}"/>
                </a:ext>
                <a:ext uri="{C183D7F6-B498-43B3-948B-1728B52AA6E4}">
                  <adec:decorative xmlns:adec="http://schemas.microsoft.com/office/drawing/2017/decorative" val="1"/>
                </a:ext>
              </a:extLst>
            </p:cNvPr>
            <p:cNvSpPr/>
            <p:nvPr userDrawn="1"/>
          </p:nvSpPr>
          <p:spPr>
            <a:xfrm rot="10800000">
              <a:off x="5787905" y="1643077"/>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05AEB8C-F7E9-B076-9BC2-77F3F62C2A88}"/>
                </a:ext>
                <a:ext uri="{C183D7F6-B498-43B3-948B-1728B52AA6E4}">
                  <adec:decorative xmlns:adec="http://schemas.microsoft.com/office/drawing/2017/decorative" val="1"/>
                </a:ext>
              </a:extLst>
            </p:cNvPr>
            <p:cNvSpPr/>
            <p:nvPr userDrawn="1"/>
          </p:nvSpPr>
          <p:spPr>
            <a:xfrm rot="10800000">
              <a:off x="6848346" y="1643076"/>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F3DDC47-3043-96A7-F921-A542DFD7913F}"/>
                </a:ext>
                <a:ext uri="{C183D7F6-B498-43B3-948B-1728B52AA6E4}">
                  <adec:decorative xmlns:adec="http://schemas.microsoft.com/office/drawing/2017/decorative" val="1"/>
                </a:ext>
              </a:extLst>
            </p:cNvPr>
            <p:cNvSpPr/>
            <p:nvPr userDrawn="1"/>
          </p:nvSpPr>
          <p:spPr>
            <a:xfrm rot="10800000">
              <a:off x="7574580" y="1643076"/>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0B6C2D9-8AF7-F073-717F-E021EB8E84F6}"/>
                </a:ext>
                <a:ext uri="{C183D7F6-B498-43B3-948B-1728B52AA6E4}">
                  <adec:decorative xmlns:adec="http://schemas.microsoft.com/office/drawing/2017/decorative" val="1"/>
                </a:ext>
              </a:extLst>
            </p:cNvPr>
            <p:cNvSpPr/>
            <p:nvPr userDrawn="1"/>
          </p:nvSpPr>
          <p:spPr>
            <a:xfrm rot="10800000">
              <a:off x="9002344" y="1643075"/>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28D7567-D247-E416-1262-DDE725A22013}"/>
                </a:ext>
                <a:ext uri="{C183D7F6-B498-43B3-948B-1728B52AA6E4}">
                  <adec:decorative xmlns:adec="http://schemas.microsoft.com/office/drawing/2017/decorative" val="1"/>
                </a:ext>
              </a:extLst>
            </p:cNvPr>
            <p:cNvSpPr/>
            <p:nvPr userDrawn="1"/>
          </p:nvSpPr>
          <p:spPr>
            <a:xfrm rot="10800000">
              <a:off x="10368958" y="1643076"/>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4C95C59-FB89-5C09-1AC8-15B06469FCD0}"/>
                </a:ext>
                <a:ext uri="{C183D7F6-B498-43B3-948B-1728B52AA6E4}">
                  <adec:decorative xmlns:adec="http://schemas.microsoft.com/office/drawing/2017/decorative" val="1"/>
                </a:ext>
              </a:extLst>
            </p:cNvPr>
            <p:cNvSpPr/>
            <p:nvPr userDrawn="1"/>
          </p:nvSpPr>
          <p:spPr>
            <a:xfrm rot="10800000">
              <a:off x="11145739" y="1643076"/>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48574F17-9330-4BBD-936D-CF49EFB42B9E}"/>
              </a:ext>
              <a:ext uri="{C183D7F6-B498-43B3-948B-1728B52AA6E4}">
                <adec:decorative xmlns:adec="http://schemas.microsoft.com/office/drawing/2017/decorative" val="1"/>
              </a:ext>
            </a:extLst>
          </p:cNvPr>
          <p:cNvSpPr/>
          <p:nvPr userDrawn="1"/>
        </p:nvSpPr>
        <p:spPr>
          <a:xfrm flipV="1">
            <a:off x="0" y="-1"/>
            <a:ext cx="9144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userDrawn="1">
            <p:ph type="title" hasCustomPrompt="1"/>
          </p:nvPr>
        </p:nvSpPr>
        <p:spPr>
          <a:xfrm>
            <a:off x="629841" y="365126"/>
            <a:ext cx="78867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userDrawn="1">
            <p:ph type="body" idx="1" hasCustomPrompt="1"/>
          </p:nvPr>
        </p:nvSpPr>
        <p:spPr>
          <a:xfrm>
            <a:off x="627459" y="1964603"/>
            <a:ext cx="7886698" cy="384820"/>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userDrawn="1">
            <p:ph sz="half" idx="2"/>
          </p:nvPr>
        </p:nvSpPr>
        <p:spPr>
          <a:xfrm>
            <a:off x="627458" y="2493801"/>
            <a:ext cx="7886699" cy="3695863"/>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3788298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6"/>
            <a:ext cx="9144000" cy="50229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629841" y="365126"/>
            <a:ext cx="78867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627459" y="1964603"/>
            <a:ext cx="7886698" cy="384820"/>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627458" y="2493801"/>
            <a:ext cx="7886699" cy="3695863"/>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7" name="Group 6">
            <a:extLst>
              <a:ext uri="{FF2B5EF4-FFF2-40B4-BE49-F238E27FC236}">
                <a16:creationId xmlns:a16="http://schemas.microsoft.com/office/drawing/2014/main" id="{BB20AAE0-6293-730B-C986-DDC7A33B9D34}"/>
              </a:ext>
              <a:ext uri="{C183D7F6-B498-43B3-948B-1728B52AA6E4}">
                <adec:decorative xmlns:adec="http://schemas.microsoft.com/office/drawing/2017/decorative" val="1"/>
              </a:ext>
            </a:extLst>
          </p:cNvPr>
          <p:cNvGrpSpPr/>
          <p:nvPr userDrawn="1"/>
        </p:nvGrpSpPr>
        <p:grpSpPr>
          <a:xfrm>
            <a:off x="0" y="1643076"/>
            <a:ext cx="9144000" cy="102891"/>
            <a:chOff x="-1" y="5786108"/>
            <a:chExt cx="12192000" cy="102891"/>
          </a:xfrm>
        </p:grpSpPr>
        <p:sp>
          <p:nvSpPr>
            <p:cNvPr id="9" name="Rectangle 8">
              <a:extLst>
                <a:ext uri="{FF2B5EF4-FFF2-40B4-BE49-F238E27FC236}">
                  <a16:creationId xmlns:a16="http://schemas.microsoft.com/office/drawing/2014/main" id="{82478971-8827-8573-E5AE-50F31AB3822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C96D0F-1FEB-114B-D954-DEE307A550B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375FD0-8769-9F93-E629-7A73F3B774C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471F7B5-2511-BB9D-2EAA-DEB04C5B2FEC}"/>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F09434A-FFB1-ED8A-9086-2521D910B7FE}"/>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EB02B6-5978-0047-56D7-8A3EE37F782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C40EDA2-9021-82C0-E3ED-0EA9063B42DE}"/>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9DCCDB-833A-F224-54A7-ECE74A511FA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7198600-7651-AAFD-B1AE-B3A1D3790F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54D064-3EF0-4D82-B113-68258E43CA26}"/>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0EFA8AC-CF64-5CC8-095F-1E14CED5A96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7870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05/14/2025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25383264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Column with Side Title Op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1" y="0"/>
            <a:ext cx="294923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292356" y="1423068"/>
            <a:ext cx="2351584" cy="4011865"/>
          </a:xfrm>
        </p:spPr>
        <p:txBody>
          <a:bodyPr anchor="ctr" anchorCtr="1">
            <a:normAutofit/>
          </a:bodyPr>
          <a:lstStyle>
            <a:lvl1pPr marL="0" indent="0" algn="ctr">
              <a:lnSpc>
                <a:spcPct val="90000"/>
              </a:lnSpc>
              <a:buNone/>
              <a:defRPr sz="3150" baseline="0">
                <a:solidFill>
                  <a:schemeClr val="bg1"/>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3624414" y="1065578"/>
            <a:ext cx="4819650" cy="369200"/>
          </a:xfrm>
        </p:spPr>
        <p:txBody>
          <a:bodyPr>
            <a:normAutofit/>
          </a:bodyPr>
          <a:lstStyle>
            <a:lvl1pPr marL="0" indent="0" algn="l">
              <a:buNone/>
              <a:defRPr sz="1500" b="1" spc="0">
                <a:solidFill>
                  <a:schemeClr val="accent1"/>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3624414" y="1766170"/>
            <a:ext cx="4819650" cy="3887711"/>
          </a:xfrm>
        </p:spPr>
        <p:txBody>
          <a:bodyPr/>
          <a:lstStyle>
            <a:lvl1pPr marL="257175" indent="-257175">
              <a:buClr>
                <a:schemeClr val="accent3"/>
              </a:buClr>
              <a:buFont typeface="Arial" panose="020B0604020202020204" pitchFamily="34" charset="0"/>
              <a:buChar char="•"/>
              <a:defRPr sz="1500">
                <a:solidFill>
                  <a:schemeClr val="tx1"/>
                </a:solidFill>
              </a:defRPr>
            </a:lvl1pPr>
            <a:lvl2pPr marL="557213" indent="-214313">
              <a:buClr>
                <a:schemeClr val="accent3"/>
              </a:buClr>
              <a:buFont typeface="Arial" panose="020B0604020202020204" pitchFamily="34" charset="0"/>
              <a:buChar char="•"/>
              <a:defRPr sz="1350">
                <a:solidFill>
                  <a:schemeClr val="tx1"/>
                </a:solidFill>
              </a:defRPr>
            </a:lvl2pPr>
            <a:lvl3pPr marL="857250" indent="-171450">
              <a:buClr>
                <a:schemeClr val="accent3"/>
              </a:buClr>
              <a:buFont typeface="Arial" panose="020B0604020202020204" pitchFamily="34" charset="0"/>
              <a:buChar char="•"/>
              <a:defRPr sz="1200">
                <a:solidFill>
                  <a:schemeClr val="tx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10" name="Group 9">
            <a:extLst>
              <a:ext uri="{FF2B5EF4-FFF2-40B4-BE49-F238E27FC236}">
                <a16:creationId xmlns:a16="http://schemas.microsoft.com/office/drawing/2014/main" id="{1FCDE35E-4859-6F60-EF2E-905D6FD1DE44}"/>
              </a:ext>
              <a:ext uri="{C183D7F6-B498-43B3-948B-1728B52AA6E4}">
                <adec:decorative xmlns:adec="http://schemas.microsoft.com/office/drawing/2017/decorative" val="1"/>
              </a:ext>
            </a:extLst>
          </p:cNvPr>
          <p:cNvGrpSpPr/>
          <p:nvPr userDrawn="1"/>
        </p:nvGrpSpPr>
        <p:grpSpPr>
          <a:xfrm>
            <a:off x="3021893" y="926"/>
            <a:ext cx="77169" cy="6856151"/>
            <a:chOff x="6062803" y="0"/>
            <a:chExt cx="102892" cy="6856151"/>
          </a:xfrm>
        </p:grpSpPr>
        <p:sp>
          <p:nvSpPr>
            <p:cNvPr id="15" name="Rectangle 14">
              <a:extLst>
                <a:ext uri="{FF2B5EF4-FFF2-40B4-BE49-F238E27FC236}">
                  <a16:creationId xmlns:a16="http://schemas.microsoft.com/office/drawing/2014/main" id="{984127D1-963E-C971-9CD1-D0DC4410CA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903792-71AB-61E0-574A-ABB2200A709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65ACC8-EEB9-402D-1A8D-9F92CF227DFF}"/>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C43452-A049-0FAD-8102-96146971B24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10757AC-81C4-2F0A-70F0-D78C43CE6CB3}"/>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606F87-12BB-A338-5BC2-50995E7D15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CCB1FC8-4E0F-20EF-C321-94E436A83BEE}"/>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3992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Column with Side Title">
    <p:bg>
      <p:bgPr>
        <a:solidFill>
          <a:srgbClr val="174A7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1820" y="0"/>
            <a:ext cx="30786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EA16213-49AE-BD87-DF76-946C7AD69F63}"/>
              </a:ext>
              <a:ext uri="{C183D7F6-B498-43B3-948B-1728B52AA6E4}">
                <adec:decorative xmlns:adec="http://schemas.microsoft.com/office/drawing/2017/decorative" val="1"/>
              </a:ext>
            </a:extLst>
          </p:cNvPr>
          <p:cNvGrpSpPr/>
          <p:nvPr userDrawn="1"/>
        </p:nvGrpSpPr>
        <p:grpSpPr>
          <a:xfrm>
            <a:off x="2926280" y="926"/>
            <a:ext cx="77169" cy="6856151"/>
            <a:chOff x="6062803" y="0"/>
            <a:chExt cx="102892" cy="6856151"/>
          </a:xfrm>
        </p:grpSpPr>
        <p:sp>
          <p:nvSpPr>
            <p:cNvPr id="15" name="Rectangle 14">
              <a:extLst>
                <a:ext uri="{FF2B5EF4-FFF2-40B4-BE49-F238E27FC236}">
                  <a16:creationId xmlns:a16="http://schemas.microsoft.com/office/drawing/2014/main" id="{DE589AF9-065C-BBDA-AFE0-A389E9943EE1}"/>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C51973-836A-8AE7-4A15-F7E4A30F9829}"/>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9D8C0C-8EBC-B8CC-5E1D-49DF1BE36019}"/>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D7C535C-902E-383C-A74E-DDAE92386B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B8896B7-13BB-1C46-6EE2-99FF8FFF0097}"/>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75005F3-A985-7AFC-907A-B7E494EC2F30}"/>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F5839E-FF34-C7D3-0165-195247E872E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292356" y="1423068"/>
            <a:ext cx="2351584" cy="4011865"/>
          </a:xfrm>
        </p:spPr>
        <p:txBody>
          <a:bodyPr anchor="ctr" anchorCtr="1">
            <a:normAutofit/>
          </a:bodyPr>
          <a:lstStyle>
            <a:lvl1pPr marL="0" indent="0" algn="ctr">
              <a:lnSpc>
                <a:spcPct val="90000"/>
              </a:lnSpc>
              <a:buNone/>
              <a:defRPr sz="3150" baseline="0">
                <a:solidFill>
                  <a:srgbClr val="174A7C"/>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3624414" y="1065578"/>
            <a:ext cx="4819650" cy="369200"/>
          </a:xfrm>
        </p:spPr>
        <p:txBody>
          <a:bodyPr>
            <a:normAutofit/>
          </a:bodyPr>
          <a:lstStyle>
            <a:lvl1pPr marL="0" indent="0" algn="l">
              <a:buNone/>
              <a:defRPr sz="1500" b="1" spc="0">
                <a:solidFill>
                  <a:srgbClr val="C9DFF6"/>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3624414" y="1766170"/>
            <a:ext cx="4819650" cy="3887711"/>
          </a:xfrm>
        </p:spPr>
        <p:txBody>
          <a:bodyPr/>
          <a:lstStyle>
            <a:lvl1pPr marL="257175" indent="-257175">
              <a:buClr>
                <a:schemeClr val="accent3"/>
              </a:buClr>
              <a:buFont typeface="Arial" panose="020B0604020202020204" pitchFamily="34" charset="0"/>
              <a:buChar char="•"/>
              <a:defRPr sz="1500">
                <a:solidFill>
                  <a:schemeClr val="bg1"/>
                </a:solidFill>
              </a:defRPr>
            </a:lvl1pPr>
            <a:lvl2pPr marL="557213" indent="-214313">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2079165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olumn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AF8C2-6200-34E5-ADBD-9AE8C561FE6E}"/>
              </a:ext>
              <a:ext uri="{C183D7F6-B498-43B3-948B-1728B52AA6E4}">
                <adec:decorative xmlns:adec="http://schemas.microsoft.com/office/drawing/2017/decorative" val="1"/>
              </a:ext>
            </a:extLst>
          </p:cNvPr>
          <p:cNvSpPr/>
          <p:nvPr userDrawn="1"/>
        </p:nvSpPr>
        <p:spPr>
          <a:xfrm flipV="1">
            <a:off x="0" y="-1"/>
            <a:ext cx="9144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629841" y="365126"/>
            <a:ext cx="78867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627459" y="1955550"/>
            <a:ext cx="3803169" cy="380245"/>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627458" y="2456279"/>
            <a:ext cx="3803171" cy="3733385"/>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4713373" y="1955550"/>
            <a:ext cx="3805550" cy="380245"/>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4713373" y="2456278"/>
            <a:ext cx="3805551" cy="3733385"/>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8" name="Group 7">
            <a:extLst>
              <a:ext uri="{FF2B5EF4-FFF2-40B4-BE49-F238E27FC236}">
                <a16:creationId xmlns:a16="http://schemas.microsoft.com/office/drawing/2014/main" id="{58EA3C7A-5500-BDA6-0E22-D11CDC9D3A06}"/>
              </a:ext>
              <a:ext uri="{C183D7F6-B498-43B3-948B-1728B52AA6E4}">
                <adec:decorative xmlns:adec="http://schemas.microsoft.com/office/drawing/2017/decorative" val="1"/>
              </a:ext>
            </a:extLst>
          </p:cNvPr>
          <p:cNvGrpSpPr/>
          <p:nvPr userDrawn="1"/>
        </p:nvGrpSpPr>
        <p:grpSpPr>
          <a:xfrm>
            <a:off x="0" y="1643076"/>
            <a:ext cx="9144000" cy="102891"/>
            <a:chOff x="-1" y="5786108"/>
            <a:chExt cx="12192000" cy="102891"/>
          </a:xfrm>
        </p:grpSpPr>
        <p:sp>
          <p:nvSpPr>
            <p:cNvPr id="12" name="Rectangle 11">
              <a:extLst>
                <a:ext uri="{FF2B5EF4-FFF2-40B4-BE49-F238E27FC236}">
                  <a16:creationId xmlns:a16="http://schemas.microsoft.com/office/drawing/2014/main" id="{5D31A4EC-972F-02CA-5DA2-7887A11F154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565D5D8-2500-846F-0834-F70557CC4A3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7054EF-4A26-99A7-4545-50D3C33EA681}"/>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0FB4131-C1DE-CEBE-4D41-0490BB67971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4860937-2043-E06C-E843-C7240579A80C}"/>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652DDCE-C3AD-7139-2183-DBFA924E52C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33698C9-1B56-949D-1E72-618FEF98282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1B7868-0155-E684-ADB4-0301F407E15E}"/>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BF2E08C-E17D-E54D-8184-CFE2BC0B8B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3C8D715-1B4F-6D5A-A692-881BEBDFCA28}"/>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6823F0B-6980-5C4B-E1E7-3AF612C265F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8664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9144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629841" y="365126"/>
            <a:ext cx="78867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627459" y="1955550"/>
            <a:ext cx="3803169" cy="380245"/>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627458" y="2456279"/>
            <a:ext cx="3803171" cy="3733385"/>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4713373" y="1955550"/>
            <a:ext cx="3805550" cy="380245"/>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4713373" y="2456278"/>
            <a:ext cx="3805551" cy="3733385"/>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7" name="Group 6">
            <a:extLst>
              <a:ext uri="{FF2B5EF4-FFF2-40B4-BE49-F238E27FC236}">
                <a16:creationId xmlns:a16="http://schemas.microsoft.com/office/drawing/2014/main" id="{09F716E0-8395-2DAC-835B-54010CCDB0AA}"/>
              </a:ext>
              <a:ext uri="{C183D7F6-B498-43B3-948B-1728B52AA6E4}">
                <adec:decorative xmlns:adec="http://schemas.microsoft.com/office/drawing/2017/decorative" val="1"/>
              </a:ext>
            </a:extLst>
          </p:cNvPr>
          <p:cNvGrpSpPr/>
          <p:nvPr userDrawn="1"/>
        </p:nvGrpSpPr>
        <p:grpSpPr>
          <a:xfrm>
            <a:off x="0" y="1643076"/>
            <a:ext cx="9144000" cy="102891"/>
            <a:chOff x="-1" y="5786108"/>
            <a:chExt cx="12192000" cy="102891"/>
          </a:xfrm>
        </p:grpSpPr>
        <p:sp>
          <p:nvSpPr>
            <p:cNvPr id="9" name="Rectangle 8">
              <a:extLst>
                <a:ext uri="{FF2B5EF4-FFF2-40B4-BE49-F238E27FC236}">
                  <a16:creationId xmlns:a16="http://schemas.microsoft.com/office/drawing/2014/main" id="{409AB327-DACB-2C8C-32CA-AED4DC6A642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F6D518-F7D5-20CB-CD55-046DF8FE1E06}"/>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F64F638-07EA-9363-5533-959344C23BA4}"/>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0848251-22DD-F1CF-A726-66563C14A195}"/>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EEF94A5-F8FC-F7EE-D01F-EDC2C5DACBB7}"/>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7ABB995-DE6F-037D-1BD3-D1815C19FBB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68D2275-5016-E846-DB31-28B23209CE9F}"/>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157CD7-2362-0C4F-B602-5D0D207A0EC9}"/>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5BDB165-A1D4-5D06-37AF-77D09FD3A4EE}"/>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5CB2694-5117-73AA-EF4B-0C0BD2BDA82E}"/>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DF24962-834D-017D-CB82-A34ECDB1C463}"/>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7462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Column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flipV="1">
            <a:off x="0" y="-1"/>
            <a:ext cx="9144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629841" y="365126"/>
            <a:ext cx="78867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627459" y="1955550"/>
            <a:ext cx="2513304" cy="587043"/>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627459" y="2635061"/>
            <a:ext cx="2513305"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3314155" y="1955550"/>
            <a:ext cx="2515690" cy="587043"/>
          </a:xfrm>
        </p:spPr>
        <p:txBody>
          <a:bodyPr anchor="b">
            <a:no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3314154" y="2635060"/>
            <a:ext cx="2515690"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003233" y="1955550"/>
            <a:ext cx="2515690" cy="587043"/>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003234" y="2635061"/>
            <a:ext cx="2515690"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25" name="Group 24">
            <a:extLst>
              <a:ext uri="{FF2B5EF4-FFF2-40B4-BE49-F238E27FC236}">
                <a16:creationId xmlns:a16="http://schemas.microsoft.com/office/drawing/2014/main" id="{E7FDF249-56DC-27B0-79B1-3A78E1091BAF}"/>
              </a:ext>
              <a:ext uri="{C183D7F6-B498-43B3-948B-1728B52AA6E4}">
                <adec:decorative xmlns:adec="http://schemas.microsoft.com/office/drawing/2017/decorative" val="1"/>
              </a:ext>
            </a:extLst>
          </p:cNvPr>
          <p:cNvGrpSpPr/>
          <p:nvPr userDrawn="1"/>
        </p:nvGrpSpPr>
        <p:grpSpPr>
          <a:xfrm>
            <a:off x="0" y="1643076"/>
            <a:ext cx="9144000" cy="102891"/>
            <a:chOff x="-1" y="5786108"/>
            <a:chExt cx="12192000" cy="102891"/>
          </a:xfrm>
        </p:grpSpPr>
        <p:sp>
          <p:nvSpPr>
            <p:cNvPr id="26" name="Rectangle 25">
              <a:extLst>
                <a:ext uri="{FF2B5EF4-FFF2-40B4-BE49-F238E27FC236}">
                  <a16:creationId xmlns:a16="http://schemas.microsoft.com/office/drawing/2014/main" id="{31805AC0-806D-0BAF-15EF-E0EB5D7EB211}"/>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992A1A6-E65E-7A77-408F-77B32DBD0D54}"/>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4EE79E-813C-2C9B-8205-A827FBA0F38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3F7192-C834-D863-7142-6A0038D55904}"/>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BF30635-8465-A8F1-BF99-0517C3E6F924}"/>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700002B-FCE3-7085-CC9C-377A53F5B21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9CF9B97-714A-FB48-0B93-FE240084C7CB}"/>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A3574BE-EA70-438A-4888-3A2149CED78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B18E945-FF9A-AC8B-5E2E-DC8B339AF86B}"/>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2587162-8712-040E-7D0C-7ACD925B5635}"/>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9A3A3AC-105F-4CA8-162D-FA95D0C2E5D7}"/>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7240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9144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629841" y="365126"/>
            <a:ext cx="78867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627459" y="1955550"/>
            <a:ext cx="2513304" cy="587043"/>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627459" y="2635061"/>
            <a:ext cx="2513305"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3314155" y="1955550"/>
            <a:ext cx="2515690" cy="587043"/>
          </a:xfrm>
        </p:spPr>
        <p:txBody>
          <a:bodyPr anchor="b">
            <a:no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3314154" y="2635060"/>
            <a:ext cx="2515690"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003233" y="1955550"/>
            <a:ext cx="2515690" cy="587043"/>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003234" y="2635061"/>
            <a:ext cx="2515690"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25" name="Group 24">
            <a:extLst>
              <a:ext uri="{FF2B5EF4-FFF2-40B4-BE49-F238E27FC236}">
                <a16:creationId xmlns:a16="http://schemas.microsoft.com/office/drawing/2014/main" id="{E27E23CC-E8A8-7E32-B981-C1621B66AE65}"/>
              </a:ext>
              <a:ext uri="{C183D7F6-B498-43B3-948B-1728B52AA6E4}">
                <adec:decorative xmlns:adec="http://schemas.microsoft.com/office/drawing/2017/decorative" val="1"/>
              </a:ext>
            </a:extLst>
          </p:cNvPr>
          <p:cNvGrpSpPr/>
          <p:nvPr userDrawn="1"/>
        </p:nvGrpSpPr>
        <p:grpSpPr>
          <a:xfrm>
            <a:off x="0" y="1643076"/>
            <a:ext cx="9144000" cy="102891"/>
            <a:chOff x="-1" y="5786108"/>
            <a:chExt cx="12192000" cy="102891"/>
          </a:xfrm>
        </p:grpSpPr>
        <p:sp>
          <p:nvSpPr>
            <p:cNvPr id="26" name="Rectangle 25">
              <a:extLst>
                <a:ext uri="{FF2B5EF4-FFF2-40B4-BE49-F238E27FC236}">
                  <a16:creationId xmlns:a16="http://schemas.microsoft.com/office/drawing/2014/main" id="{8D67591D-ADE0-1D7C-ECFE-A8FB64AAFAC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00FB7B2-0680-B7BC-272E-7B8AC1D3A3E5}"/>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B58647C-5823-0377-F198-B8D45FD20B5C}"/>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E0DD99A-02C6-D716-4A21-8FD7419E996D}"/>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E4D27E9-E8B4-F0EC-9204-848B8C89FD3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FB3AE4C-7E78-AD8D-72D7-0D4DD84F99C5}"/>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F66B882-187F-4E4D-58BB-5617A2935CC3}"/>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2872654-6F79-537E-90F9-607632A75ED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C4E20E8-33DA-9777-F9B1-83A56B22F9E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43A894D-657A-E916-2B05-3E3F98DCC92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C88DA28-C307-9588-9301-99E26798B720}"/>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12071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3 Content List 1-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3245715" y="1"/>
            <a:ext cx="5898285"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378995" y="2103438"/>
            <a:ext cx="2378433"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376326" y="3892043"/>
            <a:ext cx="2378433"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1">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4000" y="1019955"/>
            <a:ext cx="6858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4078706" y="647309"/>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2">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4000" y="2977643"/>
            <a:ext cx="6858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4085007" y="2532102"/>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3">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4000" y="4832770"/>
            <a:ext cx="6858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4078706" y="4416895"/>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5783909"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881782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3402643" y="2460567"/>
            <a:ext cx="522700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3396342" y="4350327"/>
            <a:ext cx="522700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483881E-B302-6169-CF50-55BEF3511008}"/>
              </a:ext>
              <a:ext uri="{C183D7F6-B498-43B3-948B-1728B52AA6E4}">
                <adec:decorative xmlns:adec="http://schemas.microsoft.com/office/drawing/2017/decorative" val="1"/>
              </a:ext>
            </a:extLst>
          </p:cNvPr>
          <p:cNvGrpSpPr/>
          <p:nvPr userDrawn="1"/>
        </p:nvGrpSpPr>
        <p:grpSpPr>
          <a:xfrm>
            <a:off x="3090232" y="926"/>
            <a:ext cx="77169" cy="6856151"/>
            <a:chOff x="6062803" y="0"/>
            <a:chExt cx="102892" cy="6856151"/>
          </a:xfrm>
        </p:grpSpPr>
        <p:sp>
          <p:nvSpPr>
            <p:cNvPr id="16" name="Rectangle 15">
              <a:extLst>
                <a:ext uri="{FF2B5EF4-FFF2-40B4-BE49-F238E27FC236}">
                  <a16:creationId xmlns:a16="http://schemas.microsoft.com/office/drawing/2014/main" id="{2FB0AC6B-9D99-EBCA-023E-82CC5AC587D7}"/>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4774F6-4032-B320-CD10-68F6EAD4802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23A145-2C1B-DA22-DC4B-12E28A66FD60}"/>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8705DE-A684-FD5E-BC1C-07CA0F83020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BA970AD-0B67-23E9-0757-AB0102C1DD9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443B87-0B8E-C1CC-F40D-6E1B30399AEA}"/>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51CB53F-5639-8F4D-2159-E995E898F443}"/>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585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3 Content List 4-6">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F9FC52-C182-6987-5DC5-5193035CE3EA}"/>
              </a:ext>
              <a:ext uri="{C183D7F6-B498-43B3-948B-1728B52AA6E4}">
                <adec:decorative xmlns:adec="http://schemas.microsoft.com/office/drawing/2017/decorative" val="1"/>
              </a:ext>
            </a:extLst>
          </p:cNvPr>
          <p:cNvGrpSpPr/>
          <p:nvPr userDrawn="1"/>
        </p:nvGrpSpPr>
        <p:grpSpPr>
          <a:xfrm>
            <a:off x="3090232" y="926"/>
            <a:ext cx="77169" cy="6856151"/>
            <a:chOff x="6062803" y="0"/>
            <a:chExt cx="102892" cy="6856151"/>
          </a:xfrm>
        </p:grpSpPr>
        <p:sp>
          <p:nvSpPr>
            <p:cNvPr id="16" name="Rectangle 15">
              <a:extLst>
                <a:ext uri="{FF2B5EF4-FFF2-40B4-BE49-F238E27FC236}">
                  <a16:creationId xmlns:a16="http://schemas.microsoft.com/office/drawing/2014/main" id="{09BB3F09-8AC2-3B64-605F-66FD9A062B7A}"/>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ED0DE22-0DDA-70B7-03C5-F89CF1E72101}"/>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80ABBFA-D0D2-C6D3-4F69-DA2838B88DC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3DD9A2F-5067-2158-CE27-D0E7CDE3519A}"/>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700352B-3B3B-15E5-002B-5713D108CE41}"/>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2A74FB8-29CB-5658-CD6C-954F223AA8DE}"/>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E861E9B-DE31-9522-9821-988002AB31EC}"/>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3245715" y="1"/>
            <a:ext cx="5898285"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378995" y="2103438"/>
            <a:ext cx="2378433"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376326" y="3892043"/>
            <a:ext cx="2378433"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4">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354000" y="1019955"/>
            <a:ext cx="6858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4078706" y="647309"/>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5">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354000" y="2977643"/>
            <a:ext cx="6858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4085007" y="2532102"/>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6">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54000" y="4832770"/>
            <a:ext cx="6858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4078706" y="4416895"/>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5783909"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881782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3402643" y="2460567"/>
            <a:ext cx="522700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3396342" y="4350327"/>
            <a:ext cx="522700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456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3 Content List 7-9">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FED00D3-6151-F4CF-DAB1-BC0EA28FA650}"/>
              </a:ext>
              <a:ext uri="{C183D7F6-B498-43B3-948B-1728B52AA6E4}">
                <adec:decorative xmlns:adec="http://schemas.microsoft.com/office/drawing/2017/decorative" val="1"/>
              </a:ext>
            </a:extLst>
          </p:cNvPr>
          <p:cNvGrpSpPr/>
          <p:nvPr userDrawn="1"/>
        </p:nvGrpSpPr>
        <p:grpSpPr>
          <a:xfrm>
            <a:off x="3090232" y="926"/>
            <a:ext cx="77169" cy="6856151"/>
            <a:chOff x="6062803" y="0"/>
            <a:chExt cx="102892" cy="6856151"/>
          </a:xfrm>
        </p:grpSpPr>
        <p:sp>
          <p:nvSpPr>
            <p:cNvPr id="32" name="Rectangle 31">
              <a:extLst>
                <a:ext uri="{FF2B5EF4-FFF2-40B4-BE49-F238E27FC236}">
                  <a16:creationId xmlns:a16="http://schemas.microsoft.com/office/drawing/2014/main" id="{38FC093F-F2F3-D9BB-23EF-563AC841B94F}"/>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0C70FF3-4D90-1AE8-B2F5-7BBEBAFD128D}"/>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5E71E5-2F7D-DF76-1C41-7DFDB07E7DC4}"/>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6008B4A-A4A5-15CA-7230-8EE00D77514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39A9D-44A3-0A33-E05E-27BAF358C9C8}"/>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46F35C5-B07F-8978-16B1-6F4547B45BE7}"/>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CE91D4-867B-FBEE-7F3E-34F5DFE2594F}"/>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3245715" y="1"/>
            <a:ext cx="5898285"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378995" y="2103438"/>
            <a:ext cx="2378433"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376326" y="3892043"/>
            <a:ext cx="2378433"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7">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354000" y="1019955"/>
            <a:ext cx="6858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4078706" y="647309"/>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8">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354000" y="2977643"/>
            <a:ext cx="6858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4085007" y="2532102"/>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9">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54000" y="4832770"/>
            <a:ext cx="6858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4078706" y="4416895"/>
            <a:ext cx="4550944"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5783909"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881782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3402643" y="2460567"/>
            <a:ext cx="522700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3396342" y="4350327"/>
            <a:ext cx="522700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162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Photo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CF9C7E-1041-D216-4013-20D0EBC0830A}"/>
              </a:ext>
              <a:ext uri="{C183D7F6-B498-43B3-948B-1728B52AA6E4}">
                <adec:decorative xmlns:adec="http://schemas.microsoft.com/office/drawing/2017/decorative" val="1"/>
              </a:ext>
            </a:extLst>
          </p:cNvPr>
          <p:cNvGrpSpPr/>
          <p:nvPr userDrawn="1"/>
        </p:nvGrpSpPr>
        <p:grpSpPr>
          <a:xfrm>
            <a:off x="-2" y="5957494"/>
            <a:ext cx="9144000" cy="102891"/>
            <a:chOff x="-1" y="5786108"/>
            <a:chExt cx="12192000" cy="102891"/>
          </a:xfrm>
        </p:grpSpPr>
        <p:sp>
          <p:nvSpPr>
            <p:cNvPr id="8" name="Rectangle 7">
              <a:extLst>
                <a:ext uri="{FF2B5EF4-FFF2-40B4-BE49-F238E27FC236}">
                  <a16:creationId xmlns:a16="http://schemas.microsoft.com/office/drawing/2014/main" id="{F0163FBA-1EC6-BBC6-7B22-3FF63E4AA7EB}"/>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72FAD73-81F4-2054-353F-AD132F58D7A7}"/>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C2D4DE4-59EC-EC18-AAFF-B505C328314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BB1FBA0-1AE8-3505-63C1-5EBB31A3DF70}"/>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E5B0303-F4E2-FA3F-E307-1A0528FFDE45}"/>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AC153FF-8AF0-934B-4996-E32357CF274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63B642B-EA6D-3553-69B4-CBFF85BC4308}"/>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D2AB0B6-4987-E1C0-4D67-C619A38D0A67}"/>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1FE3A3D-1E1D-160A-55E6-B04F10A5119C}"/>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E768C2F-A14F-95EC-1787-07E25DA0C76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03FC8D0-FFAB-09F1-5AA4-7E118C4316ED}"/>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5AC5BDB7-86D6-4AC4-8F63-DF42EC81B545}"/>
              </a:ext>
              <a:ext uri="{C183D7F6-B498-43B3-948B-1728B52AA6E4}">
                <adec:decorative xmlns:adec="http://schemas.microsoft.com/office/drawing/2017/decorative" val="1"/>
              </a:ext>
            </a:extLst>
          </p:cNvPr>
          <p:cNvSpPr/>
          <p:nvPr userDrawn="1"/>
        </p:nvSpPr>
        <p:spPr>
          <a:xfrm>
            <a:off x="0" y="6162989"/>
            <a:ext cx="9144000" cy="69501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23CC4-1904-4C2F-83FC-12D046044D48}"/>
              </a:ext>
            </a:extLst>
          </p:cNvPr>
          <p:cNvSpPr>
            <a:spLocks noGrp="1"/>
          </p:cNvSpPr>
          <p:nvPr>
            <p:ph type="title"/>
          </p:nvPr>
        </p:nvSpPr>
        <p:spPr>
          <a:xfrm>
            <a:off x="457200" y="2716040"/>
            <a:ext cx="2400300" cy="2390113"/>
          </a:xfrm>
        </p:spPr>
        <p:txBody>
          <a:bodyPr/>
          <a:lstStyle>
            <a:lvl1pPr>
              <a:defRPr b="0">
                <a:solidFill>
                  <a:srgbClr val="174A7C"/>
                </a:solidFill>
                <a:latin typeface="+mj-lt"/>
                <a:cs typeface="Arial" panose="020B0604020202020204" pitchFamily="34" charset="0"/>
              </a:defRPr>
            </a:lvl1pPr>
          </a:lstStyle>
          <a:p>
            <a:r>
              <a:rPr lang="en-US"/>
              <a:t>Click to edit Master title style</a:t>
            </a:r>
          </a:p>
        </p:txBody>
      </p:sp>
      <p:sp>
        <p:nvSpPr>
          <p:cNvPr id="10" name="Picture Placeholder 9">
            <a:extLst>
              <a:ext uri="{FF2B5EF4-FFF2-40B4-BE49-F238E27FC236}">
                <a16:creationId xmlns:a16="http://schemas.microsoft.com/office/drawing/2014/main" id="{5F120050-3C7C-4DA2-A66C-599570D1A195}"/>
              </a:ext>
            </a:extLst>
          </p:cNvPr>
          <p:cNvSpPr>
            <a:spLocks noGrp="1"/>
          </p:cNvSpPr>
          <p:nvPr>
            <p:ph type="pic" sz="quarter" idx="13"/>
          </p:nvPr>
        </p:nvSpPr>
        <p:spPr>
          <a:xfrm>
            <a:off x="3246835" y="411163"/>
            <a:ext cx="1743075" cy="3292475"/>
          </a:xfrm>
        </p:spPr>
        <p:txBody>
          <a:bodyPr/>
          <a:lstStyle>
            <a:lvl1pPr marL="0" indent="0">
              <a:buFontTx/>
              <a:buNone/>
              <a:defRPr/>
            </a:lvl1pPr>
          </a:lstStyle>
          <a:p>
            <a:endParaRPr lang="en-US"/>
          </a:p>
        </p:txBody>
      </p:sp>
      <p:sp>
        <p:nvSpPr>
          <p:cNvPr id="3" name="Content Placeholder 2">
            <a:extLst>
              <a:ext uri="{FF2B5EF4-FFF2-40B4-BE49-F238E27FC236}">
                <a16:creationId xmlns:a16="http://schemas.microsoft.com/office/drawing/2014/main" id="{64F57933-D948-4456-8FC6-143288EF9B9A}"/>
              </a:ext>
            </a:extLst>
          </p:cNvPr>
          <p:cNvSpPr>
            <a:spLocks noGrp="1"/>
          </p:cNvSpPr>
          <p:nvPr>
            <p:ph sz="half" idx="1"/>
          </p:nvPr>
        </p:nvSpPr>
        <p:spPr>
          <a:xfrm>
            <a:off x="3246835" y="3849688"/>
            <a:ext cx="1743075" cy="462644"/>
          </a:xfrm>
        </p:spPr>
        <p:txBody>
          <a:bodyPr lIns="91440"/>
          <a:lstStyle>
            <a:lvl1pPr marL="0" indent="0">
              <a:buFontTx/>
              <a:buNone/>
              <a:defRPr sz="1050" b="1">
                <a:solidFill>
                  <a:srgbClr val="174A7C"/>
                </a:solidFill>
              </a:defRPr>
            </a:lvl1pPr>
            <a:lvl2pPr marL="342900" indent="0" algn="l">
              <a:lnSpc>
                <a:spcPct val="100000"/>
              </a:lnSpc>
              <a:buFontTx/>
              <a:buNone/>
              <a:defRPr sz="900"/>
            </a:lvl2pPr>
          </a:lstStyle>
          <a:p>
            <a:pPr lvl="0"/>
            <a:r>
              <a:rPr lang="en-US"/>
              <a:t>Click to edit Master text styles</a:t>
            </a:r>
          </a:p>
        </p:txBody>
      </p:sp>
      <p:sp>
        <p:nvSpPr>
          <p:cNvPr id="16" name="Text Placeholder 15">
            <a:extLst>
              <a:ext uri="{FF2B5EF4-FFF2-40B4-BE49-F238E27FC236}">
                <a16:creationId xmlns:a16="http://schemas.microsoft.com/office/drawing/2014/main" id="{177D9F58-5FA0-4674-86D4-74F6BEA606D5}"/>
              </a:ext>
            </a:extLst>
          </p:cNvPr>
          <p:cNvSpPr>
            <a:spLocks noGrp="1"/>
          </p:cNvSpPr>
          <p:nvPr>
            <p:ph type="body" sz="quarter" idx="16"/>
          </p:nvPr>
        </p:nvSpPr>
        <p:spPr>
          <a:xfrm>
            <a:off x="3246835" y="4384676"/>
            <a:ext cx="1743075" cy="1442853"/>
          </a:xfrm>
        </p:spPr>
        <p:txBody>
          <a:bodyPr>
            <a:normAutofit/>
          </a:bodyPr>
          <a:lstStyle>
            <a:lvl1pPr marL="0" indent="0">
              <a:buFontTx/>
              <a:buNone/>
              <a:defRPr sz="900"/>
            </a:lvl1pPr>
          </a:lstStyle>
          <a:p>
            <a:pPr lvl="0"/>
            <a:r>
              <a:rPr lang="en-US"/>
              <a:t>Click to edit Master text styles</a:t>
            </a:r>
          </a:p>
        </p:txBody>
      </p:sp>
      <p:sp>
        <p:nvSpPr>
          <p:cNvPr id="12" name="Picture Placeholder 11">
            <a:extLst>
              <a:ext uri="{FF2B5EF4-FFF2-40B4-BE49-F238E27FC236}">
                <a16:creationId xmlns:a16="http://schemas.microsoft.com/office/drawing/2014/main" id="{5AA4BB1C-B1A3-4B9B-B081-252AA677100D}"/>
              </a:ext>
            </a:extLst>
          </p:cNvPr>
          <p:cNvSpPr>
            <a:spLocks noGrp="1"/>
          </p:cNvSpPr>
          <p:nvPr>
            <p:ph type="pic" sz="quarter" idx="14"/>
          </p:nvPr>
        </p:nvSpPr>
        <p:spPr>
          <a:xfrm>
            <a:off x="5157788" y="411163"/>
            <a:ext cx="1743075" cy="3292475"/>
          </a:xfrm>
        </p:spPr>
        <p:txBody>
          <a:bodyPr/>
          <a:lstStyle>
            <a:lvl1pPr marL="0" indent="0">
              <a:buFontTx/>
              <a:buNone/>
              <a:defRPr/>
            </a:lvl1pPr>
          </a:lstStyle>
          <a:p>
            <a:endParaRPr lang="en-US"/>
          </a:p>
        </p:txBody>
      </p:sp>
      <p:sp>
        <p:nvSpPr>
          <p:cNvPr id="4" name="Content Placeholder 3">
            <a:extLst>
              <a:ext uri="{FF2B5EF4-FFF2-40B4-BE49-F238E27FC236}">
                <a16:creationId xmlns:a16="http://schemas.microsoft.com/office/drawing/2014/main" id="{BE4FFE81-BFFA-4A12-84E4-ABB5FA400679}"/>
              </a:ext>
            </a:extLst>
          </p:cNvPr>
          <p:cNvSpPr>
            <a:spLocks noGrp="1"/>
          </p:cNvSpPr>
          <p:nvPr>
            <p:ph sz="half" idx="2"/>
          </p:nvPr>
        </p:nvSpPr>
        <p:spPr>
          <a:xfrm>
            <a:off x="5157788" y="3849687"/>
            <a:ext cx="1743075" cy="462644"/>
          </a:xfrm>
        </p:spPr>
        <p:txBody>
          <a:bodyPr/>
          <a:lstStyle>
            <a:lvl1pPr marL="0" indent="0">
              <a:buFontTx/>
              <a:buNone/>
              <a:defRPr sz="1050" b="1">
                <a:solidFill>
                  <a:srgbClr val="174A7C"/>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3F186A0-F233-4272-B5D2-CCD67BBB0744}"/>
              </a:ext>
            </a:extLst>
          </p:cNvPr>
          <p:cNvSpPr>
            <a:spLocks noGrp="1"/>
          </p:cNvSpPr>
          <p:nvPr>
            <p:ph type="body" sz="quarter" idx="17"/>
          </p:nvPr>
        </p:nvSpPr>
        <p:spPr>
          <a:xfrm>
            <a:off x="5157788" y="4384676"/>
            <a:ext cx="1743075" cy="1442851"/>
          </a:xfrm>
        </p:spPr>
        <p:txBody>
          <a:bodyPr/>
          <a:lstStyle>
            <a:lvl1pPr marL="0" indent="0">
              <a:buFontTx/>
              <a:buNone/>
              <a:defRPr sz="900"/>
            </a:lvl1pPr>
          </a:lstStyle>
          <a:p>
            <a:pPr lvl="0"/>
            <a:r>
              <a:rPr lang="en-US"/>
              <a:t>Click to edit Master text styles</a:t>
            </a:r>
          </a:p>
        </p:txBody>
      </p:sp>
      <p:sp>
        <p:nvSpPr>
          <p:cNvPr id="14" name="Picture Placeholder 13">
            <a:extLst>
              <a:ext uri="{FF2B5EF4-FFF2-40B4-BE49-F238E27FC236}">
                <a16:creationId xmlns:a16="http://schemas.microsoft.com/office/drawing/2014/main" id="{C8C30ACB-A68A-49B6-8FA1-B8413BFFD7A9}"/>
              </a:ext>
            </a:extLst>
          </p:cNvPr>
          <p:cNvSpPr>
            <a:spLocks noGrp="1"/>
          </p:cNvSpPr>
          <p:nvPr>
            <p:ph type="pic" sz="quarter" idx="15"/>
          </p:nvPr>
        </p:nvSpPr>
        <p:spPr>
          <a:xfrm>
            <a:off x="7068741" y="411163"/>
            <a:ext cx="1743075" cy="3292475"/>
          </a:xfrm>
        </p:spPr>
        <p:txBody>
          <a:bodyPr/>
          <a:lstStyle>
            <a:lvl1pPr marL="0" indent="0">
              <a:buFontTx/>
              <a:buNone/>
              <a:defRPr/>
            </a:lvl1pPr>
          </a:lstStyle>
          <a:p>
            <a:endParaRPr lang="en-US"/>
          </a:p>
        </p:txBody>
      </p:sp>
      <p:sp>
        <p:nvSpPr>
          <p:cNvPr id="20" name="Text Placeholder 19">
            <a:extLst>
              <a:ext uri="{FF2B5EF4-FFF2-40B4-BE49-F238E27FC236}">
                <a16:creationId xmlns:a16="http://schemas.microsoft.com/office/drawing/2014/main" id="{DC176110-8FBE-4866-8F83-36BE78F9229C}"/>
              </a:ext>
            </a:extLst>
          </p:cNvPr>
          <p:cNvSpPr>
            <a:spLocks noGrp="1"/>
          </p:cNvSpPr>
          <p:nvPr>
            <p:ph type="body" sz="quarter" idx="18"/>
          </p:nvPr>
        </p:nvSpPr>
        <p:spPr>
          <a:xfrm>
            <a:off x="7068741" y="3849688"/>
            <a:ext cx="1743075" cy="461962"/>
          </a:xfrm>
        </p:spPr>
        <p:txBody>
          <a:bodyPr/>
          <a:lstStyle>
            <a:lvl1pPr marL="0" indent="0">
              <a:buFontTx/>
              <a:buNone/>
              <a:defRPr sz="1050" b="1">
                <a:solidFill>
                  <a:srgbClr val="174A7C"/>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2D73E498-23E3-4153-AF40-8E969FD03825}"/>
              </a:ext>
            </a:extLst>
          </p:cNvPr>
          <p:cNvSpPr>
            <a:spLocks noGrp="1"/>
          </p:cNvSpPr>
          <p:nvPr>
            <p:ph type="body" sz="quarter" idx="19"/>
          </p:nvPr>
        </p:nvSpPr>
        <p:spPr>
          <a:xfrm>
            <a:off x="7068741" y="4384676"/>
            <a:ext cx="1743075" cy="1442851"/>
          </a:xfrm>
        </p:spPr>
        <p:txBody>
          <a:bodyPr>
            <a:normAutofit/>
          </a:bodyPr>
          <a:lstStyle>
            <a:lvl1pPr marL="0" indent="0">
              <a:buFontTx/>
              <a:buNone/>
              <a:defRPr sz="900"/>
            </a:lvl1pPr>
          </a:lstStyle>
          <a:p>
            <a:pPr lvl="0"/>
            <a:r>
              <a:rPr lang="en-US"/>
              <a:t>Click to edit Master text styles</a:t>
            </a:r>
          </a:p>
        </p:txBody>
      </p:sp>
      <p:sp>
        <p:nvSpPr>
          <p:cNvPr id="5" name="TextBox 4">
            <a:extLst>
              <a:ext uri="{FF2B5EF4-FFF2-40B4-BE49-F238E27FC236}">
                <a16:creationId xmlns:a16="http://schemas.microsoft.com/office/drawing/2014/main" id="{1E54B792-5058-DF99-5EE9-C503D936905A}"/>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9695A473-984E-5792-5667-411FD25CBFFF}"/>
              </a:ext>
            </a:extLst>
          </p:cNvPr>
          <p:cNvSpPr/>
          <p:nvPr userDrawn="1"/>
        </p:nvSpPr>
        <p:spPr>
          <a:xfrm>
            <a:off x="8811039" y="6316663"/>
            <a:ext cx="332961"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428555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8A87A34-81AB-432B-8DAE-1953F412C126}" type="datetimeFigureOut">
              <a:rPr lang="en-US" smtClean="0"/>
              <a:t>05/14/2025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349519494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Column with Pictur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650A735-A367-B829-EA42-5C1AA907A9E0}"/>
              </a:ext>
              <a:ext uri="{C183D7F6-B498-43B3-948B-1728B52AA6E4}">
                <adec:decorative xmlns:adec="http://schemas.microsoft.com/office/drawing/2017/decorative" val="1"/>
              </a:ext>
            </a:extLst>
          </p:cNvPr>
          <p:cNvGrpSpPr/>
          <p:nvPr userDrawn="1"/>
        </p:nvGrpSpPr>
        <p:grpSpPr>
          <a:xfrm>
            <a:off x="1235415" y="926"/>
            <a:ext cx="77169" cy="6856151"/>
            <a:chOff x="6062803" y="0"/>
            <a:chExt cx="102892" cy="6856151"/>
          </a:xfrm>
        </p:grpSpPr>
        <p:sp>
          <p:nvSpPr>
            <p:cNvPr id="18" name="Rectangle 17">
              <a:extLst>
                <a:ext uri="{FF2B5EF4-FFF2-40B4-BE49-F238E27FC236}">
                  <a16:creationId xmlns:a16="http://schemas.microsoft.com/office/drawing/2014/main" id="{A11A5532-BE4F-901B-70C6-8B8969D50AA0}"/>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ECCC6-DCDD-F542-3320-F279ED96AB9C}"/>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4356C98-322A-CEC4-A6A7-1D9F92C18023}"/>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1CCE1A5-6321-B617-EA7E-99F8AC8B65C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269C1B1-A89D-86BF-370D-73FAD1D271DC}"/>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EF44B99-3252-0F8F-1B69-727116389C44}"/>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F02FA6-A956-5511-12C0-84178467EEE5}"/>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1" y="0"/>
            <a:ext cx="1161107"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3719386" y="679451"/>
            <a:ext cx="4970987" cy="911225"/>
          </a:xfrm>
        </p:spPr>
        <p:txBody>
          <a:bodyPr>
            <a:normAutofit/>
          </a:bodyPr>
          <a:lstStyle>
            <a:lvl1pPr marL="0" indent="0">
              <a:buNone/>
              <a:defRPr sz="3300">
                <a:solidFill>
                  <a:srgbClr val="174A7C"/>
                </a:solidFill>
                <a:latin typeface="+mj-lt"/>
              </a:defRPr>
            </a:lvl1pPr>
          </a:lstStyle>
          <a:p>
            <a:pPr lvl="0"/>
            <a:r>
              <a:rPr lang="en-US"/>
              <a:t>Slide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3719386" y="1728788"/>
            <a:ext cx="4970987" cy="4449762"/>
          </a:xfrm>
        </p:spPr>
        <p:txBody>
          <a:bodyPr/>
          <a:lstStyle>
            <a:lvl1pPr marL="257175" indent="-257175">
              <a:buClr>
                <a:schemeClr val="accent3"/>
              </a:buClr>
              <a:buFont typeface="Arial" panose="020B0604020202020204" pitchFamily="34" charset="0"/>
              <a:buChar char="•"/>
              <a:defRPr sz="1500">
                <a:solidFill>
                  <a:schemeClr val="tx1"/>
                </a:solidFill>
              </a:defRPr>
            </a:lvl1pPr>
            <a:lvl2pPr marL="557213" indent="-214313">
              <a:buClr>
                <a:schemeClr val="accent3"/>
              </a:buClr>
              <a:buFont typeface="Arial" panose="020B0604020202020204" pitchFamily="34" charset="0"/>
              <a:buChar char="•"/>
              <a:defRPr sz="1350">
                <a:solidFill>
                  <a:schemeClr val="tx1"/>
                </a:solidFill>
              </a:defRPr>
            </a:lvl2pPr>
            <a:lvl3pPr marL="857250" indent="-171450">
              <a:buClr>
                <a:schemeClr val="accent3"/>
              </a:buClr>
              <a:buFont typeface="Arial" panose="020B0604020202020204" pitchFamily="34" charset="0"/>
              <a:buChar char="•"/>
              <a:defRPr sz="1200">
                <a:solidFill>
                  <a:schemeClr val="tx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73FBD71B-2FAE-4E0D-BA68-E677E37A1CDB}"/>
              </a:ext>
              <a:ext uri="{C183D7F6-B498-43B3-948B-1728B52AA6E4}">
                <adec:decorative xmlns:adec="http://schemas.microsoft.com/office/drawing/2017/decorative" val="1"/>
              </a:ext>
            </a:extLst>
          </p:cNvPr>
          <p:cNvSpPr>
            <a:spLocks noGrp="1"/>
          </p:cNvSpPr>
          <p:nvPr>
            <p:ph type="body" sz="quarter" idx="16" hasCustomPrompt="1"/>
          </p:nvPr>
        </p:nvSpPr>
        <p:spPr>
          <a:xfrm rot="16200000">
            <a:off x="-1770811" y="3290550"/>
            <a:ext cx="5109334" cy="276900"/>
          </a:xfrm>
        </p:spPr>
        <p:txBody>
          <a:bodyPr>
            <a:normAutofit/>
          </a:bodyPr>
          <a:lstStyle>
            <a:lvl1pPr marL="0" indent="0" algn="ctr">
              <a:buNone/>
              <a:defRPr sz="1500" b="1" spc="225">
                <a:solidFill>
                  <a:srgbClr val="C9DFF6"/>
                </a:solidFill>
              </a:defRPr>
            </a:lvl1pPr>
          </a:lstStyle>
          <a:p>
            <a:pPr lvl="0"/>
            <a:r>
              <a:rPr lang="en-US"/>
              <a:t>PRESENTATION TITLE</a:t>
            </a:r>
          </a:p>
        </p:txBody>
      </p:sp>
      <p:sp>
        <p:nvSpPr>
          <p:cNvPr id="7" name="Picture Placeholder 6">
            <a:extLst>
              <a:ext uri="{FF2B5EF4-FFF2-40B4-BE49-F238E27FC236}">
                <a16:creationId xmlns:a16="http://schemas.microsoft.com/office/drawing/2014/main" id="{66EBE135-9E14-44B3-9446-0185506F0400}"/>
              </a:ext>
            </a:extLst>
          </p:cNvPr>
          <p:cNvSpPr>
            <a:spLocks noGrp="1"/>
          </p:cNvSpPr>
          <p:nvPr>
            <p:ph type="pic" sz="quarter" idx="13"/>
          </p:nvPr>
        </p:nvSpPr>
        <p:spPr>
          <a:xfrm>
            <a:off x="1479444" y="679450"/>
            <a:ext cx="2057400" cy="5499100"/>
          </a:xfrm>
          <a:solidFill>
            <a:schemeClr val="bg1">
              <a:lumMod val="95000"/>
            </a:schemeClr>
          </a:solidFill>
        </p:spPr>
        <p:txBody>
          <a:bodyPr/>
          <a:lstStyle>
            <a:lvl1pPr marL="0" indent="0">
              <a:buNone/>
              <a:defRPr/>
            </a:lvl1pPr>
          </a:lstStyle>
          <a:p>
            <a:endParaRPr lang="en-US"/>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9" name="TextBox 18">
            <a:extLst>
              <a:ext uri="{FF2B5EF4-FFF2-40B4-BE49-F238E27FC236}">
                <a16:creationId xmlns:a16="http://schemas.microsoft.com/office/drawing/2014/main" id="{0B153BEA-F597-F027-E7D4-242828A8E64D}"/>
              </a:ext>
            </a:extLst>
          </p:cNvPr>
          <p:cNvSpPr txBox="1"/>
          <p:nvPr userDrawn="1"/>
        </p:nvSpPr>
        <p:spPr>
          <a:xfrm>
            <a:off x="8792664" y="6317653"/>
            <a:ext cx="361572"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8710302"/>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1 Column with Large Pictur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E5155C-C7FF-C810-4D77-C66D7BC2FA1C}"/>
              </a:ext>
              <a:ext uri="{C183D7F6-B498-43B3-948B-1728B52AA6E4}">
                <adec:decorative xmlns:adec="http://schemas.microsoft.com/office/drawing/2017/decorative" val="1"/>
              </a:ext>
            </a:extLst>
          </p:cNvPr>
          <p:cNvGrpSpPr/>
          <p:nvPr userDrawn="1"/>
        </p:nvGrpSpPr>
        <p:grpSpPr>
          <a:xfrm>
            <a:off x="3960123" y="926"/>
            <a:ext cx="77169" cy="6856151"/>
            <a:chOff x="6062803" y="0"/>
            <a:chExt cx="102892" cy="6856151"/>
          </a:xfrm>
        </p:grpSpPr>
        <p:sp>
          <p:nvSpPr>
            <p:cNvPr id="6" name="Rectangle 5">
              <a:extLst>
                <a:ext uri="{FF2B5EF4-FFF2-40B4-BE49-F238E27FC236}">
                  <a16:creationId xmlns:a16="http://schemas.microsoft.com/office/drawing/2014/main" id="{ED648179-763F-47DD-35A9-A50956CE5923}"/>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28CA1AB-902D-3842-63F1-0D8AEF963F5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058CC75-D321-610A-3CE4-4E5B4F049CC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6961993-61D9-DFD5-5BB5-15EB50B64A87}"/>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EFB31D-4F4F-234A-E102-1A7A515220AA}"/>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5F94B3-BAEE-80A4-1A97-932B929E0563}"/>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CCAFA-127F-35BB-CB39-006B6ABF43CD}"/>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26569971-192F-F5B2-B256-4F89D369C35C}"/>
              </a:ext>
              <a:ext uri="{C183D7F6-B498-43B3-948B-1728B52AA6E4}">
                <adec:decorative xmlns:adec="http://schemas.microsoft.com/office/drawing/2017/decorative" val="1"/>
              </a:ext>
            </a:extLst>
          </p:cNvPr>
          <p:cNvSpPr/>
          <p:nvPr userDrawn="1"/>
        </p:nvSpPr>
        <p:spPr>
          <a:xfrm>
            <a:off x="1" y="0"/>
            <a:ext cx="3883932"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34BBAD-71E5-4954-B94F-F7C9E05560CD}"/>
              </a:ext>
            </a:extLst>
          </p:cNvPr>
          <p:cNvSpPr>
            <a:spLocks noGrp="1"/>
          </p:cNvSpPr>
          <p:nvPr>
            <p:ph type="title"/>
          </p:nvPr>
        </p:nvSpPr>
        <p:spPr>
          <a:xfrm>
            <a:off x="629841" y="457200"/>
            <a:ext cx="2949178" cy="1600200"/>
          </a:xfrm>
        </p:spPr>
        <p:txBody>
          <a:bodyPr anchor="b">
            <a:noAutofit/>
          </a:bodyPr>
          <a:lstStyle>
            <a:lvl1pPr>
              <a:defRPr sz="33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1CD52731-1092-482B-B642-1305BC356CDE}"/>
              </a:ext>
            </a:extLst>
          </p:cNvPr>
          <p:cNvSpPr>
            <a:spLocks noGrp="1"/>
          </p:cNvSpPr>
          <p:nvPr>
            <p:ph type="body" sz="half" idx="2"/>
          </p:nvPr>
        </p:nvSpPr>
        <p:spPr>
          <a:xfrm>
            <a:off x="629841" y="2290527"/>
            <a:ext cx="2949178" cy="3578461"/>
          </a:xfrm>
        </p:spPr>
        <p:txBody>
          <a:bodyPr>
            <a:normAutofit/>
          </a:bodyPr>
          <a:lstStyle>
            <a:lvl1pPr marL="257175" indent="-257175">
              <a:buClr>
                <a:srgbClr val="FBB92F"/>
              </a:buClr>
              <a:buFont typeface="Arial" panose="020B0604020202020204" pitchFamily="34" charset="0"/>
              <a:buChar char="•"/>
              <a:defRPr sz="15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Picture Placeholder 2">
            <a:extLst>
              <a:ext uri="{FF2B5EF4-FFF2-40B4-BE49-F238E27FC236}">
                <a16:creationId xmlns:a16="http://schemas.microsoft.com/office/drawing/2014/main" id="{A78A1EEF-B99A-43EF-BF98-D0C4E66FC2B8}"/>
              </a:ext>
            </a:extLst>
          </p:cNvPr>
          <p:cNvSpPr>
            <a:spLocks noGrp="1"/>
          </p:cNvSpPr>
          <p:nvPr>
            <p:ph type="pic" idx="1"/>
          </p:nvPr>
        </p:nvSpPr>
        <p:spPr>
          <a:xfrm>
            <a:off x="4420354" y="987426"/>
            <a:ext cx="4096187"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0" name="TextBox 9">
            <a:extLst>
              <a:ext uri="{FF2B5EF4-FFF2-40B4-BE49-F238E27FC236}">
                <a16:creationId xmlns:a16="http://schemas.microsoft.com/office/drawing/2014/main" id="{258FA460-9913-CEC5-012A-9A99C8FFE029}"/>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8" name="TextBox 17">
            <a:extLst>
              <a:ext uri="{FF2B5EF4-FFF2-40B4-BE49-F238E27FC236}">
                <a16:creationId xmlns:a16="http://schemas.microsoft.com/office/drawing/2014/main" id="{1E9B1B75-BC8E-03A7-2B1D-0A0997292D0F}"/>
              </a:ext>
            </a:extLst>
          </p:cNvPr>
          <p:cNvSpPr txBox="1"/>
          <p:nvPr userDrawn="1"/>
        </p:nvSpPr>
        <p:spPr>
          <a:xfrm>
            <a:off x="8792664" y="6317653"/>
            <a:ext cx="361572"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6717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FAC1EB-6F7C-AA2E-6E23-64D67C80EC17}"/>
              </a:ext>
              <a:ext uri="{C183D7F6-B498-43B3-948B-1728B52AA6E4}">
                <adec:decorative xmlns:adec="http://schemas.microsoft.com/office/drawing/2017/decorative" val="1"/>
              </a:ext>
            </a:extLst>
          </p:cNvPr>
          <p:cNvGrpSpPr/>
          <p:nvPr userDrawn="1"/>
        </p:nvGrpSpPr>
        <p:grpSpPr>
          <a:xfrm>
            <a:off x="0" y="5759784"/>
            <a:ext cx="9144000" cy="102891"/>
            <a:chOff x="-1" y="5786108"/>
            <a:chExt cx="12192000" cy="102891"/>
          </a:xfrm>
        </p:grpSpPr>
        <p:sp>
          <p:nvSpPr>
            <p:cNvPr id="3" name="Rectangle 2">
              <a:extLst>
                <a:ext uri="{FF2B5EF4-FFF2-40B4-BE49-F238E27FC236}">
                  <a16:creationId xmlns:a16="http://schemas.microsoft.com/office/drawing/2014/main" id="{0FE88E2D-D5E0-6CDA-4607-7A7C659FA234}"/>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658086F-EC64-4565-D5AB-F1DFADC1151E}"/>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AF88B0-0D47-8CB7-E0CB-2B7D997145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B88637-2B00-7CA6-BACC-5A362970A14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4C01A1-167B-7142-F437-0089444E4EC9}"/>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39AAD7-34F7-D144-EDF7-A38AF9683D9C}"/>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F2AFD8-22F1-557F-BE5C-6EA254E71CF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75E631C-C9B9-0D12-A4F0-3FFF873C6A8B}"/>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07C1EE-921A-0188-63D1-4140C28040E8}"/>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C339CD-E8CB-43CA-761B-3322DAF1A14B}"/>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105DBB-3DCD-0E0E-D0C2-4B4FB95E33FF}"/>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DEE8F523-BC24-52C8-70F5-AD146FC604F2}"/>
              </a:ext>
              <a:ext uri="{C183D7F6-B498-43B3-948B-1728B52AA6E4}">
                <adec:decorative xmlns:adec="http://schemas.microsoft.com/office/drawing/2017/decorative" val="1"/>
              </a:ext>
            </a:extLst>
          </p:cNvPr>
          <p:cNvSpPr/>
          <p:nvPr userDrawn="1"/>
        </p:nvSpPr>
        <p:spPr>
          <a:xfrm>
            <a:off x="0" y="-26633"/>
            <a:ext cx="9144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1EACBFBE-9895-C166-F623-0D8C061E974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065" y="1059873"/>
            <a:ext cx="2989465" cy="3985953"/>
          </a:xfrm>
          <a:prstGeom prst="rect">
            <a:avLst/>
          </a:prstGeom>
        </p:spPr>
      </p:pic>
      <p:sp>
        <p:nvSpPr>
          <p:cNvPr id="29" name="Title 1">
            <a:extLst>
              <a:ext uri="{FF2B5EF4-FFF2-40B4-BE49-F238E27FC236}">
                <a16:creationId xmlns:a16="http://schemas.microsoft.com/office/drawing/2014/main" id="{58F671E5-9EBE-42C1-3897-616188982225}"/>
              </a:ext>
            </a:extLst>
          </p:cNvPr>
          <p:cNvSpPr>
            <a:spLocks noGrp="1"/>
          </p:cNvSpPr>
          <p:nvPr>
            <p:ph type="title"/>
          </p:nvPr>
        </p:nvSpPr>
        <p:spPr>
          <a:xfrm>
            <a:off x="4272216" y="2246984"/>
            <a:ext cx="3822813" cy="1466255"/>
          </a:xfrm>
        </p:spPr>
        <p:txBody>
          <a:bodyPr anchor="ctr"/>
          <a:lstStyle>
            <a:lvl1pPr>
              <a:defRPr b="0">
                <a:solidFill>
                  <a:schemeClr val="bg1"/>
                </a:solidFill>
                <a:latin typeface="+mj-lt"/>
                <a:cs typeface="Arial" panose="020B0604020202020204" pitchFamily="34" charset="0"/>
              </a:defRPr>
            </a:lvl1pPr>
          </a:lstStyle>
          <a:p>
            <a:r>
              <a:rPr lang="en-US"/>
              <a:t>Click to edit Master title style</a:t>
            </a:r>
          </a:p>
        </p:txBody>
      </p:sp>
      <p:sp>
        <p:nvSpPr>
          <p:cNvPr id="31" name="TextBox 30">
            <a:extLst>
              <a:ext uri="{FF2B5EF4-FFF2-40B4-BE49-F238E27FC236}">
                <a16:creationId xmlns:a16="http://schemas.microsoft.com/office/drawing/2014/main" id="{789E0322-06AC-DFD8-88AF-03EBEE26C664}"/>
              </a:ext>
              <a:ext uri="{C183D7F6-B498-43B3-948B-1728B52AA6E4}">
                <adec:decorative xmlns:adec="http://schemas.microsoft.com/office/drawing/2017/decorative" val="1"/>
              </a:ext>
            </a:extLst>
          </p:cNvPr>
          <p:cNvSpPr txBox="1"/>
          <p:nvPr userDrawn="1"/>
        </p:nvSpPr>
        <p:spPr>
          <a:xfrm>
            <a:off x="5777120" y="6316664"/>
            <a:ext cx="3078645"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32" name="TextBox 31">
            <a:extLst>
              <a:ext uri="{FF2B5EF4-FFF2-40B4-BE49-F238E27FC236}">
                <a16:creationId xmlns:a16="http://schemas.microsoft.com/office/drawing/2014/main" id="{F7FA5611-6161-7A24-BA09-3171003860D8}"/>
              </a:ext>
            </a:extLst>
          </p:cNvPr>
          <p:cNvSpPr txBox="1"/>
          <p:nvPr userDrawn="1"/>
        </p:nvSpPr>
        <p:spPr>
          <a:xfrm>
            <a:off x="8792664" y="6317653"/>
            <a:ext cx="361572"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5214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856379-A185-1DAF-D7E6-4E53A48D9504}"/>
              </a:ext>
              <a:ext uri="{C183D7F6-B498-43B3-948B-1728B52AA6E4}">
                <adec:decorative xmlns:adec="http://schemas.microsoft.com/office/drawing/2017/decorative" val="1"/>
              </a:ext>
            </a:extLst>
          </p:cNvPr>
          <p:cNvGrpSpPr/>
          <p:nvPr userDrawn="1"/>
        </p:nvGrpSpPr>
        <p:grpSpPr>
          <a:xfrm>
            <a:off x="5933890" y="926"/>
            <a:ext cx="77169" cy="6856151"/>
            <a:chOff x="6062803" y="0"/>
            <a:chExt cx="102892" cy="6856151"/>
          </a:xfrm>
        </p:grpSpPr>
        <p:sp>
          <p:nvSpPr>
            <p:cNvPr id="3" name="Rectangle 2">
              <a:extLst>
                <a:ext uri="{FF2B5EF4-FFF2-40B4-BE49-F238E27FC236}">
                  <a16:creationId xmlns:a16="http://schemas.microsoft.com/office/drawing/2014/main" id="{806F380B-D889-E89A-0340-0E5A0BF797E2}"/>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F848BF4-ED5E-9472-3C3E-13183F46AAE7}"/>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9891F00-8B8A-2EF8-6F6F-845DD12914A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C28F3B-FFF7-67F5-764E-E9BD6CCBB393}"/>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A487BE-FA3F-1538-34D8-E724421EE002}"/>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B7FFA5-91D3-4F16-023A-22F369801F9B}"/>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9DE528A-F386-3C10-3B74-5395D5711AC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CFCF1BD5-C67E-ECF7-2898-9AAACAA82572}"/>
              </a:ext>
              <a:ext uri="{C183D7F6-B498-43B3-948B-1728B52AA6E4}">
                <adec:decorative xmlns:adec="http://schemas.microsoft.com/office/drawing/2017/decorative" val="1"/>
              </a:ext>
            </a:extLst>
          </p:cNvPr>
          <p:cNvSpPr/>
          <p:nvPr userDrawn="1"/>
        </p:nvSpPr>
        <p:spPr>
          <a:xfrm>
            <a:off x="0" y="-9559"/>
            <a:ext cx="5857458"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4">
            <a:extLst>
              <a:ext uri="{FF2B5EF4-FFF2-40B4-BE49-F238E27FC236}">
                <a16:creationId xmlns:a16="http://schemas.microsoft.com/office/drawing/2014/main" id="{C2053CB0-0B03-B273-8768-2DB0B5710124}"/>
              </a:ext>
            </a:extLst>
          </p:cNvPr>
          <p:cNvSpPr>
            <a:spLocks noGrp="1"/>
          </p:cNvSpPr>
          <p:nvPr>
            <p:ph type="body" sz="quarter" idx="20" hasCustomPrompt="1"/>
          </p:nvPr>
        </p:nvSpPr>
        <p:spPr>
          <a:xfrm>
            <a:off x="628650" y="3741738"/>
            <a:ext cx="3086100" cy="774700"/>
          </a:xfrm>
        </p:spPr>
        <p:txBody>
          <a:bodyPr>
            <a:noAutofit/>
          </a:bodyPr>
          <a:lstStyle>
            <a:lvl1pPr marL="0" indent="0">
              <a:buNone/>
              <a:defRPr sz="3300">
                <a:solidFill>
                  <a:schemeClr val="bg1"/>
                </a:solidFill>
                <a:latin typeface="+mj-lt"/>
              </a:defRPr>
            </a:lvl1pPr>
          </a:lstStyle>
          <a:p>
            <a:pPr lvl="0"/>
            <a:r>
              <a:rPr lang="en-US"/>
              <a:t>Contact Us</a:t>
            </a:r>
          </a:p>
        </p:txBody>
      </p:sp>
      <p:sp>
        <p:nvSpPr>
          <p:cNvPr id="8" name="Text Placeholder 7">
            <a:extLst>
              <a:ext uri="{FF2B5EF4-FFF2-40B4-BE49-F238E27FC236}">
                <a16:creationId xmlns:a16="http://schemas.microsoft.com/office/drawing/2014/main" id="{F154DDED-4526-86E5-3EBA-05C3DC64AADD}"/>
              </a:ext>
            </a:extLst>
          </p:cNvPr>
          <p:cNvSpPr>
            <a:spLocks noGrp="1"/>
          </p:cNvSpPr>
          <p:nvPr>
            <p:ph type="body" sz="quarter" idx="13" hasCustomPrompt="1"/>
          </p:nvPr>
        </p:nvSpPr>
        <p:spPr>
          <a:xfrm>
            <a:off x="628650" y="4716463"/>
            <a:ext cx="3007895" cy="1009650"/>
          </a:xfrm>
        </p:spPr>
        <p:txBody>
          <a:bodyPr>
            <a:normAutofit/>
          </a:bodyPr>
          <a:lstStyle>
            <a:lvl1pPr marL="0" indent="0">
              <a:buNone/>
              <a:defRPr sz="1500" b="1">
                <a:solidFill>
                  <a:srgbClr val="C9DFF6"/>
                </a:solidFill>
              </a:defRPr>
            </a:lvl1pPr>
          </a:lstStyle>
          <a:p>
            <a:pPr lvl="0"/>
            <a:r>
              <a:rPr lang="en-US"/>
              <a:t>For any questions or to get help from our tax experts</a:t>
            </a:r>
          </a:p>
        </p:txBody>
      </p:sp>
      <p:pic>
        <p:nvPicPr>
          <p:cNvPr id="26" name="Graphic 25">
            <a:extLst>
              <a:ext uri="{FF2B5EF4-FFF2-40B4-BE49-F238E27FC236}">
                <a16:creationId xmlns:a16="http://schemas.microsoft.com/office/drawing/2014/main" id="{B7E38234-E0DE-3077-F4BE-0A6F0572F3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21322" y="2298748"/>
            <a:ext cx="355304" cy="473739"/>
          </a:xfrm>
          <a:prstGeom prst="rect">
            <a:avLst/>
          </a:prstGeom>
        </p:spPr>
      </p:pic>
      <p:sp>
        <p:nvSpPr>
          <p:cNvPr id="18" name="Text Placeholder 17">
            <a:extLst>
              <a:ext uri="{FF2B5EF4-FFF2-40B4-BE49-F238E27FC236}">
                <a16:creationId xmlns:a16="http://schemas.microsoft.com/office/drawing/2014/main" id="{48D2D3E6-1EFD-0915-EC26-B200A20D5587}"/>
              </a:ext>
            </a:extLst>
          </p:cNvPr>
          <p:cNvSpPr>
            <a:spLocks noGrp="1"/>
          </p:cNvSpPr>
          <p:nvPr>
            <p:ph type="body" sz="quarter" idx="14" hasCustomPrompt="1"/>
          </p:nvPr>
        </p:nvSpPr>
        <p:spPr>
          <a:xfrm>
            <a:off x="6676626" y="2327193"/>
            <a:ext cx="2133750" cy="360362"/>
          </a:xfrm>
        </p:spPr>
        <p:txBody>
          <a:bodyPr>
            <a:normAutofit/>
          </a:bodyPr>
          <a:lstStyle>
            <a:lvl1pPr marL="0" indent="0">
              <a:buNone/>
              <a:defRPr sz="1500" b="1">
                <a:solidFill>
                  <a:srgbClr val="6A737B"/>
                </a:solidFill>
              </a:defRPr>
            </a:lvl1pPr>
          </a:lstStyle>
          <a:p>
            <a:pPr lvl="0"/>
            <a:r>
              <a:rPr lang="en-US"/>
              <a:t>Website</a:t>
            </a:r>
          </a:p>
        </p:txBody>
      </p:sp>
      <p:sp>
        <p:nvSpPr>
          <p:cNvPr id="22" name="Text Placeholder 21">
            <a:extLst>
              <a:ext uri="{FF2B5EF4-FFF2-40B4-BE49-F238E27FC236}">
                <a16:creationId xmlns:a16="http://schemas.microsoft.com/office/drawing/2014/main" id="{34795BC3-3273-00FA-F3E9-794C2428DEC2}"/>
              </a:ext>
            </a:extLst>
          </p:cNvPr>
          <p:cNvSpPr>
            <a:spLocks noGrp="1"/>
          </p:cNvSpPr>
          <p:nvPr>
            <p:ph type="body" sz="quarter" idx="17"/>
          </p:nvPr>
        </p:nvSpPr>
        <p:spPr>
          <a:xfrm>
            <a:off x="6346973" y="2841373"/>
            <a:ext cx="2459831"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28" name="Graphic 27">
            <a:extLst>
              <a:ext uri="{FF2B5EF4-FFF2-40B4-BE49-F238E27FC236}">
                <a16:creationId xmlns:a16="http://schemas.microsoft.com/office/drawing/2014/main" id="{45A39211-6EF8-4720-151D-1CE5AA4DC11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3726" y="3465094"/>
            <a:ext cx="342900" cy="457200"/>
          </a:xfrm>
          <a:prstGeom prst="rect">
            <a:avLst/>
          </a:prstGeom>
        </p:spPr>
      </p:pic>
      <p:sp>
        <p:nvSpPr>
          <p:cNvPr id="19" name="Text Placeholder 17">
            <a:extLst>
              <a:ext uri="{FF2B5EF4-FFF2-40B4-BE49-F238E27FC236}">
                <a16:creationId xmlns:a16="http://schemas.microsoft.com/office/drawing/2014/main" id="{5C96FF68-77C6-7FD6-B56F-5F45DB507ACE}"/>
              </a:ext>
            </a:extLst>
          </p:cNvPr>
          <p:cNvSpPr>
            <a:spLocks noGrp="1"/>
          </p:cNvSpPr>
          <p:nvPr>
            <p:ph type="body" sz="quarter" idx="15" hasCustomPrompt="1"/>
          </p:nvPr>
        </p:nvSpPr>
        <p:spPr>
          <a:xfrm>
            <a:off x="6682829" y="3521828"/>
            <a:ext cx="2133750" cy="360362"/>
          </a:xfrm>
        </p:spPr>
        <p:txBody>
          <a:bodyPr>
            <a:normAutofit/>
          </a:bodyPr>
          <a:lstStyle>
            <a:lvl1pPr marL="0" indent="0">
              <a:buNone/>
              <a:defRPr sz="1500" b="1">
                <a:solidFill>
                  <a:srgbClr val="6A737B"/>
                </a:solidFill>
              </a:defRPr>
            </a:lvl1pPr>
          </a:lstStyle>
          <a:p>
            <a:pPr lvl="0"/>
            <a:r>
              <a:rPr lang="en-US"/>
              <a:t>Phone Number</a:t>
            </a:r>
          </a:p>
        </p:txBody>
      </p:sp>
      <p:sp>
        <p:nvSpPr>
          <p:cNvPr id="23" name="Text Placeholder 21">
            <a:extLst>
              <a:ext uri="{FF2B5EF4-FFF2-40B4-BE49-F238E27FC236}">
                <a16:creationId xmlns:a16="http://schemas.microsoft.com/office/drawing/2014/main" id="{52EE6262-59C5-FABE-311C-F2370795CD18}"/>
              </a:ext>
            </a:extLst>
          </p:cNvPr>
          <p:cNvSpPr>
            <a:spLocks noGrp="1"/>
          </p:cNvSpPr>
          <p:nvPr>
            <p:ph type="body" sz="quarter" idx="18"/>
          </p:nvPr>
        </p:nvSpPr>
        <p:spPr>
          <a:xfrm>
            <a:off x="6353176" y="3994815"/>
            <a:ext cx="2459831"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30" name="Graphic 29">
            <a:extLst>
              <a:ext uri="{FF2B5EF4-FFF2-40B4-BE49-F238E27FC236}">
                <a16:creationId xmlns:a16="http://schemas.microsoft.com/office/drawing/2014/main" id="{02C55C93-1D71-5983-B25E-92EE7C76435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69371" y="4714677"/>
            <a:ext cx="271611" cy="362148"/>
          </a:xfrm>
          <a:prstGeom prst="rect">
            <a:avLst/>
          </a:prstGeom>
        </p:spPr>
      </p:pic>
      <p:sp>
        <p:nvSpPr>
          <p:cNvPr id="20" name="Text Placeholder 17">
            <a:extLst>
              <a:ext uri="{FF2B5EF4-FFF2-40B4-BE49-F238E27FC236}">
                <a16:creationId xmlns:a16="http://schemas.microsoft.com/office/drawing/2014/main" id="{D6DAE9D1-1259-95E9-213C-B37455C9C42E}"/>
              </a:ext>
            </a:extLst>
          </p:cNvPr>
          <p:cNvSpPr>
            <a:spLocks noGrp="1"/>
          </p:cNvSpPr>
          <p:nvPr>
            <p:ph type="body" sz="quarter" idx="16" hasCustomPrompt="1"/>
          </p:nvPr>
        </p:nvSpPr>
        <p:spPr>
          <a:xfrm>
            <a:off x="6682829" y="4716463"/>
            <a:ext cx="2133750" cy="360362"/>
          </a:xfrm>
        </p:spPr>
        <p:txBody>
          <a:bodyPr>
            <a:normAutofit/>
          </a:bodyPr>
          <a:lstStyle>
            <a:lvl1pPr marL="0" indent="0">
              <a:buNone/>
              <a:defRPr sz="1500" b="1">
                <a:solidFill>
                  <a:srgbClr val="6A737B"/>
                </a:solidFill>
              </a:defRPr>
            </a:lvl1pPr>
          </a:lstStyle>
          <a:p>
            <a:pPr lvl="0"/>
            <a:r>
              <a:rPr lang="en-US"/>
              <a:t>Email</a:t>
            </a:r>
          </a:p>
        </p:txBody>
      </p:sp>
      <p:sp>
        <p:nvSpPr>
          <p:cNvPr id="24" name="Text Placeholder 21">
            <a:extLst>
              <a:ext uri="{FF2B5EF4-FFF2-40B4-BE49-F238E27FC236}">
                <a16:creationId xmlns:a16="http://schemas.microsoft.com/office/drawing/2014/main" id="{862113A7-42FE-CE67-44D3-7A6F501A25E9}"/>
              </a:ext>
            </a:extLst>
          </p:cNvPr>
          <p:cNvSpPr>
            <a:spLocks noGrp="1"/>
          </p:cNvSpPr>
          <p:nvPr>
            <p:ph type="body" sz="quarter" idx="19"/>
          </p:nvPr>
        </p:nvSpPr>
        <p:spPr>
          <a:xfrm>
            <a:off x="6353176" y="5189370"/>
            <a:ext cx="2459831"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67911AE4-F173-4453-C80E-938338098E51}"/>
              </a:ext>
              <a:ext uri="{C183D7F6-B498-43B3-948B-1728B52AA6E4}">
                <adec:decorative xmlns:adec="http://schemas.microsoft.com/office/drawing/2017/decorative" val="1"/>
              </a:ext>
            </a:extLst>
          </p:cNvPr>
          <p:cNvCxnSpPr>
            <a:cxnSpLocks/>
          </p:cNvCxnSpPr>
          <p:nvPr userDrawn="1"/>
        </p:nvCxnSpPr>
        <p:spPr>
          <a:xfrm>
            <a:off x="6333726" y="3337389"/>
            <a:ext cx="2491685"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FD67AE-B0F9-1EF0-6385-35DAE37E3645}"/>
              </a:ext>
              <a:ext uri="{C183D7F6-B498-43B3-948B-1728B52AA6E4}">
                <adec:decorative xmlns:adec="http://schemas.microsoft.com/office/drawing/2017/decorative" val="1"/>
              </a:ext>
            </a:extLst>
          </p:cNvPr>
          <p:cNvCxnSpPr>
            <a:cxnSpLocks/>
          </p:cNvCxnSpPr>
          <p:nvPr userDrawn="1"/>
        </p:nvCxnSpPr>
        <p:spPr>
          <a:xfrm>
            <a:off x="6333726" y="4516503"/>
            <a:ext cx="2491685"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F109B44-8238-B556-5951-F546FC6DC380}"/>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391853" y="310374"/>
            <a:ext cx="2408591" cy="3211455"/>
          </a:xfrm>
          <a:prstGeom prst="rect">
            <a:avLst/>
          </a:prstGeom>
          <a:effectLst/>
        </p:spPr>
      </p:pic>
    </p:spTree>
    <p:extLst>
      <p:ext uri="{BB962C8B-B14F-4D97-AF65-F5344CB8AC3E}">
        <p14:creationId xmlns:p14="http://schemas.microsoft.com/office/powerpoint/2010/main" val="737047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act Us Op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29A96D-27FD-2777-FA9A-C6114BA031ED}"/>
              </a:ext>
              <a:ext uri="{C183D7F6-B498-43B3-948B-1728B52AA6E4}">
                <adec:decorative xmlns:adec="http://schemas.microsoft.com/office/drawing/2017/decorative" val="1"/>
              </a:ext>
            </a:extLst>
          </p:cNvPr>
          <p:cNvSpPr/>
          <p:nvPr userDrawn="1"/>
        </p:nvSpPr>
        <p:spPr>
          <a:xfrm>
            <a:off x="0" y="-9559"/>
            <a:ext cx="5857458"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34">
            <a:extLst>
              <a:ext uri="{FF2B5EF4-FFF2-40B4-BE49-F238E27FC236}">
                <a16:creationId xmlns:a16="http://schemas.microsoft.com/office/drawing/2014/main" id="{ABA9DD5B-8501-32C8-F8C6-E05673031A07}"/>
              </a:ext>
            </a:extLst>
          </p:cNvPr>
          <p:cNvSpPr>
            <a:spLocks noGrp="1"/>
          </p:cNvSpPr>
          <p:nvPr>
            <p:ph type="body" sz="quarter" idx="20" hasCustomPrompt="1"/>
          </p:nvPr>
        </p:nvSpPr>
        <p:spPr>
          <a:xfrm>
            <a:off x="628650" y="3741738"/>
            <a:ext cx="3086100" cy="774700"/>
          </a:xfrm>
        </p:spPr>
        <p:txBody>
          <a:bodyPr>
            <a:noAutofit/>
          </a:bodyPr>
          <a:lstStyle>
            <a:lvl1pPr marL="0" indent="0">
              <a:buNone/>
              <a:defRPr sz="3300">
                <a:solidFill>
                  <a:schemeClr val="bg1"/>
                </a:solidFill>
                <a:latin typeface="+mj-lt"/>
              </a:defRPr>
            </a:lvl1pPr>
          </a:lstStyle>
          <a:p>
            <a:pPr lvl="0"/>
            <a:r>
              <a:rPr lang="en-US"/>
              <a:t>Contact Us</a:t>
            </a:r>
          </a:p>
        </p:txBody>
      </p:sp>
      <p:sp>
        <p:nvSpPr>
          <p:cNvPr id="49" name="Text Placeholder 7">
            <a:extLst>
              <a:ext uri="{FF2B5EF4-FFF2-40B4-BE49-F238E27FC236}">
                <a16:creationId xmlns:a16="http://schemas.microsoft.com/office/drawing/2014/main" id="{93386743-BD50-EEB3-1921-0D2012FB106D}"/>
              </a:ext>
            </a:extLst>
          </p:cNvPr>
          <p:cNvSpPr>
            <a:spLocks noGrp="1"/>
          </p:cNvSpPr>
          <p:nvPr>
            <p:ph type="body" sz="quarter" idx="13"/>
          </p:nvPr>
        </p:nvSpPr>
        <p:spPr>
          <a:xfrm>
            <a:off x="628650" y="4716463"/>
            <a:ext cx="3007895" cy="1009650"/>
          </a:xfrm>
        </p:spPr>
        <p:txBody>
          <a:bodyPr>
            <a:normAutofit/>
          </a:bodyPr>
          <a:lstStyle>
            <a:lvl1pPr marL="0" indent="0">
              <a:buNone/>
              <a:defRPr sz="1500" b="1">
                <a:solidFill>
                  <a:srgbClr val="C9DFF6"/>
                </a:solidFill>
              </a:defRPr>
            </a:lvl1pPr>
          </a:lstStyle>
          <a:p>
            <a:pPr lvl="0"/>
            <a:endParaRPr lang="en-US"/>
          </a:p>
        </p:txBody>
      </p:sp>
      <p:pic>
        <p:nvPicPr>
          <p:cNvPr id="47" name="Graphic 46">
            <a:extLst>
              <a:ext uri="{FF2B5EF4-FFF2-40B4-BE49-F238E27FC236}">
                <a16:creationId xmlns:a16="http://schemas.microsoft.com/office/drawing/2014/main" id="{306E111F-B5BB-34DE-AD4E-D2C0B60C0F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3175" y="801676"/>
            <a:ext cx="323451" cy="431268"/>
          </a:xfrm>
          <a:prstGeom prst="rect">
            <a:avLst/>
          </a:prstGeom>
        </p:spPr>
      </p:pic>
      <p:sp>
        <p:nvSpPr>
          <p:cNvPr id="51" name="Text Placeholder 17">
            <a:extLst>
              <a:ext uri="{FF2B5EF4-FFF2-40B4-BE49-F238E27FC236}">
                <a16:creationId xmlns:a16="http://schemas.microsoft.com/office/drawing/2014/main" id="{CB05E940-059F-C06A-9C91-7D062CB76381}"/>
              </a:ext>
            </a:extLst>
          </p:cNvPr>
          <p:cNvSpPr>
            <a:spLocks noGrp="1"/>
          </p:cNvSpPr>
          <p:nvPr>
            <p:ph type="body" sz="quarter" idx="23" hasCustomPrompt="1"/>
          </p:nvPr>
        </p:nvSpPr>
        <p:spPr>
          <a:xfrm>
            <a:off x="6691661" y="858875"/>
            <a:ext cx="2133750" cy="360362"/>
          </a:xfrm>
        </p:spPr>
        <p:txBody>
          <a:bodyPr>
            <a:normAutofit/>
          </a:bodyPr>
          <a:lstStyle>
            <a:lvl1pPr marL="0" indent="0">
              <a:buNone/>
              <a:defRPr sz="1500" b="1">
                <a:solidFill>
                  <a:srgbClr val="6A737B"/>
                </a:solidFill>
              </a:defRPr>
            </a:lvl1pPr>
          </a:lstStyle>
          <a:p>
            <a:pPr lvl="0"/>
            <a:r>
              <a:rPr lang="en-US"/>
              <a:t>Address</a:t>
            </a:r>
          </a:p>
        </p:txBody>
      </p:sp>
      <p:sp>
        <p:nvSpPr>
          <p:cNvPr id="34" name="Text Placeholder 21">
            <a:extLst>
              <a:ext uri="{FF2B5EF4-FFF2-40B4-BE49-F238E27FC236}">
                <a16:creationId xmlns:a16="http://schemas.microsoft.com/office/drawing/2014/main" id="{19817289-5690-E9EE-11C1-97DE50139389}"/>
              </a:ext>
            </a:extLst>
          </p:cNvPr>
          <p:cNvSpPr>
            <a:spLocks noGrp="1"/>
          </p:cNvSpPr>
          <p:nvPr>
            <p:ph type="body" sz="quarter" idx="17"/>
          </p:nvPr>
        </p:nvSpPr>
        <p:spPr>
          <a:xfrm>
            <a:off x="6356748" y="1328698"/>
            <a:ext cx="2459831" cy="128092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39" name="Graphic 38">
            <a:extLst>
              <a:ext uri="{FF2B5EF4-FFF2-40B4-BE49-F238E27FC236}">
                <a16:creationId xmlns:a16="http://schemas.microsoft.com/office/drawing/2014/main" id="{4D856F69-F38E-DB3E-7C81-96E34845590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3726" y="2855445"/>
            <a:ext cx="342900" cy="457200"/>
          </a:xfrm>
          <a:prstGeom prst="rect">
            <a:avLst/>
          </a:prstGeom>
        </p:spPr>
      </p:pic>
      <p:sp>
        <p:nvSpPr>
          <p:cNvPr id="29" name="Text Placeholder 17">
            <a:extLst>
              <a:ext uri="{FF2B5EF4-FFF2-40B4-BE49-F238E27FC236}">
                <a16:creationId xmlns:a16="http://schemas.microsoft.com/office/drawing/2014/main" id="{DE73B57A-E488-757C-B37E-824FD4AC4943}"/>
              </a:ext>
            </a:extLst>
          </p:cNvPr>
          <p:cNvSpPr>
            <a:spLocks noGrp="1"/>
          </p:cNvSpPr>
          <p:nvPr>
            <p:ph type="body" sz="quarter" idx="15" hasCustomPrompt="1"/>
          </p:nvPr>
        </p:nvSpPr>
        <p:spPr>
          <a:xfrm>
            <a:off x="6682829" y="2912179"/>
            <a:ext cx="2133750" cy="360362"/>
          </a:xfrm>
        </p:spPr>
        <p:txBody>
          <a:bodyPr>
            <a:normAutofit/>
          </a:bodyPr>
          <a:lstStyle>
            <a:lvl1pPr marL="0" indent="0">
              <a:buNone/>
              <a:defRPr sz="1500" b="1">
                <a:solidFill>
                  <a:srgbClr val="6A737B"/>
                </a:solidFill>
              </a:defRPr>
            </a:lvl1pPr>
          </a:lstStyle>
          <a:p>
            <a:pPr lvl="0"/>
            <a:r>
              <a:rPr lang="en-US"/>
              <a:t>Phone Number</a:t>
            </a:r>
          </a:p>
        </p:txBody>
      </p:sp>
      <p:sp>
        <p:nvSpPr>
          <p:cNvPr id="37" name="Text Placeholder 21">
            <a:extLst>
              <a:ext uri="{FF2B5EF4-FFF2-40B4-BE49-F238E27FC236}">
                <a16:creationId xmlns:a16="http://schemas.microsoft.com/office/drawing/2014/main" id="{5027BD9E-8289-61FB-5791-529F670FDA3F}"/>
              </a:ext>
            </a:extLst>
          </p:cNvPr>
          <p:cNvSpPr>
            <a:spLocks noGrp="1"/>
          </p:cNvSpPr>
          <p:nvPr>
            <p:ph type="body" sz="quarter" idx="18"/>
          </p:nvPr>
        </p:nvSpPr>
        <p:spPr>
          <a:xfrm>
            <a:off x="6353176" y="3385166"/>
            <a:ext cx="2459831"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48" name="Graphic 47">
            <a:extLst>
              <a:ext uri="{FF2B5EF4-FFF2-40B4-BE49-F238E27FC236}">
                <a16:creationId xmlns:a16="http://schemas.microsoft.com/office/drawing/2014/main" id="{F1A82EF7-D51E-7E27-73D9-F62D6B49E27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57921" y="4029989"/>
            <a:ext cx="294510" cy="392680"/>
          </a:xfrm>
          <a:prstGeom prst="rect">
            <a:avLst/>
          </a:prstGeom>
        </p:spPr>
      </p:pic>
      <p:sp>
        <p:nvSpPr>
          <p:cNvPr id="52" name="Text Placeholder 17">
            <a:extLst>
              <a:ext uri="{FF2B5EF4-FFF2-40B4-BE49-F238E27FC236}">
                <a16:creationId xmlns:a16="http://schemas.microsoft.com/office/drawing/2014/main" id="{85D08CC1-11FE-AB12-27C0-6E326319F6FD}"/>
              </a:ext>
            </a:extLst>
          </p:cNvPr>
          <p:cNvSpPr>
            <a:spLocks noGrp="1"/>
          </p:cNvSpPr>
          <p:nvPr>
            <p:ph type="body" sz="quarter" idx="24" hasCustomPrompt="1"/>
          </p:nvPr>
        </p:nvSpPr>
        <p:spPr>
          <a:xfrm>
            <a:off x="6679256" y="4035190"/>
            <a:ext cx="2133750" cy="360362"/>
          </a:xfrm>
        </p:spPr>
        <p:txBody>
          <a:bodyPr>
            <a:normAutofit/>
          </a:bodyPr>
          <a:lstStyle>
            <a:lvl1pPr marL="0" indent="0">
              <a:buNone/>
              <a:defRPr sz="1500" b="1">
                <a:solidFill>
                  <a:srgbClr val="6A737B"/>
                </a:solidFill>
              </a:defRPr>
            </a:lvl1pPr>
          </a:lstStyle>
          <a:p>
            <a:pPr lvl="0"/>
            <a:r>
              <a:rPr lang="en-US"/>
              <a:t>Fax Number</a:t>
            </a:r>
          </a:p>
        </p:txBody>
      </p:sp>
      <p:sp>
        <p:nvSpPr>
          <p:cNvPr id="45" name="Text Placeholder 21">
            <a:extLst>
              <a:ext uri="{FF2B5EF4-FFF2-40B4-BE49-F238E27FC236}">
                <a16:creationId xmlns:a16="http://schemas.microsoft.com/office/drawing/2014/main" id="{48AC4637-3D71-1DA6-8D97-1BD458332D02}"/>
              </a:ext>
            </a:extLst>
          </p:cNvPr>
          <p:cNvSpPr>
            <a:spLocks noGrp="1"/>
          </p:cNvSpPr>
          <p:nvPr>
            <p:ph type="body" sz="quarter" idx="22"/>
          </p:nvPr>
        </p:nvSpPr>
        <p:spPr>
          <a:xfrm>
            <a:off x="6353176" y="4501894"/>
            <a:ext cx="2459831"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40" name="Graphic 39">
            <a:extLst>
              <a:ext uri="{FF2B5EF4-FFF2-40B4-BE49-F238E27FC236}">
                <a16:creationId xmlns:a16="http://schemas.microsoft.com/office/drawing/2014/main" id="{13DACE72-867C-5BC3-FFF3-EE967DD0BC7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69371" y="5144261"/>
            <a:ext cx="271611" cy="362148"/>
          </a:xfrm>
          <a:prstGeom prst="rect">
            <a:avLst/>
          </a:prstGeom>
        </p:spPr>
      </p:pic>
      <p:sp>
        <p:nvSpPr>
          <p:cNvPr id="31" name="Text Placeholder 17">
            <a:extLst>
              <a:ext uri="{FF2B5EF4-FFF2-40B4-BE49-F238E27FC236}">
                <a16:creationId xmlns:a16="http://schemas.microsoft.com/office/drawing/2014/main" id="{7D7B9D02-328F-78EC-04AF-AA0AC36BC525}"/>
              </a:ext>
            </a:extLst>
          </p:cNvPr>
          <p:cNvSpPr>
            <a:spLocks noGrp="1"/>
          </p:cNvSpPr>
          <p:nvPr>
            <p:ph type="body" sz="quarter" idx="16" hasCustomPrompt="1"/>
          </p:nvPr>
        </p:nvSpPr>
        <p:spPr>
          <a:xfrm>
            <a:off x="6682829" y="5146047"/>
            <a:ext cx="2133750" cy="360362"/>
          </a:xfrm>
        </p:spPr>
        <p:txBody>
          <a:bodyPr>
            <a:normAutofit/>
          </a:bodyPr>
          <a:lstStyle>
            <a:lvl1pPr marL="0" indent="0">
              <a:buNone/>
              <a:defRPr sz="1500" b="1">
                <a:solidFill>
                  <a:srgbClr val="6A737B"/>
                </a:solidFill>
              </a:defRPr>
            </a:lvl1pPr>
          </a:lstStyle>
          <a:p>
            <a:pPr lvl="0"/>
            <a:r>
              <a:rPr lang="en-US"/>
              <a:t>Email</a:t>
            </a:r>
          </a:p>
        </p:txBody>
      </p:sp>
      <p:sp>
        <p:nvSpPr>
          <p:cNvPr id="38" name="Text Placeholder 21">
            <a:extLst>
              <a:ext uri="{FF2B5EF4-FFF2-40B4-BE49-F238E27FC236}">
                <a16:creationId xmlns:a16="http://schemas.microsoft.com/office/drawing/2014/main" id="{0F133AFF-6F6D-3268-4BA7-794FF378AFC8}"/>
              </a:ext>
            </a:extLst>
          </p:cNvPr>
          <p:cNvSpPr>
            <a:spLocks noGrp="1"/>
          </p:cNvSpPr>
          <p:nvPr>
            <p:ph type="body" sz="quarter" idx="19"/>
          </p:nvPr>
        </p:nvSpPr>
        <p:spPr>
          <a:xfrm>
            <a:off x="6353176" y="5618954"/>
            <a:ext cx="2459831"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cxnSp>
        <p:nvCxnSpPr>
          <p:cNvPr id="46" name="Straight Connector 45">
            <a:extLst>
              <a:ext uri="{FF2B5EF4-FFF2-40B4-BE49-F238E27FC236}">
                <a16:creationId xmlns:a16="http://schemas.microsoft.com/office/drawing/2014/main" id="{069981A8-41DC-38EA-598E-9CD79964F4D0}"/>
              </a:ext>
              <a:ext uri="{C183D7F6-B498-43B3-948B-1728B52AA6E4}">
                <adec:decorative xmlns:adec="http://schemas.microsoft.com/office/drawing/2017/decorative" val="1"/>
              </a:ext>
            </a:extLst>
          </p:cNvPr>
          <p:cNvCxnSpPr>
            <a:cxnSpLocks/>
          </p:cNvCxnSpPr>
          <p:nvPr userDrawn="1"/>
        </p:nvCxnSpPr>
        <p:spPr>
          <a:xfrm>
            <a:off x="6333726" y="5001953"/>
            <a:ext cx="2491685"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FA707D-83BF-69E5-0CFA-74218C16C184}"/>
              </a:ext>
              <a:ext uri="{C183D7F6-B498-43B3-948B-1728B52AA6E4}">
                <adec:decorative xmlns:adec="http://schemas.microsoft.com/office/drawing/2017/decorative" val="1"/>
              </a:ext>
            </a:extLst>
          </p:cNvPr>
          <p:cNvCxnSpPr>
            <a:cxnSpLocks/>
          </p:cNvCxnSpPr>
          <p:nvPr userDrawn="1"/>
        </p:nvCxnSpPr>
        <p:spPr>
          <a:xfrm>
            <a:off x="6333726" y="3885231"/>
            <a:ext cx="2491685"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A285692-60F1-4996-D98C-7FE96584966A}"/>
              </a:ext>
              <a:ext uri="{C183D7F6-B498-43B3-948B-1728B52AA6E4}">
                <adec:decorative xmlns:adec="http://schemas.microsoft.com/office/drawing/2017/decorative" val="1"/>
              </a:ext>
            </a:extLst>
          </p:cNvPr>
          <p:cNvCxnSpPr>
            <a:cxnSpLocks/>
          </p:cNvCxnSpPr>
          <p:nvPr userDrawn="1"/>
        </p:nvCxnSpPr>
        <p:spPr>
          <a:xfrm>
            <a:off x="6333726" y="2770360"/>
            <a:ext cx="2491685"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774BDA6-81AB-E4EC-27ED-85F9AE09EF77}"/>
              </a:ext>
              <a:ext uri="{C183D7F6-B498-43B3-948B-1728B52AA6E4}">
                <adec:decorative xmlns:adec="http://schemas.microsoft.com/office/drawing/2017/decorative" val="1"/>
              </a:ext>
            </a:extLst>
          </p:cNvPr>
          <p:cNvGrpSpPr/>
          <p:nvPr userDrawn="1"/>
        </p:nvGrpSpPr>
        <p:grpSpPr>
          <a:xfrm>
            <a:off x="5933890" y="926"/>
            <a:ext cx="77169" cy="6856151"/>
            <a:chOff x="6062803" y="0"/>
            <a:chExt cx="102892" cy="6856151"/>
          </a:xfrm>
        </p:grpSpPr>
        <p:sp>
          <p:nvSpPr>
            <p:cNvPr id="8" name="Rectangle 7">
              <a:extLst>
                <a:ext uri="{FF2B5EF4-FFF2-40B4-BE49-F238E27FC236}">
                  <a16:creationId xmlns:a16="http://schemas.microsoft.com/office/drawing/2014/main" id="{77B34F28-368E-9880-A994-33488AABD4E5}"/>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7EAAF3-9A1A-0FA0-C88A-BB5AD847B24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B5F96F-4DF8-0F75-D165-D674CA367BD1}"/>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86E05C-7F6B-DABC-5898-AED9D523B0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F1C4B-7163-1E57-4553-9B38E190AC7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014F7D-E840-2F4E-89AC-4989CBDBEF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BBC17F-9054-CB76-7EE2-39500853D987}"/>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2E5288E-D179-6522-C314-ACF7572F1264}"/>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391853" y="310374"/>
            <a:ext cx="2408591" cy="3211455"/>
          </a:xfrm>
          <a:prstGeom prst="rect">
            <a:avLst/>
          </a:prstGeom>
          <a:effectLst/>
        </p:spPr>
      </p:pic>
    </p:spTree>
    <p:extLst>
      <p:ext uri="{BB962C8B-B14F-4D97-AF65-F5344CB8AC3E}">
        <p14:creationId xmlns:p14="http://schemas.microsoft.com/office/powerpoint/2010/main" val="36849909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2958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54FDB-A4A0-4107-84BE-7C17E57CCC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AFC12-EC37-4313-8A1E-E6BC325B2A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81769-8D26-42FF-B116-CDDF055BECA4}"/>
              </a:ext>
            </a:extLst>
          </p:cNvPr>
          <p:cNvSpPr>
            <a:spLocks noGrp="1"/>
          </p:cNvSpPr>
          <p:nvPr>
            <p:ph type="dt" sz="half" idx="10"/>
          </p:nvPr>
        </p:nvSpPr>
        <p:spPr/>
        <p:txBody>
          <a:bodyPr/>
          <a:lstStyle/>
          <a:p>
            <a:fld id="{1FA5C65D-660F-41D5-9CE1-7B7F84EF0E99}" type="datetimeFigureOut">
              <a:rPr lang="en-US" smtClean="0"/>
              <a:t>05/14/2025</a:t>
            </a:fld>
            <a:endParaRPr lang="en-US"/>
          </a:p>
        </p:txBody>
      </p:sp>
      <p:sp>
        <p:nvSpPr>
          <p:cNvPr id="5" name="Footer Placeholder 4">
            <a:extLst>
              <a:ext uri="{FF2B5EF4-FFF2-40B4-BE49-F238E27FC236}">
                <a16:creationId xmlns:a16="http://schemas.microsoft.com/office/drawing/2014/main" id="{86E34C40-9383-40DC-91B4-7BEC44D77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3A1ED-9673-407C-B5D1-733191E673B4}"/>
              </a:ext>
            </a:extLst>
          </p:cNvPr>
          <p:cNvSpPr>
            <a:spLocks noGrp="1"/>
          </p:cNvSpPr>
          <p:nvPr>
            <p:ph type="sldNum" sz="quarter" idx="12"/>
          </p:nvPr>
        </p:nvSpPr>
        <p:spPr/>
        <p:txBody>
          <a:bodyPr/>
          <a:lstStyle/>
          <a:p>
            <a:fld id="{4AFDDBDA-B1BC-495E-A376-1E21B6DB3A60}" type="slidenum">
              <a:rPr lang="en-US" smtClean="0"/>
              <a:t>‹#›</a:t>
            </a:fld>
            <a:endParaRPr lang="en-US"/>
          </a:p>
        </p:txBody>
      </p:sp>
    </p:spTree>
    <p:extLst>
      <p:ext uri="{BB962C8B-B14F-4D97-AF65-F5344CB8AC3E}">
        <p14:creationId xmlns:p14="http://schemas.microsoft.com/office/powerpoint/2010/main" val="3418883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t>05/14/2025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91724788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8A87A34-81AB-432B-8DAE-1953F412C126}" type="datetimeFigureOut">
              <a:rPr lang="en-US" smtClean="0"/>
              <a:t>05/14/2025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255100140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05/14/2025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365629314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a:p>
        </p:txBody>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6698B06-71CF-410D-904F-FEF461A3A1B8}" type="datetimeFigureOut">
              <a:rPr lang="en-US" smtClean="0"/>
              <a:t>05/14/2025</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7EEBD351-C780-4E11-A23E-48E18A16EAD7}" type="slidenum">
              <a:rPr lang="en-US" altLang="en-US" smtClean="0"/>
              <a:pPr>
                <a:defRPr/>
              </a:pPr>
              <a:t>‹#›</a:t>
            </a:fld>
            <a:endParaRPr lang="en-US" altLang="en-US"/>
          </a:p>
        </p:txBody>
      </p:sp>
    </p:spTree>
    <p:extLst>
      <p:ext uri="{BB962C8B-B14F-4D97-AF65-F5344CB8AC3E}">
        <p14:creationId xmlns:p14="http://schemas.microsoft.com/office/powerpoint/2010/main" val="3812347885"/>
      </p:ext>
    </p:extLst>
  </p:cSld>
  <p:clrMap bg1="dk1" tx1="lt1" bg2="dk2"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 id="2147484248" r:id="rId13"/>
    <p:sldLayoutId id="2147484249" r:id="rId14"/>
    <p:sldLayoutId id="2147484250" r:id="rId15"/>
    <p:sldLayoutId id="2147484251" r:id="rId16"/>
    <p:sldLayoutId id="2147484252" r:id="rId17"/>
    <p:sldLayoutId id="2147484253" r:id="rId18"/>
  </p:sldLayoutIdLst>
  <p:transition/>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ct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ct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ct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ct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ct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ct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ct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ct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ct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6AE0C-E2D6-401A-A5D6-638D033D36F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F0DEC-A8DD-4F54-A780-363D133B2EB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DEBDA-C88F-4FA0-B596-9DBCC62DCAE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FA5C65D-660F-41D5-9CE1-7B7F84EF0E99}" type="datetimeFigureOut">
              <a:rPr lang="en-US" smtClean="0"/>
              <a:t>05/14/2025</a:t>
            </a:fld>
            <a:endParaRPr lang="en-US"/>
          </a:p>
        </p:txBody>
      </p:sp>
      <p:sp>
        <p:nvSpPr>
          <p:cNvPr id="5" name="Footer Placeholder 4">
            <a:extLst>
              <a:ext uri="{FF2B5EF4-FFF2-40B4-BE49-F238E27FC236}">
                <a16:creationId xmlns:a16="http://schemas.microsoft.com/office/drawing/2014/main" id="{C31EC568-D655-4857-84CE-41D963FE84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6D7621-F796-4F08-A6BD-3D85FF6788D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FDDBDA-B1BC-495E-A376-1E21B6DB3A60}" type="slidenum">
              <a:rPr lang="en-US" smtClean="0"/>
              <a:t>‹#›</a:t>
            </a:fld>
            <a:endParaRPr lang="en-US"/>
          </a:p>
        </p:txBody>
      </p:sp>
    </p:spTree>
    <p:extLst>
      <p:ext uri="{BB962C8B-B14F-4D97-AF65-F5344CB8AC3E}">
        <p14:creationId xmlns:p14="http://schemas.microsoft.com/office/powerpoint/2010/main" val="2247818634"/>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 id="2147484269" r:id="rId15"/>
    <p:sldLayoutId id="2147484270" r:id="rId16"/>
    <p:sldLayoutId id="2147484271" r:id="rId17"/>
    <p:sldLayoutId id="2147484272" r:id="rId18"/>
    <p:sldLayoutId id="2147484273" r:id="rId19"/>
    <p:sldLayoutId id="2147484274" r:id="rId20"/>
    <p:sldLayoutId id="2147484275" r:id="rId21"/>
    <p:sldLayoutId id="2147484276" r:id="rId22"/>
    <p:sldLayoutId id="2147484277" r:id="rId23"/>
    <p:sldLayoutId id="2147484278" r:id="rId24"/>
  </p:sldLayoutIdLst>
  <p:txStyles>
    <p:titleStyle>
      <a:lvl1pPr algn="l" defTabSz="685800" rtl="0" eaLnBrk="1" latinLnBrk="0" hangingPunct="1">
        <a:lnSpc>
          <a:spcPct val="90000"/>
        </a:lnSpc>
        <a:spcBef>
          <a:spcPct val="0"/>
        </a:spcBef>
        <a:buNone/>
        <a:defRPr sz="3300" kern="1200">
          <a:solidFill>
            <a:srgbClr val="174A7C"/>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174A7C"/>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174A7C"/>
        </a:buClr>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174A7C"/>
        </a:buClr>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174A7C"/>
        </a:buClr>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174A7C"/>
        </a:buClr>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6AE0C-E2D6-401A-A5D6-638D033D36F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F0DEC-A8DD-4F54-A780-363D133B2EB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DEBDA-C88F-4FA0-B596-9DBCC62DCAE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FA5C65D-660F-41D5-9CE1-7B7F84EF0E99}" type="datetimeFigureOut">
              <a:rPr lang="en-US" smtClean="0"/>
              <a:t>05/14/2025</a:t>
            </a:fld>
            <a:endParaRPr lang="en-US"/>
          </a:p>
        </p:txBody>
      </p:sp>
      <p:sp>
        <p:nvSpPr>
          <p:cNvPr id="5" name="Footer Placeholder 4">
            <a:extLst>
              <a:ext uri="{FF2B5EF4-FFF2-40B4-BE49-F238E27FC236}">
                <a16:creationId xmlns:a16="http://schemas.microsoft.com/office/drawing/2014/main" id="{C31EC568-D655-4857-84CE-41D963FE84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6D7621-F796-4F08-A6BD-3D85FF6788D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FDDBDA-B1BC-495E-A376-1E21B6DB3A60}" type="slidenum">
              <a:rPr lang="en-US" smtClean="0"/>
              <a:t>‹#›</a:t>
            </a:fld>
            <a:endParaRPr lang="en-US"/>
          </a:p>
        </p:txBody>
      </p:sp>
    </p:spTree>
    <p:extLst>
      <p:ext uri="{BB962C8B-B14F-4D97-AF65-F5344CB8AC3E}">
        <p14:creationId xmlns:p14="http://schemas.microsoft.com/office/powerpoint/2010/main" val="1459375394"/>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 id="2147484293" r:id="rId14"/>
    <p:sldLayoutId id="2147484294" r:id="rId15"/>
    <p:sldLayoutId id="2147484295" r:id="rId16"/>
    <p:sldLayoutId id="2147484296" r:id="rId17"/>
    <p:sldLayoutId id="2147484297" r:id="rId18"/>
    <p:sldLayoutId id="2147484298" r:id="rId19"/>
    <p:sldLayoutId id="2147484299" r:id="rId20"/>
    <p:sldLayoutId id="2147484300" r:id="rId21"/>
    <p:sldLayoutId id="2147484301" r:id="rId22"/>
    <p:sldLayoutId id="2147484302" r:id="rId23"/>
    <p:sldLayoutId id="2147484303" r:id="rId24"/>
  </p:sldLayoutIdLst>
  <p:txStyles>
    <p:titleStyle>
      <a:lvl1pPr algn="l" defTabSz="685800" rtl="0" eaLnBrk="1" latinLnBrk="0" hangingPunct="1">
        <a:lnSpc>
          <a:spcPct val="90000"/>
        </a:lnSpc>
        <a:spcBef>
          <a:spcPct val="0"/>
        </a:spcBef>
        <a:buNone/>
        <a:defRPr sz="3300" kern="1200">
          <a:solidFill>
            <a:srgbClr val="174A7C"/>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174A7C"/>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174A7C"/>
        </a:buClr>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174A7C"/>
        </a:buClr>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174A7C"/>
        </a:buClr>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174A7C"/>
        </a:buClr>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hyperlink" Target="http://libreshot.com/business-plan/" TargetMode="Externa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https://ggwash.org/view/71518/the-educational-admissions-scandal-widens-dramaticall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dor.wa.gov/incomethresholds" TargetMode="External"/><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hyperlink" Target="https://eadminblog.net/2011/03/31/el-nudo-gordiano-de-la-apertura-de-datos-publico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hyperlink" Target="https://unknowncystic.com/2012/05/" TargetMode="External"/><Relationship Id="rId5" Type="http://schemas.openxmlformats.org/officeDocument/2006/relationships/image" Target="../media/image51.jp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36.xml"/><Relationship Id="rId4" Type="http://schemas.openxmlformats.org/officeDocument/2006/relationships/hyperlink" Target="https://app.leg.wa.gov/RCW/default.aspx?cite=84.40.0301"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9.xml"/><Relationship Id="rId1" Type="http://schemas.openxmlformats.org/officeDocument/2006/relationships/slideLayout" Target="../slideLayouts/slideLayout61.xml"/><Relationship Id="rId4" Type="http://schemas.openxmlformats.org/officeDocument/2006/relationships/hyperlink" Target="https://www.flickr.com/photos/81894496@N06/15896297412"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hyperlink" Target="https://dor.wa.gov/forms-publications/forms-subject/property-tax-forms" TargetMode="External"/><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hyperlink" Target="https://iframe.dacast.com/vod/b280e90764fc353782d89dd6cba9d80b/66716be1-aa87-4b83-9328-840d34cb78e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5.xml"/><Relationship Id="rId1" Type="http://schemas.openxmlformats.org/officeDocument/2006/relationships/slideLayout" Target="../slideLayouts/slideLayout37.xml"/><Relationship Id="rId4" Type="http://schemas.openxmlformats.org/officeDocument/2006/relationships/hyperlink" Target="https://attannur.com/topicos-arte/"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59.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8.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59.emf"/></Relationships>
</file>

<file path=ppt/slides/_rels/slide5.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hyperlink" Target="https://www.alchemyofchange.net/fairness/" TargetMode="Externa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hyperlink" Target="https://www.flickr.com/photos/126278138@N03/17121706878"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5.xml"/><Relationship Id="rId1" Type="http://schemas.openxmlformats.org/officeDocument/2006/relationships/slideLayout" Target="../slideLayouts/slideLayout28.xml"/><Relationship Id="rId4" Type="http://schemas.openxmlformats.org/officeDocument/2006/relationships/image" Target="../media/image65.emf"/></Relationships>
</file>

<file path=ppt/slides/_rels/slide5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7.xml"/><Relationship Id="rId1" Type="http://schemas.openxmlformats.org/officeDocument/2006/relationships/slideLayout" Target="../slideLayouts/slideLayout28.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8" Type="http://schemas.openxmlformats.org/officeDocument/2006/relationships/hyperlink" Target="https://dor.wa.gov/forms-publications/forms-subject/property-tax-forms#Senior" TargetMode="External"/><Relationship Id="rId13" Type="http://schemas.openxmlformats.org/officeDocument/2006/relationships/hyperlink" Target="https://svgsilh.com/image/1357566.html" TargetMode="External"/><Relationship Id="rId18" Type="http://schemas.openxmlformats.org/officeDocument/2006/relationships/hyperlink" Target="https://dor.wa.gov/sites/default/files/2022-02/HomeOwn.pdf" TargetMode="External"/><Relationship Id="rId26" Type="http://schemas.openxmlformats.org/officeDocument/2006/relationships/hyperlink" Target="https://propertytax.dor.wa.gov/education-program/course-catalog" TargetMode="External"/><Relationship Id="rId3" Type="http://schemas.openxmlformats.org/officeDocument/2006/relationships/image" Target="../media/image69.jpg"/><Relationship Id="rId21" Type="http://schemas.openxmlformats.org/officeDocument/2006/relationships/image" Target="../media/image72.jpeg"/><Relationship Id="rId7" Type="http://schemas.openxmlformats.org/officeDocument/2006/relationships/hyperlink" Target="https://dor.wa.gov/forms-publications/forms-subject/property-tax-forms#Current" TargetMode="External"/><Relationship Id="rId12" Type="http://schemas.openxmlformats.org/officeDocument/2006/relationships/image" Target="../media/image71.svg"/><Relationship Id="rId17" Type="http://schemas.openxmlformats.org/officeDocument/2006/relationships/hyperlink" Target="https://dor.wa.gov/sites/default/files/2022-02/PropTaxMassAppraisal.pdf" TargetMode="External"/><Relationship Id="rId25" Type="http://schemas.openxmlformats.org/officeDocument/2006/relationships/hyperlink" Target="Property%20Tax%20Tip%20Sheet--%20State%20School%20Levy" TargetMode="External"/><Relationship Id="rId2" Type="http://schemas.openxmlformats.org/officeDocument/2006/relationships/notesSlide" Target="../notesSlides/notesSlide64.xml"/><Relationship Id="rId16" Type="http://schemas.openxmlformats.org/officeDocument/2006/relationships/hyperlink" Target="https://dor.wa.gov/sites/default/files/2022-02/designatedforestland.pdf" TargetMode="External"/><Relationship Id="rId20" Type="http://schemas.openxmlformats.org/officeDocument/2006/relationships/hyperlink" Target="https://dor.wa.gov/sites/default/files/2022-02/Protest.pdf" TargetMode="External"/><Relationship Id="rId1" Type="http://schemas.openxmlformats.org/officeDocument/2006/relationships/slideLayout" Target="../slideLayouts/slideLayout35.xml"/><Relationship Id="rId6" Type="http://schemas.openxmlformats.org/officeDocument/2006/relationships/hyperlink" Target="https://dor.wa.gov/forms-publications/forms-subject/property-tax-forms#Appeals" TargetMode="External"/><Relationship Id="rId11" Type="http://schemas.openxmlformats.org/officeDocument/2006/relationships/image" Target="../media/image70.png"/><Relationship Id="rId24" Type="http://schemas.openxmlformats.org/officeDocument/2006/relationships/hyperlink" Target="https://dor.wa.gov/get-form-or-publication/publications-subject/special-notices" TargetMode="External"/><Relationship Id="rId5" Type="http://schemas.openxmlformats.org/officeDocument/2006/relationships/hyperlink" Target="https://dor.wa.gov/get-form-or-publication/forms-subject/property-tax-forms" TargetMode="External"/><Relationship Id="rId15" Type="http://schemas.openxmlformats.org/officeDocument/2006/relationships/hyperlink" Target="https://dor.wa.gov/sites/default/files/2022-02/appealprop.pdf" TargetMode="External"/><Relationship Id="rId23" Type="http://schemas.openxmlformats.org/officeDocument/2006/relationships/hyperlink" Target="https://propertytax.dor.wa.gov/Default.aspx/" TargetMode="External"/><Relationship Id="rId10" Type="http://schemas.openxmlformats.org/officeDocument/2006/relationships/hyperlink" Target="https://dor.wa.gov/forms-publications/forms-subject/property-tax-forms#Refund" TargetMode="External"/><Relationship Id="rId19" Type="http://schemas.openxmlformats.org/officeDocument/2006/relationships/hyperlink" Target="https://dor.wa.gov/forms-publications/publications-subject/tax-topics/property-tax-how-1-property-tax-levy-limit-works" TargetMode="External"/><Relationship Id="rId4" Type="http://schemas.openxmlformats.org/officeDocument/2006/relationships/hyperlink" Target="https://www.picserver.org/photo/19758/Forms.html" TargetMode="External"/><Relationship Id="rId9" Type="http://schemas.openxmlformats.org/officeDocument/2006/relationships/hyperlink" Target="https://dor.wa.gov/forms-publications/forms-subject/property-tax-forms#Forest" TargetMode="External"/><Relationship Id="rId14" Type="http://schemas.openxmlformats.org/officeDocument/2006/relationships/hyperlink" Target="https://dor.wa.gov/get-form-or-publication/publications-subject#property" TargetMode="External"/><Relationship Id="rId22" Type="http://schemas.openxmlformats.org/officeDocument/2006/relationships/hyperlink" Target="https://pxhere.com/ko/photo/630737" TargetMode="External"/><Relationship Id="rId27" Type="http://schemas.openxmlformats.org/officeDocument/2006/relationships/hyperlink" Target="https://dor.wa.gov/taxes-rates/property-tax/county-reports"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app.leg.wa.gov/billsummary/?BillNumber=1106&amp;Year=2025&amp;Initiative=false" TargetMode="External"/><Relationship Id="rId2" Type="http://schemas.openxmlformats.org/officeDocument/2006/relationships/notesSlide" Target="../notesSlides/notesSlide65.xml"/><Relationship Id="rId1" Type="http://schemas.openxmlformats.org/officeDocument/2006/relationships/slideLayout" Target="../slideLayouts/slideLayout31.xml"/><Relationship Id="rId6" Type="http://schemas.openxmlformats.org/officeDocument/2006/relationships/hyperlink" Target="https://app.leg.wa.gov/BillSummary/?BillNumber=5445&amp;Year=2025&amp;Initiative=false" TargetMode="External"/><Relationship Id="rId5" Type="http://schemas.openxmlformats.org/officeDocument/2006/relationships/hyperlink" Target="https://app.leg.wa.gov/BillSummary/?BillNumber=1261&amp;Year=2025&amp;Initiative=false" TargetMode="External"/><Relationship Id="rId4" Type="http://schemas.openxmlformats.org/officeDocument/2006/relationships/hyperlink" Target="https://app.leg.wa.gov/BillSummary/?BillNumber=5529&amp;Year=2025&amp;Initiative=false"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surveymonkey.com/r/QHMBVHG" TargetMode="External"/><Relationship Id="rId2" Type="http://schemas.openxmlformats.org/officeDocument/2006/relationships/notesSlide" Target="../notesSlides/notesSlide66.xml"/><Relationship Id="rId1" Type="http://schemas.openxmlformats.org/officeDocument/2006/relationships/slideLayout" Target="../slideLayouts/slideLayout36.xml"/><Relationship Id="rId5" Type="http://schemas.openxmlformats.org/officeDocument/2006/relationships/image" Target="../media/image73.jpeg"/><Relationship Id="rId4" Type="http://schemas.openxmlformats.org/officeDocument/2006/relationships/hyperlink" Target="mailto:dorpropertytaxeducation@dor.wa.gov"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mailto:rikkib@dor.wa.gov" TargetMode="External"/><Relationship Id="rId2" Type="http://schemas.openxmlformats.org/officeDocument/2006/relationships/notesSlide" Target="../notesSlides/notesSlide67.xml"/><Relationship Id="rId1" Type="http://schemas.openxmlformats.org/officeDocument/2006/relationships/slideLayout" Target="../slideLayouts/slideLayout39.xml"/><Relationship Id="rId4" Type="http://schemas.openxmlformats.org/officeDocument/2006/relationships/hyperlink" Target="mailto:dianab@dor.wa.gov"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89CD662-FDE9-D0C7-7D9C-53701E2B37D4}"/>
              </a:ext>
            </a:extLst>
          </p:cNvPr>
          <p:cNvSpPr>
            <a:spLocks noGrp="1"/>
          </p:cNvSpPr>
          <p:nvPr>
            <p:ph type="ctrTitle"/>
          </p:nvPr>
        </p:nvSpPr>
        <p:spPr>
          <a:xfrm>
            <a:off x="355480" y="2263667"/>
            <a:ext cx="5248228" cy="1790700"/>
          </a:xfrm>
        </p:spPr>
        <p:txBody>
          <a:bodyPr/>
          <a:lstStyle/>
          <a:p>
            <a:r>
              <a:rPr lang="en-US" dirty="0"/>
              <a:t>Board of Equalization Training</a:t>
            </a:r>
          </a:p>
        </p:txBody>
      </p:sp>
      <p:sp>
        <p:nvSpPr>
          <p:cNvPr id="14" name="Subtitle 13">
            <a:extLst>
              <a:ext uri="{FF2B5EF4-FFF2-40B4-BE49-F238E27FC236}">
                <a16:creationId xmlns:a16="http://schemas.microsoft.com/office/drawing/2014/main" id="{33610646-D8BA-9035-EB98-08E9BDCB2034}"/>
              </a:ext>
            </a:extLst>
          </p:cNvPr>
          <p:cNvSpPr>
            <a:spLocks noGrp="1"/>
          </p:cNvSpPr>
          <p:nvPr>
            <p:ph type="subTitle" idx="1"/>
          </p:nvPr>
        </p:nvSpPr>
        <p:spPr>
          <a:xfrm>
            <a:off x="466773" y="4384222"/>
            <a:ext cx="5248227" cy="1102178"/>
          </a:xfrm>
        </p:spPr>
        <p:txBody>
          <a:bodyPr/>
          <a:lstStyle/>
          <a:p>
            <a:r>
              <a:rPr lang="en-US" dirty="0"/>
              <a:t>2025 - Clerks</a:t>
            </a:r>
          </a:p>
        </p:txBody>
      </p:sp>
      <p:sp>
        <p:nvSpPr>
          <p:cNvPr id="15" name="Text Placeholder 14">
            <a:extLst>
              <a:ext uri="{FF2B5EF4-FFF2-40B4-BE49-F238E27FC236}">
                <a16:creationId xmlns:a16="http://schemas.microsoft.com/office/drawing/2014/main" id="{6ADF5780-B0C7-D93C-5EAF-474CE5CD83F7}"/>
              </a:ext>
            </a:extLst>
          </p:cNvPr>
          <p:cNvSpPr>
            <a:spLocks noGrp="1"/>
          </p:cNvSpPr>
          <p:nvPr>
            <p:ph type="body" sz="quarter" idx="12"/>
          </p:nvPr>
        </p:nvSpPr>
        <p:spPr>
          <a:xfrm>
            <a:off x="355480" y="5378490"/>
            <a:ext cx="5248226" cy="367079"/>
          </a:xfrm>
        </p:spPr>
        <p:txBody>
          <a:bodyPr>
            <a:normAutofit fontScale="70000" lnSpcReduction="20000"/>
          </a:bodyPr>
          <a:lstStyle/>
          <a:p>
            <a:r>
              <a:rPr lang="en-US" dirty="0"/>
              <a:t>Presented by  Rikki Bland</a:t>
            </a:r>
          </a:p>
          <a:p>
            <a:r>
              <a:rPr lang="en-US" dirty="0"/>
              <a:t>May 14, 2025</a:t>
            </a:r>
          </a:p>
        </p:txBody>
      </p:sp>
      <p:pic>
        <p:nvPicPr>
          <p:cNvPr id="11" name="Picture Placeholder 10">
            <a:extLst>
              <a:ext uri="{FF2B5EF4-FFF2-40B4-BE49-F238E27FC236}">
                <a16:creationId xmlns:a16="http://schemas.microsoft.com/office/drawing/2014/main" id="{71802CD9-7026-100D-7F87-1FCBEBD5915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31320" r="31320"/>
          <a:stretch/>
        </p:blipFill>
        <p:spPr>
          <a:xfrm>
            <a:off x="6262437" y="857250"/>
            <a:ext cx="2881563" cy="5143500"/>
          </a:xfrm>
        </p:spPr>
      </p:pic>
    </p:spTree>
    <p:extLst>
      <p:ext uri="{BB962C8B-B14F-4D97-AF65-F5344CB8AC3E}">
        <p14:creationId xmlns:p14="http://schemas.microsoft.com/office/powerpoint/2010/main" val="737657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8660BA-66F5-6556-4E82-7C409CB2BFB4}"/>
              </a:ext>
            </a:extLst>
          </p:cNvPr>
          <p:cNvSpPr>
            <a:spLocks noGrp="1"/>
          </p:cNvSpPr>
          <p:nvPr>
            <p:ph type="title"/>
          </p:nvPr>
        </p:nvSpPr>
        <p:spPr/>
        <p:txBody>
          <a:bodyPr/>
          <a:lstStyle/>
          <a:p>
            <a:r>
              <a:rPr lang="en-US" dirty="0"/>
              <a:t>Clerks</a:t>
            </a:r>
          </a:p>
        </p:txBody>
      </p:sp>
      <p:sp>
        <p:nvSpPr>
          <p:cNvPr id="7" name="Text Placeholder 6">
            <a:extLst>
              <a:ext uri="{FF2B5EF4-FFF2-40B4-BE49-F238E27FC236}">
                <a16:creationId xmlns:a16="http://schemas.microsoft.com/office/drawing/2014/main" id="{67A53B04-8491-85F1-A27B-9A5357D40F8D}"/>
              </a:ext>
            </a:extLst>
          </p:cNvPr>
          <p:cNvSpPr>
            <a:spLocks noGrp="1"/>
          </p:cNvSpPr>
          <p:nvPr>
            <p:ph type="body" sz="quarter" idx="13"/>
          </p:nvPr>
        </p:nvSpPr>
        <p:spPr>
          <a:xfrm>
            <a:off x="371907" y="3624205"/>
            <a:ext cx="2378433" cy="654050"/>
          </a:xfrm>
        </p:spPr>
        <p:txBody>
          <a:bodyPr>
            <a:normAutofit fontScale="85000" lnSpcReduction="10000"/>
          </a:bodyPr>
          <a:lstStyle/>
          <a:p>
            <a:r>
              <a:rPr lang="en-US" sz="1200" b="1" dirty="0"/>
              <a:t>The administrative backbone</a:t>
            </a:r>
            <a:r>
              <a:rPr lang="en-US" sz="1200" dirty="0"/>
              <a:t>—they ensure procedural fairness and accurate documentation throughout the Board of Equalization (BOE) appeals process.</a:t>
            </a:r>
          </a:p>
          <a:p>
            <a:endParaRPr lang="en-US" dirty="0"/>
          </a:p>
        </p:txBody>
      </p:sp>
      <p:sp>
        <p:nvSpPr>
          <p:cNvPr id="9" name="Content Placeholder 8">
            <a:extLst>
              <a:ext uri="{FF2B5EF4-FFF2-40B4-BE49-F238E27FC236}">
                <a16:creationId xmlns:a16="http://schemas.microsoft.com/office/drawing/2014/main" id="{757379FB-583B-24C2-10C6-382016D3C472}"/>
              </a:ext>
            </a:extLst>
          </p:cNvPr>
          <p:cNvSpPr>
            <a:spLocks noGrp="1"/>
          </p:cNvSpPr>
          <p:nvPr>
            <p:ph idx="17"/>
          </p:nvPr>
        </p:nvSpPr>
        <p:spPr/>
        <p:txBody>
          <a:bodyPr/>
          <a:lstStyle/>
          <a:p>
            <a:pPr>
              <a:buNone/>
            </a:pPr>
            <a:r>
              <a:rPr lang="en-US" b="1" dirty="0"/>
              <a:t>Procedural Oversight &amp; Fairness</a:t>
            </a:r>
            <a:endParaRPr lang="en-US" dirty="0"/>
          </a:p>
          <a:p>
            <a:pPr>
              <a:buFont typeface="Arial" panose="020B0604020202020204" pitchFamily="34" charset="0"/>
              <a:buChar char="•"/>
            </a:pPr>
            <a:r>
              <a:rPr lang="en-US" dirty="0"/>
              <a:t>Ensures </a:t>
            </a:r>
            <a:r>
              <a:rPr lang="en-US" b="1" dirty="0"/>
              <a:t>procedural fairness</a:t>
            </a:r>
            <a:r>
              <a:rPr lang="en-US" dirty="0"/>
              <a:t> for both the property owner (petitioner) and the county assessor.</a:t>
            </a:r>
          </a:p>
          <a:p>
            <a:pPr>
              <a:buFont typeface="Arial" panose="020B0604020202020204" pitchFamily="34" charset="0"/>
              <a:buChar char="•"/>
            </a:pPr>
            <a:r>
              <a:rPr lang="en-US" dirty="0"/>
              <a:t>Acts as a </a:t>
            </a:r>
            <a:r>
              <a:rPr lang="en-US" b="1" dirty="0"/>
              <a:t>neutral party</a:t>
            </a:r>
            <a:r>
              <a:rPr lang="en-US" dirty="0"/>
              <a:t>, not advocating for either side but ensuring that both are heard and treated equitably.</a:t>
            </a:r>
          </a:p>
          <a:p>
            <a:endParaRPr lang="en-US" dirty="0"/>
          </a:p>
        </p:txBody>
      </p:sp>
      <p:sp>
        <p:nvSpPr>
          <p:cNvPr id="8" name="Content Placeholder 7">
            <a:extLst>
              <a:ext uri="{FF2B5EF4-FFF2-40B4-BE49-F238E27FC236}">
                <a16:creationId xmlns:a16="http://schemas.microsoft.com/office/drawing/2014/main" id="{8770FB3F-DAFA-185A-A1B0-A25C41B5C81D}"/>
              </a:ext>
            </a:extLst>
          </p:cNvPr>
          <p:cNvSpPr>
            <a:spLocks noGrp="1"/>
          </p:cNvSpPr>
          <p:nvPr>
            <p:ph idx="16"/>
          </p:nvPr>
        </p:nvSpPr>
        <p:spPr/>
        <p:txBody>
          <a:bodyPr/>
          <a:lstStyle/>
          <a:p>
            <a:pPr>
              <a:buNone/>
            </a:pPr>
            <a:r>
              <a:rPr lang="en-US" b="1" dirty="0"/>
              <a:t>Administrative Coordination</a:t>
            </a:r>
            <a:endParaRPr lang="en-US" dirty="0"/>
          </a:p>
          <a:p>
            <a:pPr>
              <a:buFont typeface="Arial" panose="020B0604020202020204" pitchFamily="34" charset="0"/>
              <a:buChar char="•"/>
            </a:pPr>
            <a:r>
              <a:rPr lang="en-US" dirty="0"/>
              <a:t>Schedules hearings and </a:t>
            </a:r>
            <a:r>
              <a:rPr lang="en-US" b="1" dirty="0"/>
              <a:t>coordinates logistics</a:t>
            </a:r>
            <a:r>
              <a:rPr lang="en-US" dirty="0"/>
              <a:t> (notices, locations, times).</a:t>
            </a:r>
          </a:p>
          <a:p>
            <a:pPr>
              <a:buFont typeface="Arial" panose="020B0604020202020204" pitchFamily="34" charset="0"/>
              <a:buChar char="•"/>
            </a:pPr>
            <a:r>
              <a:rPr lang="en-US" dirty="0"/>
              <a:t>Maintains the </a:t>
            </a:r>
            <a:r>
              <a:rPr lang="en-US" b="1" dirty="0"/>
              <a:t>official record</a:t>
            </a:r>
            <a:r>
              <a:rPr lang="en-US" dirty="0"/>
              <a:t> of the appeal, including petitions, evidence submissions, and hearing outcomes.</a:t>
            </a:r>
          </a:p>
        </p:txBody>
      </p:sp>
      <p:sp>
        <p:nvSpPr>
          <p:cNvPr id="6" name="Content Placeholder 5">
            <a:extLst>
              <a:ext uri="{FF2B5EF4-FFF2-40B4-BE49-F238E27FC236}">
                <a16:creationId xmlns:a16="http://schemas.microsoft.com/office/drawing/2014/main" id="{BC565DF1-4F79-9783-2E03-CC434F87DAD7}"/>
              </a:ext>
            </a:extLst>
          </p:cNvPr>
          <p:cNvSpPr>
            <a:spLocks noGrp="1"/>
          </p:cNvSpPr>
          <p:nvPr>
            <p:ph idx="1"/>
          </p:nvPr>
        </p:nvSpPr>
        <p:spPr/>
        <p:txBody>
          <a:bodyPr/>
          <a:lstStyle/>
          <a:p>
            <a:pPr>
              <a:buNone/>
            </a:pPr>
            <a:r>
              <a:rPr lang="en-US" b="1" dirty="0"/>
              <a:t>Legal and Policy Compliance</a:t>
            </a:r>
            <a:endParaRPr lang="en-US" dirty="0"/>
          </a:p>
          <a:p>
            <a:pPr>
              <a:buFont typeface="Arial" panose="020B0604020202020204" pitchFamily="34" charset="0"/>
              <a:buChar char="•"/>
            </a:pPr>
            <a:r>
              <a:rPr lang="en-US" dirty="0"/>
              <a:t>Ensures that board processes comply with applicable </a:t>
            </a:r>
            <a:r>
              <a:rPr lang="en-US" b="1" dirty="0"/>
              <a:t>state laws</a:t>
            </a:r>
            <a:r>
              <a:rPr lang="en-US" dirty="0"/>
              <a:t>, including RCW 84.48 and WAC 458-14.</a:t>
            </a:r>
          </a:p>
          <a:p>
            <a:pPr>
              <a:buFont typeface="Arial" panose="020B0604020202020204" pitchFamily="34" charset="0"/>
              <a:buChar char="•"/>
            </a:pPr>
            <a:r>
              <a:rPr lang="en-US" dirty="0"/>
              <a:t>Informs parties and board members of </a:t>
            </a:r>
            <a:r>
              <a:rPr lang="en-US" b="1" dirty="0"/>
              <a:t>important deadlines</a:t>
            </a:r>
            <a:r>
              <a:rPr lang="en-US" dirty="0"/>
              <a:t>, filing requirements, and documentation standards.</a:t>
            </a:r>
          </a:p>
        </p:txBody>
      </p:sp>
    </p:spTree>
    <p:extLst>
      <p:ext uri="{BB962C8B-B14F-4D97-AF65-F5344CB8AC3E}">
        <p14:creationId xmlns:p14="http://schemas.microsoft.com/office/powerpoint/2010/main" val="1736724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C8DBDD-59BB-47CE-027F-6D0BD9191694}"/>
              </a:ext>
            </a:extLst>
          </p:cNvPr>
          <p:cNvSpPr>
            <a:spLocks noGrp="1"/>
          </p:cNvSpPr>
          <p:nvPr>
            <p:ph type="title"/>
          </p:nvPr>
        </p:nvSpPr>
        <p:spPr/>
        <p:txBody>
          <a:bodyPr/>
          <a:lstStyle/>
          <a:p>
            <a:r>
              <a:rPr lang="en-US" dirty="0"/>
              <a:t>Clerks</a:t>
            </a:r>
          </a:p>
        </p:txBody>
      </p:sp>
      <p:sp>
        <p:nvSpPr>
          <p:cNvPr id="9" name="Text Placeholder 8">
            <a:extLst>
              <a:ext uri="{FF2B5EF4-FFF2-40B4-BE49-F238E27FC236}">
                <a16:creationId xmlns:a16="http://schemas.microsoft.com/office/drawing/2014/main" id="{C47012F9-7823-A1DA-6564-3005664D5EB7}"/>
              </a:ext>
            </a:extLst>
          </p:cNvPr>
          <p:cNvSpPr>
            <a:spLocks noGrp="1"/>
          </p:cNvSpPr>
          <p:nvPr>
            <p:ph type="body" sz="quarter" idx="13"/>
          </p:nvPr>
        </p:nvSpPr>
        <p:spPr/>
        <p:txBody>
          <a:bodyPr>
            <a:normAutofit fontScale="92500" lnSpcReduction="10000"/>
          </a:bodyPr>
          <a:lstStyle/>
          <a:p>
            <a:r>
              <a:rPr lang="en-US" dirty="0"/>
              <a:t>T</a:t>
            </a:r>
            <a:r>
              <a:rPr lang="en-US" sz="1200" dirty="0"/>
              <a:t>he gatekeeper of process—not a decision-maker. Their job is to make sure the appeal system is fair, efficient, and legally sound.</a:t>
            </a:r>
            <a:endParaRPr lang="en-US" altLang="en-US" sz="1200" dirty="0">
              <a:solidFill>
                <a:srgbClr val="2D3338"/>
              </a:solidFill>
            </a:endParaRPr>
          </a:p>
          <a:p>
            <a:endParaRPr lang="en-US" dirty="0"/>
          </a:p>
        </p:txBody>
      </p:sp>
      <p:sp>
        <p:nvSpPr>
          <p:cNvPr id="11" name="Content Placeholder 10">
            <a:extLst>
              <a:ext uri="{FF2B5EF4-FFF2-40B4-BE49-F238E27FC236}">
                <a16:creationId xmlns:a16="http://schemas.microsoft.com/office/drawing/2014/main" id="{5216A17C-118F-E0D1-3589-71537CD5F745}"/>
              </a:ext>
            </a:extLst>
          </p:cNvPr>
          <p:cNvSpPr>
            <a:spLocks noGrp="1"/>
          </p:cNvSpPr>
          <p:nvPr>
            <p:ph idx="17"/>
          </p:nvPr>
        </p:nvSpPr>
        <p:spPr/>
        <p:txBody>
          <a:bodyPr/>
          <a:lstStyle/>
          <a:p>
            <a:pPr>
              <a:buNone/>
            </a:pPr>
            <a:r>
              <a:rPr lang="en-US" b="1" dirty="0"/>
              <a:t>Support to the Board</a:t>
            </a:r>
            <a:endParaRPr lang="en-US" dirty="0"/>
          </a:p>
          <a:p>
            <a:pPr>
              <a:buFont typeface="Arial" panose="020B0604020202020204" pitchFamily="34" charset="0"/>
              <a:buChar char="•"/>
            </a:pPr>
            <a:r>
              <a:rPr lang="en-US" dirty="0"/>
              <a:t>Provides administrative support to BOE members before, during, and after hearings.</a:t>
            </a:r>
          </a:p>
          <a:p>
            <a:pPr>
              <a:buFont typeface="Arial" panose="020B0604020202020204" pitchFamily="34" charset="0"/>
              <a:buChar char="•"/>
            </a:pPr>
            <a:r>
              <a:rPr lang="en-US" dirty="0"/>
              <a:t>May assist in drafting </a:t>
            </a:r>
            <a:r>
              <a:rPr lang="en-US" b="1" dirty="0"/>
              <a:t>board decisions</a:t>
            </a:r>
            <a:r>
              <a:rPr lang="en-US" dirty="0"/>
              <a:t> or letters based on the board’s rulings.</a:t>
            </a:r>
          </a:p>
        </p:txBody>
      </p:sp>
      <p:sp>
        <p:nvSpPr>
          <p:cNvPr id="10" name="Content Placeholder 9">
            <a:extLst>
              <a:ext uri="{FF2B5EF4-FFF2-40B4-BE49-F238E27FC236}">
                <a16:creationId xmlns:a16="http://schemas.microsoft.com/office/drawing/2014/main" id="{54D0307D-2F69-A994-885B-3FF30CE986DE}"/>
              </a:ext>
            </a:extLst>
          </p:cNvPr>
          <p:cNvSpPr>
            <a:spLocks noGrp="1"/>
          </p:cNvSpPr>
          <p:nvPr>
            <p:ph idx="16"/>
          </p:nvPr>
        </p:nvSpPr>
        <p:spPr/>
        <p:txBody>
          <a:bodyPr/>
          <a:lstStyle/>
          <a:p>
            <a:pPr>
              <a:buNone/>
            </a:pPr>
            <a:r>
              <a:rPr lang="en-US" b="1" dirty="0"/>
              <a:t>Public Communication</a:t>
            </a:r>
            <a:endParaRPr lang="en-US" dirty="0"/>
          </a:p>
          <a:p>
            <a:pPr>
              <a:buFont typeface="Arial" panose="020B0604020202020204" pitchFamily="34" charset="0"/>
              <a:buChar char="•"/>
            </a:pPr>
            <a:r>
              <a:rPr lang="en-US" dirty="0"/>
              <a:t>Serves as the </a:t>
            </a:r>
            <a:r>
              <a:rPr lang="en-US" b="1" dirty="0"/>
              <a:t>primary contact</a:t>
            </a:r>
            <a:r>
              <a:rPr lang="en-US" dirty="0"/>
              <a:t> for the public regarding the appeals process.</a:t>
            </a:r>
          </a:p>
          <a:p>
            <a:pPr>
              <a:buFont typeface="Arial" panose="020B0604020202020204" pitchFamily="34" charset="0"/>
              <a:buChar char="•"/>
            </a:pPr>
            <a:r>
              <a:rPr lang="en-US" dirty="0"/>
              <a:t>Explains filing procedures, evidence requirements, and general timelines—while not offering legal advice.</a:t>
            </a:r>
          </a:p>
        </p:txBody>
      </p:sp>
      <p:sp>
        <p:nvSpPr>
          <p:cNvPr id="8" name="Content Placeholder 7">
            <a:extLst>
              <a:ext uri="{FF2B5EF4-FFF2-40B4-BE49-F238E27FC236}">
                <a16:creationId xmlns:a16="http://schemas.microsoft.com/office/drawing/2014/main" id="{48BFF3F0-B01B-7635-BED7-BB9FE787FB42}"/>
              </a:ext>
            </a:extLst>
          </p:cNvPr>
          <p:cNvSpPr>
            <a:spLocks noGrp="1"/>
          </p:cNvSpPr>
          <p:nvPr>
            <p:ph idx="1"/>
          </p:nvPr>
        </p:nvSpPr>
        <p:spPr/>
        <p:txBody>
          <a:bodyPr/>
          <a:lstStyle/>
          <a:p>
            <a:pPr>
              <a:buNone/>
            </a:pPr>
            <a:r>
              <a:rPr lang="en-US" b="1" dirty="0"/>
              <a:t>Recordkeeping &amp; Transparency</a:t>
            </a:r>
            <a:endParaRPr lang="en-US" dirty="0"/>
          </a:p>
          <a:p>
            <a:pPr>
              <a:buFont typeface="Arial" panose="020B0604020202020204" pitchFamily="34" charset="0"/>
              <a:buChar char="•"/>
            </a:pPr>
            <a:r>
              <a:rPr lang="en-US" dirty="0"/>
              <a:t>Maintains </a:t>
            </a:r>
            <a:r>
              <a:rPr lang="en-US" b="1" dirty="0"/>
              <a:t>public access</a:t>
            </a:r>
            <a:r>
              <a:rPr lang="en-US" dirty="0"/>
              <a:t> to records as appropriate and ensures transparency in the appeal process.</a:t>
            </a:r>
          </a:p>
          <a:p>
            <a:pPr>
              <a:buFont typeface="Arial" panose="020B0604020202020204" pitchFamily="34" charset="0"/>
              <a:buChar char="•"/>
            </a:pPr>
            <a:r>
              <a:rPr lang="en-US" dirty="0"/>
              <a:t>Archives decisions and makes them available for future reference.</a:t>
            </a:r>
          </a:p>
          <a:p>
            <a:endParaRPr lang="en-US" dirty="0"/>
          </a:p>
        </p:txBody>
      </p:sp>
    </p:spTree>
    <p:extLst>
      <p:ext uri="{BB962C8B-B14F-4D97-AF65-F5344CB8AC3E}">
        <p14:creationId xmlns:p14="http://schemas.microsoft.com/office/powerpoint/2010/main" val="622700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D3DF0F-B54D-9E91-4062-BD0E2DAFC1A8}"/>
              </a:ext>
            </a:extLst>
          </p:cNvPr>
          <p:cNvSpPr>
            <a:spLocks noGrp="1"/>
          </p:cNvSpPr>
          <p:nvPr>
            <p:ph type="title"/>
          </p:nvPr>
        </p:nvSpPr>
        <p:spPr/>
        <p:txBody>
          <a:bodyPr/>
          <a:lstStyle/>
          <a:p>
            <a:r>
              <a:rPr lang="en-US" dirty="0"/>
              <a:t>How Property is Valued</a:t>
            </a:r>
          </a:p>
        </p:txBody>
      </p:sp>
      <p:pic>
        <p:nvPicPr>
          <p:cNvPr id="7" name="Picture Placeholder 6">
            <a:extLst>
              <a:ext uri="{FF2B5EF4-FFF2-40B4-BE49-F238E27FC236}">
                <a16:creationId xmlns:a16="http://schemas.microsoft.com/office/drawing/2014/main" id="{60CD5324-A478-0D8A-0F25-36990E9A711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8912" r="28912"/>
          <a:stretch/>
        </p:blipFill>
        <p:spPr>
          <a:xfrm>
            <a:off x="3246835" y="1165623"/>
            <a:ext cx="1743075" cy="2469356"/>
          </a:xfrm>
        </p:spPr>
      </p:pic>
      <p:sp>
        <p:nvSpPr>
          <p:cNvPr id="6" name="Content Placeholder 5">
            <a:extLst>
              <a:ext uri="{FF2B5EF4-FFF2-40B4-BE49-F238E27FC236}">
                <a16:creationId xmlns:a16="http://schemas.microsoft.com/office/drawing/2014/main" id="{0AC52B01-E538-005C-E3F5-F96F90282F47}"/>
              </a:ext>
            </a:extLst>
          </p:cNvPr>
          <p:cNvSpPr>
            <a:spLocks noGrp="1"/>
          </p:cNvSpPr>
          <p:nvPr>
            <p:ph sz="half" idx="1"/>
          </p:nvPr>
        </p:nvSpPr>
        <p:spPr/>
        <p:txBody>
          <a:bodyPr/>
          <a:lstStyle/>
          <a:p>
            <a:r>
              <a:rPr lang="en-US" dirty="0"/>
              <a:t>Sales</a:t>
            </a:r>
          </a:p>
        </p:txBody>
      </p:sp>
      <p:sp>
        <p:nvSpPr>
          <p:cNvPr id="9" name="Text Placeholder 8">
            <a:extLst>
              <a:ext uri="{FF2B5EF4-FFF2-40B4-BE49-F238E27FC236}">
                <a16:creationId xmlns:a16="http://schemas.microsoft.com/office/drawing/2014/main" id="{B831286A-F87E-7B7E-AA77-28913BE8852D}"/>
              </a:ext>
            </a:extLst>
          </p:cNvPr>
          <p:cNvSpPr>
            <a:spLocks noGrp="1"/>
          </p:cNvSpPr>
          <p:nvPr>
            <p:ph type="body" sz="quarter" idx="16"/>
          </p:nvPr>
        </p:nvSpPr>
        <p:spPr>
          <a:xfrm>
            <a:off x="3220045" y="4095364"/>
            <a:ext cx="1743075" cy="1442853"/>
          </a:xfrm>
        </p:spPr>
        <p:txBody>
          <a:bodyPr>
            <a:noAutofit/>
          </a:bodyPr>
          <a:lstStyle/>
          <a:p>
            <a:r>
              <a:rPr lang="en-US" sz="1200" dirty="0"/>
              <a:t>Estimates value based on recent sales of similar properties.</a:t>
            </a:r>
          </a:p>
          <a:p>
            <a:r>
              <a:rPr lang="en-US" sz="1200" dirty="0"/>
              <a:t>Uses recent sales data of comparable properties, adjusted for differences in features, size, condition, and location.</a:t>
            </a:r>
          </a:p>
        </p:txBody>
      </p:sp>
      <p:pic>
        <p:nvPicPr>
          <p:cNvPr id="16" name="Picture Placeholder 15" descr="Construction tools and gears">
            <a:extLst>
              <a:ext uri="{FF2B5EF4-FFF2-40B4-BE49-F238E27FC236}">
                <a16:creationId xmlns:a16="http://schemas.microsoft.com/office/drawing/2014/main" id="{63EABFEE-0387-B964-ACFB-3D9748811E4A}"/>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29839" r="29839"/>
          <a:stretch/>
        </p:blipFill>
        <p:spPr>
          <a:xfrm>
            <a:off x="5157788" y="1165623"/>
            <a:ext cx="1743075" cy="2469356"/>
          </a:xfrm>
        </p:spPr>
      </p:pic>
      <p:sp>
        <p:nvSpPr>
          <p:cNvPr id="8" name="Content Placeholder 7">
            <a:extLst>
              <a:ext uri="{FF2B5EF4-FFF2-40B4-BE49-F238E27FC236}">
                <a16:creationId xmlns:a16="http://schemas.microsoft.com/office/drawing/2014/main" id="{EF87D788-8217-7DA7-7B36-5BDF12CED172}"/>
              </a:ext>
            </a:extLst>
          </p:cNvPr>
          <p:cNvSpPr>
            <a:spLocks noGrp="1"/>
          </p:cNvSpPr>
          <p:nvPr>
            <p:ph sz="half" idx="2"/>
          </p:nvPr>
        </p:nvSpPr>
        <p:spPr/>
        <p:txBody>
          <a:bodyPr/>
          <a:lstStyle/>
          <a:p>
            <a:r>
              <a:rPr lang="en-US" dirty="0"/>
              <a:t>Cost</a:t>
            </a:r>
          </a:p>
        </p:txBody>
      </p:sp>
      <p:sp>
        <p:nvSpPr>
          <p:cNvPr id="10" name="Text Placeholder 9">
            <a:extLst>
              <a:ext uri="{FF2B5EF4-FFF2-40B4-BE49-F238E27FC236}">
                <a16:creationId xmlns:a16="http://schemas.microsoft.com/office/drawing/2014/main" id="{0338A0B8-1C61-A835-9FDB-7FF3F61A6373}"/>
              </a:ext>
            </a:extLst>
          </p:cNvPr>
          <p:cNvSpPr>
            <a:spLocks noGrp="1"/>
          </p:cNvSpPr>
          <p:nvPr>
            <p:ph type="body" sz="quarter" idx="17"/>
          </p:nvPr>
        </p:nvSpPr>
        <p:spPr>
          <a:xfrm>
            <a:off x="5157788" y="4095364"/>
            <a:ext cx="1743075" cy="1732163"/>
          </a:xfrm>
        </p:spPr>
        <p:txBody>
          <a:bodyPr>
            <a:noAutofit/>
          </a:bodyPr>
          <a:lstStyle/>
          <a:p>
            <a:r>
              <a:rPr lang="en-US" sz="1200" dirty="0"/>
              <a:t>Calculates value by estimating the cost to replace the property, minus depreciation, plus land value.</a:t>
            </a:r>
          </a:p>
          <a:p>
            <a:r>
              <a:rPr lang="en-US" sz="1200" dirty="0"/>
              <a:t>Uses construction costs (materials, labor), depreciation estimates, and land value based on market data.</a:t>
            </a:r>
          </a:p>
        </p:txBody>
      </p:sp>
      <p:pic>
        <p:nvPicPr>
          <p:cNvPr id="18" name="Picture Placeholder 17">
            <a:extLst>
              <a:ext uri="{FF2B5EF4-FFF2-40B4-BE49-F238E27FC236}">
                <a16:creationId xmlns:a16="http://schemas.microsoft.com/office/drawing/2014/main" id="{FFF90CD2-5D58-A295-2ACF-1C270F63BF3C}"/>
              </a:ext>
            </a:extLst>
          </p:cNvPr>
          <p:cNvPicPr>
            <a:picLocks noGrp="1" noChangeAspect="1"/>
          </p:cNvPicPr>
          <p:nvPr>
            <p:ph type="pic" sz="quarter" idx="15"/>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8360" r="28360"/>
          <a:stretch/>
        </p:blipFill>
        <p:spPr>
          <a:xfrm>
            <a:off x="7068741" y="1165623"/>
            <a:ext cx="1743075" cy="2469356"/>
          </a:xfrm>
        </p:spPr>
      </p:pic>
      <p:sp>
        <p:nvSpPr>
          <p:cNvPr id="11" name="Text Placeholder 10">
            <a:extLst>
              <a:ext uri="{FF2B5EF4-FFF2-40B4-BE49-F238E27FC236}">
                <a16:creationId xmlns:a16="http://schemas.microsoft.com/office/drawing/2014/main" id="{3EFC39C9-1A35-A97A-A02E-E23502E08D4D}"/>
              </a:ext>
            </a:extLst>
          </p:cNvPr>
          <p:cNvSpPr>
            <a:spLocks noGrp="1"/>
          </p:cNvSpPr>
          <p:nvPr>
            <p:ph type="body" sz="quarter" idx="18"/>
          </p:nvPr>
        </p:nvSpPr>
        <p:spPr/>
        <p:txBody>
          <a:bodyPr/>
          <a:lstStyle/>
          <a:p>
            <a:r>
              <a:rPr lang="en-US" dirty="0"/>
              <a:t>Income</a:t>
            </a:r>
          </a:p>
        </p:txBody>
      </p:sp>
      <p:sp>
        <p:nvSpPr>
          <p:cNvPr id="14" name="Text Placeholder 13">
            <a:extLst>
              <a:ext uri="{FF2B5EF4-FFF2-40B4-BE49-F238E27FC236}">
                <a16:creationId xmlns:a16="http://schemas.microsoft.com/office/drawing/2014/main" id="{B1D10846-9839-97A3-FA1C-18D45D86FF4B}"/>
              </a:ext>
            </a:extLst>
          </p:cNvPr>
          <p:cNvSpPr>
            <a:spLocks noGrp="1"/>
          </p:cNvSpPr>
          <p:nvPr>
            <p:ph type="body" sz="quarter" idx="19"/>
          </p:nvPr>
        </p:nvSpPr>
        <p:spPr>
          <a:xfrm>
            <a:off x="7068741" y="4095364"/>
            <a:ext cx="1743075" cy="1732163"/>
          </a:xfrm>
        </p:spPr>
        <p:txBody>
          <a:bodyPr>
            <a:noAutofit/>
          </a:bodyPr>
          <a:lstStyle/>
          <a:p>
            <a:r>
              <a:rPr lang="en-US" sz="1200" dirty="0"/>
              <a:t>Determines value based on the income a property can generate, typically used for commercial or rental properties.</a:t>
            </a:r>
          </a:p>
          <a:p>
            <a:r>
              <a:rPr lang="en-US" sz="1200" dirty="0"/>
              <a:t>Uses rental income, vacancy rates, operating expenses, and market capitalization rates.</a:t>
            </a:r>
          </a:p>
        </p:txBody>
      </p:sp>
    </p:spTree>
    <p:extLst>
      <p:ext uri="{BB962C8B-B14F-4D97-AF65-F5344CB8AC3E}">
        <p14:creationId xmlns:p14="http://schemas.microsoft.com/office/powerpoint/2010/main" val="3059194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p:txBody>
          <a:bodyPr/>
          <a:lstStyle/>
          <a:p>
            <a:r>
              <a:rPr lang="en-US"/>
              <a:t>Exemptions</a:t>
            </a:r>
            <a:endParaRPr lang="en-US" dirty="0"/>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p:txBody>
          <a:bodyPr>
            <a:normAutofit lnSpcReduction="10000"/>
          </a:bodyPr>
          <a:lstStyle/>
          <a:p>
            <a:r>
              <a:rPr lang="en-US" dirty="0"/>
              <a:t>Some properties qualify for full or partial exemptions</a:t>
            </a:r>
          </a:p>
          <a:p>
            <a:r>
              <a:rPr lang="en-US" dirty="0"/>
              <a:t>Most common: Senior/Disabled Exemption</a:t>
            </a:r>
          </a:p>
          <a:p>
            <a:r>
              <a:rPr lang="en-US" dirty="0"/>
              <a:t>Others: Government, nonprofit, tribal use, etc.</a:t>
            </a:r>
          </a:p>
          <a:p>
            <a:r>
              <a:rPr lang="en-US" dirty="0"/>
              <a:t>For detailed threshold amounts by county and further guidance, refer to:</a:t>
            </a:r>
            <a:br>
              <a:rPr lang="en-US" dirty="0"/>
            </a:br>
            <a:r>
              <a:rPr lang="en-US" dirty="0">
                <a:hlinkClick r:id="rId3"/>
              </a:rPr>
              <a:t>DOR Income Thresholds</a:t>
            </a:r>
            <a:endParaRPr lang="en-US" dirty="0"/>
          </a:p>
          <a:p>
            <a:r>
              <a:rPr lang="en-US" dirty="0"/>
              <a:t>Nonprofit exemptions are not under the jurisdiction of the BOE.</a:t>
            </a:r>
          </a:p>
          <a:p>
            <a:r>
              <a:rPr lang="en-US" dirty="0"/>
              <a:t>Government exemptions are similar.</a:t>
            </a:r>
          </a:p>
        </p:txBody>
      </p:sp>
      <p:pic>
        <p:nvPicPr>
          <p:cNvPr id="11" name="Picture Placeholder 10">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4108" r="14108"/>
          <a:stretch/>
        </p:blipFill>
        <p:spPr>
          <a:xfrm>
            <a:off x="4420354" y="1597819"/>
            <a:ext cx="4096187" cy="3655219"/>
          </a:xfrm>
        </p:spPr>
      </p:pic>
    </p:spTree>
    <p:extLst>
      <p:ext uri="{BB962C8B-B14F-4D97-AF65-F5344CB8AC3E}">
        <p14:creationId xmlns:p14="http://schemas.microsoft.com/office/powerpoint/2010/main" val="1705889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2177A-9DE3-4240-DC4A-49D18243114E}"/>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8795CA04-1837-FF65-BD5D-2043CC7D4AB6}"/>
              </a:ext>
            </a:extLst>
          </p:cNvPr>
          <p:cNvSpPr>
            <a:spLocks noGrp="1"/>
          </p:cNvSpPr>
          <p:nvPr>
            <p:ph type="title" idx="4294967295"/>
          </p:nvPr>
        </p:nvSpPr>
        <p:spPr>
          <a:xfrm rot="16200000">
            <a:off x="-1132284" y="3290888"/>
            <a:ext cx="3832622" cy="2762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rmAutofit/>
          </a:bodyPr>
          <a:lstStyle/>
          <a:p>
            <a:pPr algn="ctr">
              <a:spcBef>
                <a:spcPts val="750"/>
              </a:spcBef>
              <a:buClr>
                <a:srgbClr val="174A7C"/>
              </a:buClr>
              <a:defRPr/>
            </a:pPr>
            <a:r>
              <a:rPr lang="en-US" sz="1500" b="1" spc="225" dirty="0">
                <a:solidFill>
                  <a:srgbClr val="C9DFF6"/>
                </a:solidFill>
                <a:latin typeface="+mn-lt"/>
                <a:ea typeface="+mn-ea"/>
                <a:cs typeface="+mn-cs"/>
              </a:rPr>
              <a:t>Due Process</a:t>
            </a:r>
          </a:p>
        </p:txBody>
      </p:sp>
      <p:sp>
        <p:nvSpPr>
          <p:cNvPr id="8" name="Text Placeholder 7">
            <a:extLst>
              <a:ext uri="{FF2B5EF4-FFF2-40B4-BE49-F238E27FC236}">
                <a16:creationId xmlns:a16="http://schemas.microsoft.com/office/drawing/2014/main" id="{409FC4FC-9B58-4322-65D7-A3176637682A}"/>
              </a:ext>
            </a:extLst>
          </p:cNvPr>
          <p:cNvSpPr>
            <a:spLocks noGrp="1"/>
          </p:cNvSpPr>
          <p:nvPr>
            <p:ph type="body" sz="quarter" idx="14"/>
          </p:nvPr>
        </p:nvSpPr>
        <p:spPr>
          <a:xfrm>
            <a:off x="1801906" y="1366838"/>
            <a:ext cx="6888466" cy="683419"/>
          </a:xfrm>
        </p:spPr>
        <p:txBody>
          <a:bodyPr>
            <a:normAutofit/>
          </a:bodyPr>
          <a:lstStyle/>
          <a:p>
            <a:pPr algn="ctr"/>
            <a:r>
              <a:rPr lang="en-US" dirty="0">
                <a:latin typeface="Aptos" panose="020B0004020202020204" pitchFamily="34" charset="0"/>
              </a:rPr>
              <a:t>What is it &amp; why is it important?</a:t>
            </a:r>
          </a:p>
        </p:txBody>
      </p:sp>
      <p:sp>
        <p:nvSpPr>
          <p:cNvPr id="9" name="Text Placeholder 8">
            <a:extLst>
              <a:ext uri="{FF2B5EF4-FFF2-40B4-BE49-F238E27FC236}">
                <a16:creationId xmlns:a16="http://schemas.microsoft.com/office/drawing/2014/main" id="{E8E22ADE-930B-8E58-6E66-4B8DA3C08BAC}"/>
              </a:ext>
            </a:extLst>
          </p:cNvPr>
          <p:cNvSpPr>
            <a:spLocks noGrp="1"/>
          </p:cNvSpPr>
          <p:nvPr>
            <p:ph type="body" sz="quarter" idx="15"/>
          </p:nvPr>
        </p:nvSpPr>
        <p:spPr>
          <a:xfrm>
            <a:off x="4477870" y="2050257"/>
            <a:ext cx="4212503" cy="3440906"/>
          </a:xfrm>
        </p:spPr>
        <p:txBody>
          <a:bodyPr>
            <a:normAutofit fontScale="92500" lnSpcReduction="10000"/>
          </a:bodyPr>
          <a:lstStyle/>
          <a:p>
            <a:pPr marL="0" indent="0">
              <a:buNone/>
            </a:pPr>
            <a:r>
              <a:rPr lang="en-US" b="1" dirty="0">
                <a:latin typeface="Aptos" panose="020B0004020202020204" pitchFamily="34" charset="0"/>
              </a:rPr>
              <a:t>Key Elements:</a:t>
            </a:r>
            <a:endParaRPr lang="en-US" dirty="0">
              <a:latin typeface="Aptos" panose="020B0004020202020204" pitchFamily="34" charset="0"/>
            </a:endParaRPr>
          </a:p>
          <a:p>
            <a:pPr>
              <a:buFont typeface="+mj-lt"/>
              <a:buAutoNum type="arabicPeriod"/>
            </a:pPr>
            <a:r>
              <a:rPr lang="en-US" b="1" dirty="0">
                <a:latin typeface="Aptos" panose="020B0004020202020204" pitchFamily="34" charset="0"/>
              </a:rPr>
              <a:t>Notice</a:t>
            </a:r>
            <a:r>
              <a:rPr lang="en-US" dirty="0">
                <a:latin typeface="Aptos" panose="020B0004020202020204" pitchFamily="34" charset="0"/>
              </a:rPr>
              <a:t>: Of the hearing.</a:t>
            </a:r>
          </a:p>
          <a:p>
            <a:pPr>
              <a:buFont typeface="+mj-lt"/>
              <a:buAutoNum type="arabicPeriod"/>
            </a:pPr>
            <a:r>
              <a:rPr lang="en-US" b="1" dirty="0">
                <a:latin typeface="Aptos" panose="020B0004020202020204" pitchFamily="34" charset="0"/>
              </a:rPr>
              <a:t>Right to Know Claims</a:t>
            </a:r>
            <a:r>
              <a:rPr lang="en-US" dirty="0">
                <a:latin typeface="Aptos" panose="020B0004020202020204" pitchFamily="34" charset="0"/>
              </a:rPr>
              <a:t>: Each party should be aware of what has been submitted to the board.</a:t>
            </a:r>
          </a:p>
          <a:p>
            <a:pPr>
              <a:buFont typeface="+mj-lt"/>
              <a:buAutoNum type="arabicPeriod"/>
            </a:pPr>
            <a:r>
              <a:rPr lang="en-US" b="1" dirty="0">
                <a:latin typeface="Aptos" panose="020B0004020202020204" pitchFamily="34" charset="0"/>
              </a:rPr>
              <a:t>Opportunity to Be Heard</a:t>
            </a:r>
            <a:r>
              <a:rPr lang="en-US" dirty="0">
                <a:latin typeface="Aptos" panose="020B0004020202020204" pitchFamily="34" charset="0"/>
              </a:rPr>
              <a:t>: To appear and present evidence.</a:t>
            </a:r>
          </a:p>
          <a:p>
            <a:pPr>
              <a:buFont typeface="+mj-lt"/>
              <a:buAutoNum type="arabicPeriod"/>
            </a:pPr>
            <a:r>
              <a:rPr lang="en-US" b="1" dirty="0">
                <a:latin typeface="Aptos" panose="020B0004020202020204" pitchFamily="34" charset="0"/>
              </a:rPr>
              <a:t>Reasonable Time</a:t>
            </a:r>
            <a:r>
              <a:rPr lang="en-US" dirty="0">
                <a:latin typeface="Aptos" panose="020B0004020202020204" pitchFamily="34" charset="0"/>
              </a:rPr>
              <a:t>: To prepare one’s case.</a:t>
            </a:r>
          </a:p>
          <a:p>
            <a:pPr>
              <a:buFont typeface="+mj-lt"/>
              <a:buAutoNum type="arabicPeriod"/>
            </a:pPr>
            <a:r>
              <a:rPr lang="en-US" b="1" dirty="0">
                <a:latin typeface="Aptos" panose="020B0004020202020204" pitchFamily="34" charset="0"/>
              </a:rPr>
              <a:t>Orderly Proceeding</a:t>
            </a:r>
            <a:r>
              <a:rPr lang="en-US" dirty="0">
                <a:latin typeface="Aptos" panose="020B0004020202020204" pitchFamily="34" charset="0"/>
              </a:rPr>
              <a:t>: A structured process.</a:t>
            </a:r>
          </a:p>
          <a:p>
            <a:pPr>
              <a:buFont typeface="+mj-lt"/>
              <a:buAutoNum type="arabicPeriod"/>
            </a:pPr>
            <a:r>
              <a:rPr lang="en-US" b="1" dirty="0">
                <a:latin typeface="Aptos" panose="020B0004020202020204" pitchFamily="34" charset="0"/>
              </a:rPr>
              <a:t>Right to Cross-Examine</a:t>
            </a:r>
            <a:r>
              <a:rPr lang="en-US" dirty="0">
                <a:latin typeface="Aptos" panose="020B0004020202020204" pitchFamily="34" charset="0"/>
              </a:rPr>
              <a:t>: And present rebuttal evidence.</a:t>
            </a:r>
          </a:p>
          <a:p>
            <a:pPr>
              <a:buFont typeface="+mj-lt"/>
              <a:buAutoNum type="arabicPeriod"/>
            </a:pPr>
            <a:r>
              <a:rPr lang="en-US" b="1" dirty="0">
                <a:latin typeface="Aptos" panose="020B0004020202020204" pitchFamily="34" charset="0"/>
              </a:rPr>
              <a:t>Impartial Tribunal</a:t>
            </a:r>
            <a:r>
              <a:rPr lang="en-US" dirty="0">
                <a:latin typeface="Aptos" panose="020B0004020202020204" pitchFamily="34" charset="0"/>
              </a:rPr>
              <a:t>: The board must remain unbiased.</a:t>
            </a:r>
          </a:p>
          <a:p>
            <a:pPr>
              <a:buFont typeface="+mj-lt"/>
              <a:buAutoNum type="arabicPeriod"/>
            </a:pPr>
            <a:r>
              <a:rPr lang="en-US" b="1" dirty="0">
                <a:latin typeface="Aptos" panose="020B0004020202020204" pitchFamily="34" charset="0"/>
              </a:rPr>
              <a:t>Reasoned Decision</a:t>
            </a:r>
            <a:r>
              <a:rPr lang="en-US" dirty="0">
                <a:latin typeface="Aptos" panose="020B0004020202020204" pitchFamily="34" charset="0"/>
              </a:rPr>
              <a:t>: The decision must be based on facts and law.</a:t>
            </a:r>
          </a:p>
        </p:txBody>
      </p:sp>
      <p:pic>
        <p:nvPicPr>
          <p:cNvPr id="7" name="Picture Placeholder 6">
            <a:extLst>
              <a:ext uri="{FF2B5EF4-FFF2-40B4-BE49-F238E27FC236}">
                <a16:creationId xmlns:a16="http://schemas.microsoft.com/office/drawing/2014/main" id="{19979FFC-BB5E-6CB7-646E-3990C65BA10C}"/>
              </a:ext>
              <a:ext uri="{C183D7F6-B498-43B3-948B-1728B52AA6E4}">
                <adec:decorative xmlns:adec="http://schemas.microsoft.com/office/drawing/2017/decorative" val="1"/>
              </a:ext>
            </a:extLst>
          </p:cNvPr>
          <p:cNvPicPr>
            <a:picLocks noGrp="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1506337" y="1973359"/>
            <a:ext cx="2837063" cy="3590364"/>
          </a:xfrm>
        </p:spPr>
      </p:pic>
    </p:spTree>
    <p:extLst>
      <p:ext uri="{BB962C8B-B14F-4D97-AF65-F5344CB8AC3E}">
        <p14:creationId xmlns:p14="http://schemas.microsoft.com/office/powerpoint/2010/main" val="313633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3A8E55-E26E-0ABB-8D49-E73FF5ACB17B}"/>
              </a:ext>
            </a:extLst>
          </p:cNvPr>
          <p:cNvSpPr>
            <a:spLocks noGrp="1"/>
          </p:cNvSpPr>
          <p:nvPr>
            <p:ph type="body" sz="quarter" idx="14"/>
          </p:nvPr>
        </p:nvSpPr>
        <p:spPr/>
        <p:txBody>
          <a:bodyPr/>
          <a:lstStyle/>
          <a:p>
            <a:r>
              <a:rPr lang="en-US" dirty="0"/>
              <a:t>What Property Owners Can Appeal</a:t>
            </a:r>
          </a:p>
        </p:txBody>
      </p:sp>
      <p:sp>
        <p:nvSpPr>
          <p:cNvPr id="3" name="Text Placeholder 2">
            <a:extLst>
              <a:ext uri="{FF2B5EF4-FFF2-40B4-BE49-F238E27FC236}">
                <a16:creationId xmlns:a16="http://schemas.microsoft.com/office/drawing/2014/main" id="{305A0F3F-6039-FB27-2F60-602F69FA92BD}"/>
              </a:ext>
            </a:extLst>
          </p:cNvPr>
          <p:cNvSpPr>
            <a:spLocks noGrp="1"/>
          </p:cNvSpPr>
          <p:nvPr>
            <p:ph type="body" sz="quarter" idx="16"/>
          </p:nvPr>
        </p:nvSpPr>
        <p:spPr>
          <a:xfrm>
            <a:off x="3526707" y="718278"/>
            <a:ext cx="4819650" cy="369200"/>
          </a:xfrm>
        </p:spPr>
        <p:txBody>
          <a:bodyPr/>
          <a:lstStyle/>
          <a:p>
            <a:r>
              <a:rPr lang="en-US" dirty="0"/>
              <a:t>General Appeal Types:</a:t>
            </a:r>
          </a:p>
        </p:txBody>
      </p:sp>
      <p:sp>
        <p:nvSpPr>
          <p:cNvPr id="5" name="Rectangle 1">
            <a:extLst>
              <a:ext uri="{FF2B5EF4-FFF2-40B4-BE49-F238E27FC236}">
                <a16:creationId xmlns:a16="http://schemas.microsoft.com/office/drawing/2014/main" id="{AC61EA70-77E7-6280-3D6F-6D761FAF3E2B}"/>
              </a:ext>
            </a:extLst>
          </p:cNvPr>
          <p:cNvSpPr>
            <a:spLocks noGrp="1" noChangeArrowheads="1"/>
          </p:cNvSpPr>
          <p:nvPr>
            <p:ph type="body" sz="quarter" idx="15"/>
          </p:nvPr>
        </p:nvSpPr>
        <p:spPr bwMode="auto">
          <a:xfrm>
            <a:off x="3507214" y="1423068"/>
            <a:ext cx="5181600" cy="437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US" altLang="en-US" sz="1800" b="1" i="0" u="none" strike="noStrike" cap="none" normalizeH="0" baseline="0" dirty="0">
                <a:ln>
                  <a:noFill/>
                </a:ln>
                <a:solidFill>
                  <a:schemeClr val="tx1"/>
                </a:solidFill>
                <a:effectLst/>
                <a:latin typeface="+mj-lt"/>
              </a:rPr>
              <a:t>Valuation</a:t>
            </a:r>
            <a:r>
              <a:rPr kumimoji="0" lang="en-US" altLang="en-US" sz="1800" b="0" i="0" u="none" strike="noStrike" cap="none" normalizeH="0" baseline="0" dirty="0">
                <a:ln>
                  <a:noFill/>
                </a:ln>
                <a:solidFill>
                  <a:schemeClr val="tx1"/>
                </a:solidFill>
                <a:effectLst/>
                <a:latin typeface="+mj-lt"/>
              </a:rPr>
              <a:t>: Belief that the assessed value is too high or too low (rarely).</a:t>
            </a:r>
          </a:p>
          <a:p>
            <a:r>
              <a:rPr kumimoji="0" lang="en-US" altLang="en-US" sz="1800" b="1" i="0" u="none" strike="noStrike" cap="none" normalizeH="0" baseline="0" dirty="0">
                <a:ln>
                  <a:noFill/>
                </a:ln>
                <a:solidFill>
                  <a:schemeClr val="tx1"/>
                </a:solidFill>
                <a:effectLst/>
                <a:latin typeface="+mj-lt"/>
              </a:rPr>
              <a:t>Exemption Denial</a:t>
            </a:r>
            <a:r>
              <a:rPr kumimoji="0" lang="en-US" altLang="en-US" sz="1800" b="0" i="0" u="none" strike="noStrike" cap="none" normalizeH="0" baseline="0" dirty="0">
                <a:ln>
                  <a:noFill/>
                </a:ln>
                <a:solidFill>
                  <a:schemeClr val="tx1"/>
                </a:solidFill>
                <a:effectLst/>
                <a:latin typeface="+mj-lt"/>
              </a:rPr>
              <a:t>: Disagreement with assessor’s decision</a:t>
            </a:r>
            <a:r>
              <a:rPr lang="en-US" altLang="en-US" sz="1800" dirty="0">
                <a:latin typeface="+mj-lt"/>
              </a:rPr>
              <a:t>.</a:t>
            </a:r>
          </a:p>
          <a:p>
            <a:r>
              <a:rPr kumimoji="0" lang="en-US" altLang="en-US" sz="1800" b="0" i="0" u="none" strike="noStrike" cap="none" normalizeH="0" baseline="0" dirty="0">
                <a:ln>
                  <a:noFill/>
                </a:ln>
                <a:solidFill>
                  <a:schemeClr val="tx1"/>
                </a:solidFill>
                <a:effectLst/>
                <a:latin typeface="+mj-lt"/>
              </a:rPr>
              <a:t>Anything expressly authorized by statute.</a:t>
            </a:r>
          </a:p>
          <a:p>
            <a:pPr lvl="1"/>
            <a:r>
              <a:rPr lang="en-US" altLang="en-US" sz="1800" dirty="0">
                <a:latin typeface="+mj-lt"/>
              </a:rPr>
              <a:t>Destroyed Property % of reduction.</a:t>
            </a:r>
          </a:p>
          <a:p>
            <a:pPr lvl="1"/>
            <a:r>
              <a:rPr kumimoji="0" lang="en-US" altLang="en-US" sz="1800" b="0" i="0" u="none" strike="noStrike" cap="none" normalizeH="0" baseline="0" dirty="0">
                <a:ln>
                  <a:noFill/>
                </a:ln>
                <a:solidFill>
                  <a:schemeClr val="tx1"/>
                </a:solidFill>
                <a:effectLst/>
                <a:latin typeface="+mj-lt"/>
              </a:rPr>
              <a:t>Omitted Property (even when for a prior year).</a:t>
            </a:r>
            <a:endParaRPr lang="en-US" altLang="en-US" sz="1800" dirty="0">
              <a:latin typeface="+mj-lt"/>
            </a:endParaRPr>
          </a:p>
          <a:p>
            <a:pPr lvl="1"/>
            <a:r>
              <a:rPr lang="en-US" altLang="en-US" sz="1800" dirty="0">
                <a:latin typeface="+mj-lt"/>
              </a:rPr>
              <a:t>Special Valuation for Historic Property (application of value, not qualifications).</a:t>
            </a:r>
          </a:p>
          <a:p>
            <a:pPr lvl="1"/>
            <a:r>
              <a:rPr kumimoji="0" lang="en-US" altLang="en-US" sz="1800" b="0" i="0" u="none" strike="noStrike" cap="none" normalizeH="0" baseline="0" dirty="0">
                <a:ln>
                  <a:noFill/>
                </a:ln>
                <a:solidFill>
                  <a:schemeClr val="tx1"/>
                </a:solidFill>
                <a:effectLst/>
                <a:latin typeface="+mj-lt"/>
              </a:rPr>
              <a:t>Heavy Equipment Rental Exemption (qualification).</a:t>
            </a:r>
          </a:p>
          <a:p>
            <a:pPr lvl="1"/>
            <a:endParaRPr kumimoji="0" lang="en-US" altLang="en-US" sz="18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800" dirty="0">
                <a:latin typeface="+mj-lt"/>
              </a:rPr>
              <a:t>	</a:t>
            </a:r>
            <a:endParaRPr kumimoji="0" lang="en-US" altLang="en-US" sz="18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35265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DCA917-1D04-7575-1AB8-C72934FB07AC}"/>
              </a:ext>
            </a:extLst>
          </p:cNvPr>
          <p:cNvSpPr>
            <a:spLocks noGrp="1"/>
          </p:cNvSpPr>
          <p:nvPr>
            <p:ph type="body" sz="quarter" idx="14"/>
          </p:nvPr>
        </p:nvSpPr>
        <p:spPr/>
        <p:txBody>
          <a:bodyPr/>
          <a:lstStyle/>
          <a:p>
            <a:r>
              <a:rPr lang="en-US" dirty="0"/>
              <a:t>When does it all happen?</a:t>
            </a:r>
          </a:p>
        </p:txBody>
      </p:sp>
      <p:sp>
        <p:nvSpPr>
          <p:cNvPr id="9" name="Text Placeholder 8">
            <a:extLst>
              <a:ext uri="{FF2B5EF4-FFF2-40B4-BE49-F238E27FC236}">
                <a16:creationId xmlns:a16="http://schemas.microsoft.com/office/drawing/2014/main" id="{69CCC7F7-4CB2-8C63-9B29-D0FCDB0CD88F}"/>
              </a:ext>
            </a:extLst>
          </p:cNvPr>
          <p:cNvSpPr>
            <a:spLocks noGrp="1"/>
          </p:cNvSpPr>
          <p:nvPr>
            <p:ph type="body" sz="quarter" idx="15"/>
          </p:nvPr>
        </p:nvSpPr>
        <p:spPr>
          <a:xfrm>
            <a:off x="3719386" y="1676400"/>
            <a:ext cx="4970987" cy="3814763"/>
          </a:xfrm>
        </p:spPr>
        <p:txBody>
          <a:bodyPr>
            <a:normAutofit lnSpcReduction="10000"/>
          </a:bodyPr>
          <a:lstStyle/>
          <a:p>
            <a:pPr marL="0" indent="0">
              <a:buNone/>
            </a:pPr>
            <a:r>
              <a:rPr lang="en-US" dirty="0"/>
              <a:t>Filing Deadlines:</a:t>
            </a:r>
          </a:p>
          <a:p>
            <a:r>
              <a:rPr lang="en-US" dirty="0"/>
              <a:t>Appeals must generally be filed within 30 (or 60) days of the mailing date of the notice or determination.</a:t>
            </a:r>
          </a:p>
          <a:p>
            <a:r>
              <a:rPr lang="en-US" dirty="0"/>
              <a:t>For exemption and special valuation appeals, this may include multiple appeal forms and deadlines.</a:t>
            </a:r>
          </a:p>
          <a:p>
            <a:pPr marL="0" indent="0">
              <a:buNone/>
            </a:pPr>
            <a:r>
              <a:rPr lang="en-US" dirty="0"/>
              <a:t>Hearings: </a:t>
            </a:r>
          </a:p>
          <a:p>
            <a:r>
              <a:rPr lang="en-US" dirty="0"/>
              <a:t>Hearings usually occur between mid-November and mid-May. </a:t>
            </a:r>
          </a:p>
          <a:p>
            <a:r>
              <a:rPr lang="en-US" dirty="0"/>
              <a:t>Require notice to both parties (22 business days).</a:t>
            </a:r>
          </a:p>
          <a:p>
            <a:r>
              <a:rPr lang="en-US" dirty="0"/>
              <a:t>Parties are responsible for providing evidence to each other (21 business days).</a:t>
            </a:r>
          </a:p>
          <a:p>
            <a:pPr marL="0" indent="0">
              <a:buNone/>
            </a:pPr>
            <a:r>
              <a:rPr lang="en-US" dirty="0"/>
              <a:t>Board Decisions:</a:t>
            </a:r>
          </a:p>
          <a:p>
            <a:r>
              <a:rPr lang="en-US" dirty="0"/>
              <a:t>After the hearing, decisions are issued within 45 days. </a:t>
            </a:r>
          </a:p>
          <a:p>
            <a:r>
              <a:rPr lang="en-US" dirty="0"/>
              <a:t>Adverse decisions can be appealed by either or both parties to the Washington Board of Tax Appeals (BTA).</a:t>
            </a:r>
          </a:p>
        </p:txBody>
      </p:sp>
      <p:sp>
        <p:nvSpPr>
          <p:cNvPr id="10" name="Text Placeholder 9">
            <a:extLst>
              <a:ext uri="{FF2B5EF4-FFF2-40B4-BE49-F238E27FC236}">
                <a16:creationId xmlns:a16="http://schemas.microsoft.com/office/drawing/2014/main" id="{7BFD58F5-7D60-0578-F646-A99E2774FC2D}"/>
              </a:ext>
            </a:extLst>
          </p:cNvPr>
          <p:cNvSpPr>
            <a:spLocks noGrp="1"/>
          </p:cNvSpPr>
          <p:nvPr>
            <p:ph type="title" idx="4294967295"/>
          </p:nvPr>
        </p:nvSpPr>
        <p:spPr>
          <a:xfrm rot="16200000">
            <a:off x="-1132284" y="3290888"/>
            <a:ext cx="3832622" cy="2762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rmAutofit/>
          </a:bodyPr>
          <a:lstStyle/>
          <a:p>
            <a:pPr algn="ctr">
              <a:spcBef>
                <a:spcPts val="750"/>
              </a:spcBef>
              <a:buClr>
                <a:srgbClr val="174A7C"/>
              </a:buClr>
              <a:defRPr/>
            </a:pPr>
            <a:r>
              <a:rPr lang="en-US" sz="1500" b="1" spc="225" dirty="0">
                <a:solidFill>
                  <a:srgbClr val="C9DFF6"/>
                </a:solidFill>
                <a:latin typeface="+mn-lt"/>
                <a:ea typeface="+mn-ea"/>
                <a:cs typeface="+mn-cs"/>
              </a:rPr>
              <a:t>Deadlines &amp; Timelines</a:t>
            </a:r>
          </a:p>
        </p:txBody>
      </p:sp>
      <p:pic>
        <p:nvPicPr>
          <p:cNvPr id="7" name="Picture Placeholder 6" descr="Thumbtack on a calendar date">
            <a:extLst>
              <a:ext uri="{FF2B5EF4-FFF2-40B4-BE49-F238E27FC236}">
                <a16:creationId xmlns:a16="http://schemas.microsoft.com/office/drawing/2014/main" id="{60CD5324-A478-0D8A-0F25-36990E9A7117}"/>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33376" r="33376"/>
          <a:stretch/>
        </p:blipFill>
        <p:spPr>
          <a:xfrm>
            <a:off x="1479444" y="1366838"/>
            <a:ext cx="2057400" cy="4124325"/>
          </a:xfrm>
        </p:spPr>
      </p:pic>
    </p:spTree>
    <p:extLst>
      <p:ext uri="{BB962C8B-B14F-4D97-AF65-F5344CB8AC3E}">
        <p14:creationId xmlns:p14="http://schemas.microsoft.com/office/powerpoint/2010/main" val="2245979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ABA34-8BFE-20E8-DBE0-B83B7C7AE892}"/>
              </a:ext>
            </a:extLst>
          </p:cNvPr>
          <p:cNvSpPr>
            <a:spLocks noGrp="1"/>
          </p:cNvSpPr>
          <p:nvPr>
            <p:ph type="body" sz="quarter" idx="14"/>
          </p:nvPr>
        </p:nvSpPr>
        <p:spPr/>
        <p:txBody>
          <a:bodyPr/>
          <a:lstStyle/>
          <a:p>
            <a:r>
              <a:rPr lang="en-US" dirty="0"/>
              <a:t>What the Board Can Decide</a:t>
            </a:r>
          </a:p>
        </p:txBody>
      </p:sp>
      <p:sp>
        <p:nvSpPr>
          <p:cNvPr id="3" name="Text Placeholder 2">
            <a:extLst>
              <a:ext uri="{FF2B5EF4-FFF2-40B4-BE49-F238E27FC236}">
                <a16:creationId xmlns:a16="http://schemas.microsoft.com/office/drawing/2014/main" id="{E2030FE4-7B6F-29A8-6BD0-F6788FC425E5}"/>
              </a:ext>
            </a:extLst>
          </p:cNvPr>
          <p:cNvSpPr>
            <a:spLocks noGrp="1"/>
          </p:cNvSpPr>
          <p:nvPr>
            <p:ph type="body" sz="quarter" idx="16"/>
          </p:nvPr>
        </p:nvSpPr>
        <p:spPr>
          <a:xfrm>
            <a:off x="3624414" y="914400"/>
            <a:ext cx="4819650" cy="369200"/>
          </a:xfrm>
        </p:spPr>
        <p:txBody>
          <a:bodyPr/>
          <a:lstStyle/>
          <a:p>
            <a:r>
              <a:rPr lang="en-US" dirty="0"/>
              <a:t>How to stay in your lane:</a:t>
            </a:r>
          </a:p>
        </p:txBody>
      </p:sp>
      <p:sp>
        <p:nvSpPr>
          <p:cNvPr id="5" name="Rectangle 1">
            <a:extLst>
              <a:ext uri="{FF2B5EF4-FFF2-40B4-BE49-F238E27FC236}">
                <a16:creationId xmlns:a16="http://schemas.microsoft.com/office/drawing/2014/main" id="{C1821E2C-A9A7-F9B5-FD12-34190ADA50E4}"/>
              </a:ext>
            </a:extLst>
          </p:cNvPr>
          <p:cNvSpPr>
            <a:spLocks noGrp="1" noChangeArrowheads="1"/>
          </p:cNvSpPr>
          <p:nvPr>
            <p:ph type="body" sz="quarter" idx="15"/>
          </p:nvPr>
        </p:nvSpPr>
        <p:spPr bwMode="auto">
          <a:xfrm>
            <a:off x="3624414" y="1344254"/>
            <a:ext cx="4819650" cy="473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US" sz="1600" dirty="0">
                <a:latin typeface="+mj-lt"/>
              </a:rPr>
              <a:t>Board Decisions:</a:t>
            </a:r>
          </a:p>
          <a:p>
            <a:r>
              <a:rPr lang="en-US" sz="1600" dirty="0">
                <a:latin typeface="+mj-lt"/>
              </a:rPr>
              <a:t>Require a majority vote of the Board.</a:t>
            </a:r>
          </a:p>
          <a:p>
            <a:r>
              <a:rPr lang="en-US" sz="1600" dirty="0">
                <a:latin typeface="+mj-lt"/>
              </a:rPr>
              <a:t>Must include appeal options to BTA.</a:t>
            </a:r>
          </a:p>
          <a:p>
            <a:r>
              <a:rPr kumimoji="0" lang="en-US" altLang="en-US" sz="1600" b="0" i="0" u="none" strike="noStrike" cap="none" normalizeH="0" baseline="0" dirty="0">
                <a:ln>
                  <a:noFill/>
                </a:ln>
                <a:solidFill>
                  <a:schemeClr val="tx1"/>
                </a:solidFill>
                <a:effectLst/>
                <a:latin typeface="+mj-lt"/>
              </a:rPr>
              <a:t>May adjust value up or down. </a:t>
            </a:r>
          </a:p>
          <a:p>
            <a:pPr lvl="1"/>
            <a:r>
              <a:rPr kumimoji="0" lang="en-US" altLang="en-US" sz="1600" b="0" i="0" u="none" strike="noStrike" cap="none" normalizeH="0" baseline="0" dirty="0">
                <a:ln>
                  <a:noFill/>
                </a:ln>
                <a:solidFill>
                  <a:schemeClr val="tx1"/>
                </a:solidFill>
                <a:effectLst/>
                <a:latin typeface="+mj-lt"/>
              </a:rPr>
              <a:t>Sustain the certified value or overturn. </a:t>
            </a:r>
          </a:p>
          <a:p>
            <a:pPr lvl="1"/>
            <a:r>
              <a:rPr lang="en-US" altLang="en-US" sz="1600" dirty="0">
                <a:latin typeface="+mj-lt"/>
              </a:rPr>
              <a:t>This is n</a:t>
            </a:r>
            <a:r>
              <a:rPr kumimoji="0" lang="en-US" altLang="en-US" sz="1600" b="0" i="0" u="none" strike="noStrike" cap="none" normalizeH="0" baseline="0" dirty="0">
                <a:ln>
                  <a:noFill/>
                </a:ln>
                <a:solidFill>
                  <a:schemeClr val="tx1"/>
                </a:solidFill>
                <a:effectLst/>
                <a:latin typeface="+mj-lt"/>
              </a:rPr>
              <a:t>ot agreeing/disagreeing with the Assessor.</a:t>
            </a:r>
          </a:p>
          <a:p>
            <a:r>
              <a:rPr kumimoji="0" lang="en-US" altLang="en-US" sz="1600" b="0" i="0" u="none" strike="noStrike" cap="none" normalizeH="0" baseline="0" dirty="0">
                <a:ln>
                  <a:noFill/>
                </a:ln>
                <a:solidFill>
                  <a:schemeClr val="tx1"/>
                </a:solidFill>
                <a:effectLst/>
                <a:latin typeface="+mj-lt"/>
              </a:rPr>
              <a:t>Grant or deny an exemption.</a:t>
            </a:r>
          </a:p>
          <a:p>
            <a:pPr lvl="1"/>
            <a:r>
              <a:rPr lang="en-US" altLang="en-US" sz="1600" dirty="0">
                <a:latin typeface="+mj-lt"/>
              </a:rPr>
              <a:t>Based on the proof of qualification for the reason originally denied.</a:t>
            </a:r>
            <a:endParaRPr kumimoji="0" lang="en-US" altLang="en-US" sz="1600" b="0" i="0" u="none" strike="noStrike" cap="none" normalizeH="0" baseline="0" dirty="0">
              <a:ln>
                <a:noFill/>
              </a:ln>
              <a:solidFill>
                <a:schemeClr val="tx1"/>
              </a:solidFill>
              <a:effectLst/>
              <a:latin typeface="+mj-lt"/>
            </a:endParaRPr>
          </a:p>
          <a:p>
            <a:r>
              <a:rPr kumimoji="0" lang="en-US" altLang="en-US" sz="1600" b="0" i="0" u="none" strike="noStrike" cap="none" normalizeH="0" baseline="0" dirty="0">
                <a:ln>
                  <a:noFill/>
                </a:ln>
                <a:solidFill>
                  <a:schemeClr val="tx1"/>
                </a:solidFill>
                <a:effectLst/>
                <a:latin typeface="+mj-lt"/>
              </a:rPr>
              <a:t>Determine if an error occurred.</a:t>
            </a:r>
          </a:p>
          <a:p>
            <a:pPr lvl="1"/>
            <a:r>
              <a:rPr lang="en-US" altLang="en-US" sz="1600" dirty="0">
                <a:latin typeface="+mj-lt"/>
              </a:rPr>
              <a:t>Factual and pertinent to the issue at hand, not any error or lack of customer service.</a:t>
            </a:r>
            <a:endParaRPr kumimoji="0" lang="en-US" altLang="en-US" sz="1600" b="0" i="0" u="none" strike="noStrike" cap="none" normalizeH="0" baseline="0" dirty="0">
              <a:ln>
                <a:noFill/>
              </a:ln>
              <a:solidFill>
                <a:schemeClr val="tx1"/>
              </a:solidFill>
              <a:effectLst/>
              <a:latin typeface="+mj-lt"/>
            </a:endParaRPr>
          </a:p>
          <a:p>
            <a:r>
              <a:rPr kumimoji="0" lang="en-US" altLang="en-US" sz="1600" b="1" i="0" u="none" strike="noStrike" cap="none" normalizeH="0" baseline="0" dirty="0">
                <a:ln>
                  <a:noFill/>
                </a:ln>
                <a:solidFill>
                  <a:schemeClr val="tx1"/>
                </a:solidFill>
                <a:effectLst/>
                <a:latin typeface="+mj-lt"/>
              </a:rPr>
              <a:t>Cannot</a:t>
            </a:r>
            <a:r>
              <a:rPr kumimoji="0" lang="en-US" altLang="en-US" sz="1600" b="0" i="0" u="none" strike="noStrike" cap="none" normalizeH="0" baseline="0" dirty="0">
                <a:ln>
                  <a:noFill/>
                </a:ln>
                <a:solidFill>
                  <a:schemeClr val="tx1"/>
                </a:solidFill>
                <a:effectLst/>
                <a:latin typeface="+mj-lt"/>
              </a:rPr>
              <a:t> change taxes or create exemptions not allowed by law.</a:t>
            </a:r>
          </a:p>
          <a:p>
            <a:pPr lvl="1"/>
            <a:r>
              <a:rPr lang="en-US" altLang="en-US" sz="1600" dirty="0">
                <a:latin typeface="+mj-lt"/>
              </a:rPr>
              <a:t>Penalties, Interest, Compensating Tax, Additional Tax, Qualifications not existing.</a:t>
            </a:r>
            <a:endParaRPr kumimoji="0" lang="en-US" altLang="en-US" sz="16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843037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E207-80FD-3240-3447-2B79C313ABDF}"/>
              </a:ext>
            </a:extLst>
          </p:cNvPr>
          <p:cNvSpPr>
            <a:spLocks noGrp="1"/>
          </p:cNvSpPr>
          <p:nvPr>
            <p:ph type="title"/>
          </p:nvPr>
        </p:nvSpPr>
        <p:spPr>
          <a:xfrm>
            <a:off x="4272216" y="2542488"/>
            <a:ext cx="3822813" cy="1099691"/>
          </a:xfrm>
        </p:spPr>
        <p:txBody>
          <a:bodyPr/>
          <a:lstStyle/>
          <a:p>
            <a:r>
              <a:rPr lang="en-US"/>
              <a:t>Questions?</a:t>
            </a:r>
          </a:p>
        </p:txBody>
      </p:sp>
    </p:spTree>
    <p:extLst>
      <p:ext uri="{BB962C8B-B14F-4D97-AF65-F5344CB8AC3E}">
        <p14:creationId xmlns:p14="http://schemas.microsoft.com/office/powerpoint/2010/main" val="915062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11D21-7A9C-BBC7-9AC6-2B4F2678808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54883FC-1D0D-4665-EA39-E1DE73BB39ED}"/>
              </a:ext>
            </a:extLst>
          </p:cNvPr>
          <p:cNvSpPr>
            <a:spLocks noGrp="1"/>
          </p:cNvSpPr>
          <p:nvPr>
            <p:ph type="body" sz="quarter" idx="14"/>
          </p:nvPr>
        </p:nvSpPr>
        <p:spPr/>
        <p:txBody>
          <a:bodyPr/>
          <a:lstStyle/>
          <a:p>
            <a:r>
              <a:rPr lang="en-US" dirty="0"/>
              <a:t>Petitions</a:t>
            </a:r>
          </a:p>
        </p:txBody>
      </p:sp>
      <p:sp>
        <p:nvSpPr>
          <p:cNvPr id="7" name="Text Placeholder 6">
            <a:extLst>
              <a:ext uri="{FF2B5EF4-FFF2-40B4-BE49-F238E27FC236}">
                <a16:creationId xmlns:a16="http://schemas.microsoft.com/office/drawing/2014/main" id="{6B9D431C-EEA2-D117-95EE-5112713EE44C}"/>
              </a:ext>
            </a:extLst>
          </p:cNvPr>
          <p:cNvSpPr>
            <a:spLocks noGrp="1"/>
          </p:cNvSpPr>
          <p:nvPr>
            <p:ph type="body" sz="quarter" idx="16"/>
          </p:nvPr>
        </p:nvSpPr>
        <p:spPr>
          <a:xfrm>
            <a:off x="3624414" y="533400"/>
            <a:ext cx="4819650" cy="369200"/>
          </a:xfrm>
        </p:spPr>
        <p:txBody>
          <a:bodyPr/>
          <a:lstStyle/>
          <a:p>
            <a:r>
              <a:rPr lang="en-US" dirty="0"/>
              <a:t>How to Evaluate:</a:t>
            </a:r>
          </a:p>
        </p:txBody>
      </p:sp>
      <p:sp>
        <p:nvSpPr>
          <p:cNvPr id="6" name="Text Placeholder 5">
            <a:extLst>
              <a:ext uri="{FF2B5EF4-FFF2-40B4-BE49-F238E27FC236}">
                <a16:creationId xmlns:a16="http://schemas.microsoft.com/office/drawing/2014/main" id="{20EC816B-645B-97B4-A624-A5CF045D8AE5}"/>
              </a:ext>
            </a:extLst>
          </p:cNvPr>
          <p:cNvSpPr>
            <a:spLocks noGrp="1"/>
          </p:cNvSpPr>
          <p:nvPr>
            <p:ph type="body" sz="quarter" idx="15"/>
          </p:nvPr>
        </p:nvSpPr>
        <p:spPr>
          <a:xfrm>
            <a:off x="3624414" y="1066800"/>
            <a:ext cx="4819650" cy="4876800"/>
          </a:xfrm>
        </p:spPr>
        <p:txBody>
          <a:bodyPr>
            <a:normAutofit fontScale="92500" lnSpcReduction="10000"/>
          </a:bodyPr>
          <a:lstStyle/>
          <a:p>
            <a:r>
              <a:rPr lang="en-US" sz="1700" dirty="0"/>
              <a:t>What are they appealing?</a:t>
            </a:r>
          </a:p>
          <a:p>
            <a:r>
              <a:rPr lang="en-US" sz="1700" dirty="0"/>
              <a:t>Is the appeal timely?</a:t>
            </a:r>
          </a:p>
          <a:p>
            <a:pPr lvl="1"/>
            <a:r>
              <a:rPr lang="en-US" sz="1550" dirty="0"/>
              <a:t>WAC 458-14-056(2)(a–c) generally requires a NOV or similar document to verify timeliness.</a:t>
            </a:r>
          </a:p>
          <a:p>
            <a:r>
              <a:rPr lang="en-US" sz="1700" dirty="0"/>
              <a:t>Is the appeal complete?</a:t>
            </a:r>
          </a:p>
          <a:p>
            <a:pPr lvl="1"/>
            <a:r>
              <a:rPr lang="en-US" sz="1550" dirty="0"/>
              <a:t>Refer to WAC 458-14-056 for completeness requirements.</a:t>
            </a:r>
          </a:p>
          <a:p>
            <a:r>
              <a:rPr lang="en-US" sz="1700" dirty="0"/>
              <a:t>Do I have enough information to make a decision?</a:t>
            </a:r>
          </a:p>
          <a:p>
            <a:r>
              <a:rPr lang="en-US" sz="1700" dirty="0"/>
              <a:t>If the appeal is untimely or incomplete, give the taxpayers an opportunity to correct the issue.</a:t>
            </a:r>
          </a:p>
          <a:p>
            <a:r>
              <a:rPr lang="en-US" sz="1700" dirty="0"/>
              <a:t>Sometimes, incomplete submissions prevent you from determining timeliness.</a:t>
            </a:r>
          </a:p>
          <a:p>
            <a:r>
              <a:rPr lang="en-US" sz="1700" dirty="0"/>
              <a:t>Administrative efficiency may conflict with due process.</a:t>
            </a:r>
          </a:p>
          <a:p>
            <a:r>
              <a:rPr lang="en-US" sz="1700" dirty="0"/>
              <a:t>When something is incorrect or missing, provide clear instructions—including deadlines—for correction.</a:t>
            </a:r>
          </a:p>
          <a:p>
            <a:r>
              <a:rPr lang="en-US" sz="1700" dirty="0"/>
              <a:t>Base your actions on the information presented, not on assumptions or speculation.</a:t>
            </a:r>
            <a:endParaRPr lang="en-US" dirty="0"/>
          </a:p>
        </p:txBody>
      </p:sp>
    </p:spTree>
    <p:extLst>
      <p:ext uri="{BB962C8B-B14F-4D97-AF65-F5344CB8AC3E}">
        <p14:creationId xmlns:p14="http://schemas.microsoft.com/office/powerpoint/2010/main" val="2800303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1CB0E0-26E0-10CF-203E-9D56565CF540}"/>
              </a:ext>
            </a:extLst>
          </p:cNvPr>
          <p:cNvSpPr>
            <a:spLocks noGrp="1"/>
          </p:cNvSpPr>
          <p:nvPr>
            <p:ph type="body" sz="quarter" idx="14"/>
          </p:nvPr>
        </p:nvSpPr>
        <p:spPr>
          <a:xfrm>
            <a:off x="899361" y="3499870"/>
            <a:ext cx="3568303" cy="289550"/>
          </a:xfrm>
        </p:spPr>
        <p:txBody>
          <a:bodyPr>
            <a:normAutofit/>
          </a:bodyPr>
          <a:lstStyle/>
          <a:p>
            <a:r>
              <a:rPr lang="en-US" dirty="0"/>
              <a:t>Board of Equalization Clerk Training - 2025</a:t>
            </a:r>
          </a:p>
        </p:txBody>
      </p:sp>
      <p:sp>
        <p:nvSpPr>
          <p:cNvPr id="3" name="Title 2">
            <a:extLst>
              <a:ext uri="{FF2B5EF4-FFF2-40B4-BE49-F238E27FC236}">
                <a16:creationId xmlns:a16="http://schemas.microsoft.com/office/drawing/2014/main" id="{2F277699-666C-E555-7463-AF00C9640D43}"/>
              </a:ext>
            </a:extLst>
          </p:cNvPr>
          <p:cNvSpPr>
            <a:spLocks noGrp="1"/>
          </p:cNvSpPr>
          <p:nvPr>
            <p:ph type="title"/>
          </p:nvPr>
        </p:nvSpPr>
        <p:spPr/>
        <p:txBody>
          <a:bodyPr/>
          <a:lstStyle/>
          <a:p>
            <a:r>
              <a:rPr lang="en-US" dirty="0"/>
              <a:t>Agenda &amp; Information Sharing</a:t>
            </a:r>
          </a:p>
        </p:txBody>
      </p:sp>
      <p:pic>
        <p:nvPicPr>
          <p:cNvPr id="18" name="Picture Placeholder 17" descr="Colleagues huddle">
            <a:extLst>
              <a:ext uri="{FF2B5EF4-FFF2-40B4-BE49-F238E27FC236}">
                <a16:creationId xmlns:a16="http://schemas.microsoft.com/office/drawing/2014/main" id="{48C8777E-32DD-8048-3420-53196120647D}"/>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12" b="7812"/>
          <a:stretch/>
        </p:blipFill>
        <p:spPr>
          <a:xfrm>
            <a:off x="0" y="857250"/>
            <a:ext cx="9144000" cy="5143500"/>
          </a:xfrm>
        </p:spPr>
      </p:pic>
    </p:spTree>
    <p:extLst>
      <p:ext uri="{BB962C8B-B14F-4D97-AF65-F5344CB8AC3E}">
        <p14:creationId xmlns:p14="http://schemas.microsoft.com/office/powerpoint/2010/main" val="1672662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a:xfrm>
            <a:off x="629841" y="381000"/>
            <a:ext cx="2949178" cy="1143000"/>
          </a:xfrm>
        </p:spPr>
        <p:txBody>
          <a:bodyPr/>
          <a:lstStyle/>
          <a:p>
            <a:r>
              <a:rPr lang="en-US" dirty="0"/>
              <a:t>Evaluating Petitions</a:t>
            </a:r>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a:xfrm>
            <a:off x="629841" y="1909527"/>
            <a:ext cx="2949178" cy="4262673"/>
          </a:xfrm>
        </p:spPr>
        <p:txBody>
          <a:bodyPr>
            <a:normAutofit fontScale="92500" lnSpcReduction="10000"/>
          </a:bodyPr>
          <a:lstStyle/>
          <a:p>
            <a:r>
              <a:rPr lang="en-US" dirty="0"/>
              <a:t>Completeness of the Petition</a:t>
            </a:r>
          </a:p>
          <a:p>
            <a:r>
              <a:rPr lang="en-US" dirty="0"/>
              <a:t>Deadlines: Confirm the petition was submitted on time</a:t>
            </a:r>
          </a:p>
          <a:p>
            <a:r>
              <a:rPr lang="en-US" dirty="0"/>
              <a:t>Supporting Evidence: Evaluate whether the petitioner has included or plans to submit evidence. </a:t>
            </a:r>
          </a:p>
          <a:p>
            <a:r>
              <a:rPr lang="en-US" dirty="0"/>
              <a:t>Property Valuation: Is the valuation is based on accurate data and proper methods.</a:t>
            </a:r>
          </a:p>
          <a:p>
            <a:r>
              <a:rPr lang="en-US" dirty="0"/>
              <a:t> Determine if the petitioner’s argument presents a clear case for a different valuation.</a:t>
            </a:r>
          </a:p>
          <a:p>
            <a:r>
              <a:rPr lang="en-US" dirty="0"/>
              <a:t>Income and Eligibility (for Exemptions): In exemption cases (e.g., for seniors or disabled persons), verify that the petitioner meets statutory criteria like age, disability, income level, and property ownership.</a:t>
            </a:r>
          </a:p>
        </p:txBody>
      </p:sp>
      <p:pic>
        <p:nvPicPr>
          <p:cNvPr id="11" name="Picture Placeholder 10">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49" b="1149"/>
          <a:stretch/>
        </p:blipFill>
        <p:spPr>
          <a:xfrm>
            <a:off x="4420354" y="1597819"/>
            <a:ext cx="4096187" cy="3655219"/>
          </a:xfrm>
        </p:spPr>
      </p:pic>
    </p:spTree>
    <p:extLst>
      <p:ext uri="{BB962C8B-B14F-4D97-AF65-F5344CB8AC3E}">
        <p14:creationId xmlns:p14="http://schemas.microsoft.com/office/powerpoint/2010/main" val="307266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D3DF0F-B54D-9E91-4062-BD0E2DAFC1A8}"/>
              </a:ext>
            </a:extLst>
          </p:cNvPr>
          <p:cNvSpPr>
            <a:spLocks noGrp="1"/>
          </p:cNvSpPr>
          <p:nvPr>
            <p:ph type="title"/>
          </p:nvPr>
        </p:nvSpPr>
        <p:spPr/>
        <p:txBody>
          <a:bodyPr/>
          <a:lstStyle/>
          <a:p>
            <a:r>
              <a:rPr lang="en-US" dirty="0"/>
              <a:t>Essential Elements</a:t>
            </a:r>
          </a:p>
        </p:txBody>
      </p:sp>
      <p:pic>
        <p:nvPicPr>
          <p:cNvPr id="7" name="Picture Placeholder 6" descr="Hourglass on white background">
            <a:extLst>
              <a:ext uri="{FF2B5EF4-FFF2-40B4-BE49-F238E27FC236}">
                <a16:creationId xmlns:a16="http://schemas.microsoft.com/office/drawing/2014/main" id="{60CD5324-A478-0D8A-0F25-36990E9A711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746" b="7746"/>
          <a:stretch/>
        </p:blipFill>
        <p:spPr>
          <a:xfrm>
            <a:off x="3246835" y="1165623"/>
            <a:ext cx="1743075" cy="2469356"/>
          </a:xfrm>
        </p:spPr>
      </p:pic>
      <p:sp>
        <p:nvSpPr>
          <p:cNvPr id="6" name="Content Placeholder 5">
            <a:extLst>
              <a:ext uri="{FF2B5EF4-FFF2-40B4-BE49-F238E27FC236}">
                <a16:creationId xmlns:a16="http://schemas.microsoft.com/office/drawing/2014/main" id="{0AC52B01-E538-005C-E3F5-F96F90282F47}"/>
              </a:ext>
            </a:extLst>
          </p:cNvPr>
          <p:cNvSpPr>
            <a:spLocks noGrp="1"/>
          </p:cNvSpPr>
          <p:nvPr>
            <p:ph sz="half" idx="1"/>
          </p:nvPr>
        </p:nvSpPr>
        <p:spPr/>
        <p:txBody>
          <a:bodyPr/>
          <a:lstStyle/>
          <a:p>
            <a:r>
              <a:rPr lang="en-US" dirty="0"/>
              <a:t>Is it timely?</a:t>
            </a:r>
          </a:p>
        </p:txBody>
      </p:sp>
      <p:sp>
        <p:nvSpPr>
          <p:cNvPr id="9" name="Text Placeholder 8">
            <a:extLst>
              <a:ext uri="{FF2B5EF4-FFF2-40B4-BE49-F238E27FC236}">
                <a16:creationId xmlns:a16="http://schemas.microsoft.com/office/drawing/2014/main" id="{B831286A-F87E-7B7E-AA77-28913BE8852D}"/>
              </a:ext>
            </a:extLst>
          </p:cNvPr>
          <p:cNvSpPr>
            <a:spLocks noGrp="1"/>
          </p:cNvSpPr>
          <p:nvPr>
            <p:ph type="body" sz="quarter" idx="16"/>
          </p:nvPr>
        </p:nvSpPr>
        <p:spPr>
          <a:xfrm>
            <a:off x="3246835" y="4114800"/>
            <a:ext cx="1743075" cy="1712729"/>
          </a:xfrm>
        </p:spPr>
        <p:txBody>
          <a:bodyPr>
            <a:normAutofit fontScale="92500" lnSpcReduction="10000"/>
          </a:bodyPr>
          <a:lstStyle/>
          <a:p>
            <a:pPr marL="171450" indent="-171450">
              <a:buFont typeface="Arial" panose="020B0604020202020204" pitchFamily="34" charset="0"/>
              <a:buChar char="•"/>
            </a:pPr>
            <a:r>
              <a:rPr lang="en-US" sz="1100" dirty="0">
                <a:latin typeface="+mj-lt"/>
              </a:rPr>
              <a:t>Prior to July 1.</a:t>
            </a:r>
          </a:p>
          <a:p>
            <a:pPr marL="171450" indent="-171450">
              <a:buFont typeface="Arial" panose="020B0604020202020204" pitchFamily="34" charset="0"/>
              <a:buChar char="•"/>
            </a:pPr>
            <a:r>
              <a:rPr lang="en-US" sz="1100" dirty="0">
                <a:latin typeface="+mj-lt"/>
              </a:rPr>
              <a:t>Within 30 (or 60) days of mail date for “notice” or “decision”.</a:t>
            </a:r>
          </a:p>
          <a:p>
            <a:pPr marL="171450" indent="-171450">
              <a:buFont typeface="Arial" panose="020B0604020202020204" pitchFamily="34" charset="0"/>
              <a:buChar char="•"/>
            </a:pPr>
            <a:r>
              <a:rPr lang="en-US" sz="1100" dirty="0">
                <a:latin typeface="+mj-lt"/>
              </a:rPr>
              <a:t>A Change of Value Notice must be sent if the assessed value of a property changes from the previous year, as determined by the assessor</a:t>
            </a:r>
            <a:r>
              <a:rPr lang="en-US" sz="1000" dirty="0"/>
              <a:t>.</a:t>
            </a:r>
          </a:p>
        </p:txBody>
      </p:sp>
      <p:pic>
        <p:nvPicPr>
          <p:cNvPr id="16" name="Picture Placeholder 15" descr="A wood puzzle">
            <a:extLst>
              <a:ext uri="{FF2B5EF4-FFF2-40B4-BE49-F238E27FC236}">
                <a16:creationId xmlns:a16="http://schemas.microsoft.com/office/drawing/2014/main" id="{63EABFEE-0387-B964-ACFB-3D9748811E4A}"/>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26464" r="26464"/>
          <a:stretch/>
        </p:blipFill>
        <p:spPr>
          <a:xfrm>
            <a:off x="5157788" y="1165623"/>
            <a:ext cx="1743075" cy="2469356"/>
          </a:xfrm>
        </p:spPr>
      </p:pic>
      <p:sp>
        <p:nvSpPr>
          <p:cNvPr id="8" name="Content Placeholder 7">
            <a:extLst>
              <a:ext uri="{FF2B5EF4-FFF2-40B4-BE49-F238E27FC236}">
                <a16:creationId xmlns:a16="http://schemas.microsoft.com/office/drawing/2014/main" id="{EF87D788-8217-7DA7-7B36-5BDF12CED172}"/>
              </a:ext>
            </a:extLst>
          </p:cNvPr>
          <p:cNvSpPr>
            <a:spLocks noGrp="1"/>
          </p:cNvSpPr>
          <p:nvPr>
            <p:ph sz="half" idx="2"/>
          </p:nvPr>
        </p:nvSpPr>
        <p:spPr/>
        <p:txBody>
          <a:bodyPr/>
          <a:lstStyle/>
          <a:p>
            <a:r>
              <a:rPr lang="en-US" dirty="0"/>
              <a:t>Is it complete? </a:t>
            </a:r>
          </a:p>
        </p:txBody>
      </p:sp>
      <p:sp>
        <p:nvSpPr>
          <p:cNvPr id="10" name="Text Placeholder 9">
            <a:extLst>
              <a:ext uri="{FF2B5EF4-FFF2-40B4-BE49-F238E27FC236}">
                <a16:creationId xmlns:a16="http://schemas.microsoft.com/office/drawing/2014/main" id="{0338A0B8-1C61-A835-9FDB-7FF3F61A6373}"/>
              </a:ext>
            </a:extLst>
          </p:cNvPr>
          <p:cNvSpPr>
            <a:spLocks noGrp="1"/>
          </p:cNvSpPr>
          <p:nvPr>
            <p:ph type="body" sz="quarter" idx="17"/>
          </p:nvPr>
        </p:nvSpPr>
        <p:spPr>
          <a:xfrm>
            <a:off x="5157788" y="4114800"/>
            <a:ext cx="1743075" cy="1712727"/>
          </a:xfrm>
        </p:spPr>
        <p:txBody>
          <a:bodyPr>
            <a:noAutofit/>
          </a:bodyPr>
          <a:lstStyle/>
          <a:p>
            <a:pPr marL="171450" marR="0" lvl="0" indent="-171450" algn="l" defTabSz="88265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altLang="en-US" sz="1000" dirty="0">
                <a:latin typeface="+mj-lt"/>
                <a:cs typeface="Times New Roman" panose="02020603050405020304" pitchFamily="18" charset="0"/>
              </a:rPr>
              <a:t>Answers to all relevant questions on the form.</a:t>
            </a:r>
          </a:p>
          <a:p>
            <a:pPr marL="171450" marR="0" lvl="0" indent="-171450" algn="l" defTabSz="88265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altLang="en-US" sz="1000" dirty="0">
                <a:latin typeface="+mj-lt"/>
                <a:cs typeface="Times New Roman" panose="02020603050405020304" pitchFamily="18" charset="0"/>
              </a:rPr>
              <a:t>Sufficient information to apprise the board and assessor of </a:t>
            </a:r>
            <a:r>
              <a:rPr lang="en-US" altLang="en-US" sz="1000" i="1" dirty="0">
                <a:latin typeface="+mj-lt"/>
                <a:cs typeface="Times New Roman" panose="02020603050405020304" pitchFamily="18" charset="0"/>
              </a:rPr>
              <a:t>the reasons </a:t>
            </a:r>
            <a:r>
              <a:rPr lang="en-US" altLang="en-US" sz="1000" dirty="0">
                <a:latin typeface="+mj-lt"/>
                <a:cs typeface="Times New Roman" panose="02020603050405020304" pitchFamily="18" charset="0"/>
              </a:rPr>
              <a:t>for the appeal.</a:t>
            </a:r>
          </a:p>
          <a:p>
            <a:pPr marL="171450" marR="0" lvl="0" indent="-171450" algn="l" defTabSz="88265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altLang="en-US" sz="1000" dirty="0">
                <a:latin typeface="+mj-lt"/>
                <a:cs typeface="Times New Roman" panose="02020603050405020304" pitchFamily="18" charset="0"/>
              </a:rPr>
              <a:t>DOES NOT need all documentary evidence the taxpayer intends to present.</a:t>
            </a:r>
            <a:endParaRPr lang="en-US" sz="1000" dirty="0">
              <a:latin typeface="+mj-lt"/>
            </a:endParaRPr>
          </a:p>
        </p:txBody>
      </p:sp>
      <p:pic>
        <p:nvPicPr>
          <p:cNvPr id="18" name="Picture Placeholder 17">
            <a:extLst>
              <a:ext uri="{FF2B5EF4-FFF2-40B4-BE49-F238E27FC236}">
                <a16:creationId xmlns:a16="http://schemas.microsoft.com/office/drawing/2014/main" id="{FFF90CD2-5D58-A295-2ACF-1C270F63BF3C}"/>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3529" r="23529"/>
          <a:stretch/>
        </p:blipFill>
        <p:spPr>
          <a:xfrm>
            <a:off x="7068741" y="1165623"/>
            <a:ext cx="1743075" cy="2469356"/>
          </a:xfrm>
        </p:spPr>
      </p:pic>
      <p:sp>
        <p:nvSpPr>
          <p:cNvPr id="11" name="Text Placeholder 10">
            <a:extLst>
              <a:ext uri="{FF2B5EF4-FFF2-40B4-BE49-F238E27FC236}">
                <a16:creationId xmlns:a16="http://schemas.microsoft.com/office/drawing/2014/main" id="{3EFC39C9-1A35-A97A-A02E-E23502E08D4D}"/>
              </a:ext>
            </a:extLst>
          </p:cNvPr>
          <p:cNvSpPr>
            <a:spLocks noGrp="1"/>
          </p:cNvSpPr>
          <p:nvPr>
            <p:ph type="body" sz="quarter" idx="18"/>
          </p:nvPr>
        </p:nvSpPr>
        <p:spPr>
          <a:xfrm>
            <a:off x="7068741" y="3733800"/>
            <a:ext cx="1743075" cy="461962"/>
          </a:xfrm>
        </p:spPr>
        <p:txBody>
          <a:bodyPr/>
          <a:lstStyle/>
          <a:p>
            <a:r>
              <a:rPr lang="en-US" dirty="0"/>
              <a:t>Do I need more information?</a:t>
            </a:r>
          </a:p>
        </p:txBody>
      </p:sp>
      <p:sp>
        <p:nvSpPr>
          <p:cNvPr id="14" name="Text Placeholder 13">
            <a:extLst>
              <a:ext uri="{FF2B5EF4-FFF2-40B4-BE49-F238E27FC236}">
                <a16:creationId xmlns:a16="http://schemas.microsoft.com/office/drawing/2014/main" id="{B1D10846-9839-97A3-FA1C-18D45D86FF4B}"/>
              </a:ext>
            </a:extLst>
          </p:cNvPr>
          <p:cNvSpPr>
            <a:spLocks noGrp="1"/>
          </p:cNvSpPr>
          <p:nvPr>
            <p:ph type="body" sz="quarter" idx="19"/>
          </p:nvPr>
        </p:nvSpPr>
        <p:spPr>
          <a:xfrm>
            <a:off x="7068741" y="4191000"/>
            <a:ext cx="1743075" cy="1636527"/>
          </a:xfrm>
        </p:spPr>
        <p:txBody>
          <a:bodyPr>
            <a:normAutofit/>
          </a:bodyPr>
          <a:lstStyle/>
          <a:p>
            <a:pPr marL="171450" indent="-171450">
              <a:buFont typeface="Arial" panose="020B0604020202020204" pitchFamily="34" charset="0"/>
              <a:buChar char="•"/>
            </a:pPr>
            <a:r>
              <a:rPr lang="en-US" dirty="0"/>
              <a:t>Agent Authorization, Notice of Personal Representative.</a:t>
            </a:r>
          </a:p>
          <a:p>
            <a:pPr marL="171450" indent="-171450">
              <a:buFont typeface="Arial" panose="020B0604020202020204" pitchFamily="34" charset="0"/>
              <a:buChar char="•"/>
            </a:pPr>
            <a:r>
              <a:rPr lang="en-US" dirty="0"/>
              <a:t>Request documentation.</a:t>
            </a:r>
          </a:p>
          <a:p>
            <a:pPr marL="171450" indent="-171450">
              <a:buFont typeface="Arial" panose="020B0604020202020204" pitchFamily="34" charset="0"/>
              <a:buChar char="•"/>
            </a:pPr>
            <a:r>
              <a:rPr lang="en-US" dirty="0"/>
              <a:t>Set a deadline for response.</a:t>
            </a:r>
          </a:p>
          <a:p>
            <a:pPr marL="171450" indent="-171450">
              <a:buFont typeface="Arial" panose="020B0604020202020204" pitchFamily="34" charset="0"/>
              <a:buChar char="•"/>
            </a:pPr>
            <a:r>
              <a:rPr lang="en-US" dirty="0"/>
              <a:t>Do not facilitate the appeal.</a:t>
            </a:r>
          </a:p>
        </p:txBody>
      </p:sp>
    </p:spTree>
    <p:extLst>
      <p:ext uri="{BB962C8B-B14F-4D97-AF65-F5344CB8AC3E}">
        <p14:creationId xmlns:p14="http://schemas.microsoft.com/office/powerpoint/2010/main" val="4253712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713033-D62D-DE15-E761-F4D7631B3C49}"/>
              </a:ext>
            </a:extLst>
          </p:cNvPr>
          <p:cNvSpPr>
            <a:spLocks noGrp="1"/>
          </p:cNvSpPr>
          <p:nvPr>
            <p:ph type="body" sz="quarter" idx="14"/>
          </p:nvPr>
        </p:nvSpPr>
        <p:spPr/>
        <p:txBody>
          <a:bodyPr/>
          <a:lstStyle/>
          <a:p>
            <a:r>
              <a:rPr lang="en-US" dirty="0"/>
              <a:t>Should I accept it?</a:t>
            </a:r>
          </a:p>
        </p:txBody>
      </p:sp>
      <p:sp>
        <p:nvSpPr>
          <p:cNvPr id="3" name="Text Placeholder 2">
            <a:extLst>
              <a:ext uri="{FF2B5EF4-FFF2-40B4-BE49-F238E27FC236}">
                <a16:creationId xmlns:a16="http://schemas.microsoft.com/office/drawing/2014/main" id="{00AED596-B295-072C-DF22-456AEE3EE8CE}"/>
              </a:ext>
            </a:extLst>
          </p:cNvPr>
          <p:cNvSpPr>
            <a:spLocks noGrp="1"/>
          </p:cNvSpPr>
          <p:nvPr>
            <p:ph type="body" sz="quarter" idx="15"/>
          </p:nvPr>
        </p:nvSpPr>
        <p:spPr>
          <a:xfrm>
            <a:off x="3733818" y="1371600"/>
            <a:ext cx="4970987" cy="4449762"/>
          </a:xfrm>
        </p:spPr>
        <p:txBody>
          <a:bodyPr>
            <a:normAutofit lnSpcReduction="10000"/>
          </a:bodyPr>
          <a:lstStyle/>
          <a:p>
            <a:pPr marL="0" indent="0">
              <a:buNone/>
            </a:pPr>
            <a:r>
              <a:rPr lang="en-US" sz="1600" dirty="0">
                <a:effectLst/>
                <a:latin typeface="+mj-lt"/>
                <a:cs typeface="Times New Roman" panose="02020603050405020304" pitchFamily="18" charset="0"/>
              </a:rPr>
              <a:t>The board's jurisdiction involves appeals of Assessor determinations, including:</a:t>
            </a:r>
          </a:p>
          <a:p>
            <a:pPr marL="181225" indent="-181225">
              <a:buFont typeface="Arial" panose="020B0604020202020204" pitchFamily="34" charset="0"/>
              <a:buChar char="•"/>
            </a:pPr>
            <a:r>
              <a:rPr lang="en-US" sz="1600" dirty="0">
                <a:effectLst/>
                <a:latin typeface="+mj-lt"/>
                <a:cs typeface="Times New Roman" panose="02020603050405020304" pitchFamily="18" charset="0"/>
              </a:rPr>
              <a:t>Change in real and personal property values* [RCW 84.48.010]</a:t>
            </a:r>
          </a:p>
          <a:p>
            <a:pPr marL="181225" indent="-181225">
              <a:buFont typeface="Arial" panose="020B0604020202020204" pitchFamily="34" charset="0"/>
              <a:buChar char="•"/>
            </a:pPr>
            <a:r>
              <a:rPr lang="en-US" sz="1600" dirty="0">
                <a:effectLst/>
                <a:latin typeface="+mj-lt"/>
                <a:cs typeface="Times New Roman" panose="02020603050405020304" pitchFamily="18" charset="0"/>
              </a:rPr>
              <a:t>Denials of senior citizen/disable persons exemptions [RCW 84.36.385]</a:t>
            </a:r>
          </a:p>
          <a:p>
            <a:pPr marL="181225" indent="-181225">
              <a:buFont typeface="Arial" panose="020B0604020202020204" pitchFamily="34" charset="0"/>
              <a:buChar char="•"/>
            </a:pPr>
            <a:r>
              <a:rPr lang="en-US" sz="1600" dirty="0">
                <a:effectLst/>
                <a:latin typeface="+mj-lt"/>
                <a:cs typeface="Times New Roman" panose="02020603050405020304" pitchFamily="18" charset="0"/>
              </a:rPr>
              <a:t>Denials of senior citizen/disable persons exemptions [RCW 84.36.385]</a:t>
            </a:r>
          </a:p>
          <a:p>
            <a:pPr marL="181225" indent="-181225">
              <a:buFont typeface="Arial" panose="020B0604020202020204" pitchFamily="34" charset="0"/>
              <a:buChar char="•"/>
            </a:pPr>
            <a:r>
              <a:rPr lang="en-US" sz="1600" dirty="0">
                <a:effectLst/>
                <a:latin typeface="+mj-lt"/>
                <a:cs typeface="Times New Roman" panose="02020603050405020304" pitchFamily="18" charset="0"/>
              </a:rPr>
              <a:t>Denials of home improvement exemptions [RCW 84.36.400]</a:t>
            </a:r>
          </a:p>
          <a:p>
            <a:pPr marL="181225" indent="-181225">
              <a:buFont typeface="Arial" panose="020B0604020202020204" pitchFamily="34" charset="0"/>
              <a:buChar char="•"/>
            </a:pPr>
            <a:r>
              <a:rPr lang="en-US" sz="1600" dirty="0">
                <a:effectLst/>
                <a:latin typeface="+mj-lt"/>
                <a:cs typeface="Times New Roman" panose="02020603050405020304" pitchFamily="18" charset="0"/>
              </a:rPr>
              <a:t>Decisions regarding historic property [RCW 84.26.130]</a:t>
            </a:r>
          </a:p>
          <a:p>
            <a:pPr marL="181225" indent="-181225">
              <a:buFont typeface="Arial" panose="020B0604020202020204" pitchFamily="34" charset="0"/>
              <a:buChar char="•"/>
            </a:pPr>
            <a:r>
              <a:rPr lang="en-US" sz="1600" dirty="0">
                <a:effectLst/>
                <a:latin typeface="+mj-lt"/>
                <a:cs typeface="Times New Roman" panose="02020603050405020304" pitchFamily="18" charset="0"/>
              </a:rPr>
              <a:t>Forest land classification determinations [RCW 84.33]</a:t>
            </a:r>
          </a:p>
          <a:p>
            <a:pPr marL="181225" indent="-181225">
              <a:buFont typeface="Arial" panose="020B0604020202020204" pitchFamily="34" charset="0"/>
              <a:buChar char="•"/>
            </a:pPr>
            <a:r>
              <a:rPr lang="en-US" sz="1600" dirty="0">
                <a:effectLst/>
                <a:latin typeface="+mj-lt"/>
                <a:cs typeface="Times New Roman" panose="02020603050405020304" pitchFamily="18" charset="0"/>
              </a:rPr>
              <a:t>Current use determinations [RCW 84.34]</a:t>
            </a:r>
          </a:p>
          <a:p>
            <a:pPr marL="181225" indent="-181225">
              <a:buFont typeface="Arial" panose="020B0604020202020204" pitchFamily="34" charset="0"/>
              <a:buChar char="•"/>
            </a:pPr>
            <a:r>
              <a:rPr lang="en-US" sz="1600" dirty="0">
                <a:effectLst/>
                <a:latin typeface="+mj-lt"/>
                <a:cs typeface="Times New Roman" panose="02020603050405020304" pitchFamily="18" charset="0"/>
              </a:rPr>
              <a:t>Destroyed property determinations [RCW 84.70.010]</a:t>
            </a:r>
          </a:p>
          <a:p>
            <a:pPr marL="181225" indent="-181225">
              <a:buFont typeface="Arial" panose="020B0604020202020204" pitchFamily="34" charset="0"/>
              <a:buChar char="•"/>
            </a:pPr>
            <a:r>
              <a:rPr lang="en-US" sz="1600" dirty="0">
                <a:effectLst/>
                <a:latin typeface="+mj-lt"/>
                <a:cs typeface="Times New Roman" panose="02020603050405020304" pitchFamily="18" charset="0"/>
              </a:rPr>
              <a:t>Claims for either real or personal property tax exemptions [RCW 84.36.010]</a:t>
            </a:r>
            <a:endParaRPr lang="en-US" dirty="0">
              <a:latin typeface="+mj-lt"/>
            </a:endParaRPr>
          </a:p>
        </p:txBody>
      </p:sp>
      <p:sp>
        <p:nvSpPr>
          <p:cNvPr id="4" name="Text Placeholder 3">
            <a:extLst>
              <a:ext uri="{FF2B5EF4-FFF2-40B4-BE49-F238E27FC236}">
                <a16:creationId xmlns:a16="http://schemas.microsoft.com/office/drawing/2014/main" id="{2273E16B-B797-EE1A-01E7-8803530BB7E1}"/>
              </a:ext>
            </a:extLst>
          </p:cNvPr>
          <p:cNvSpPr>
            <a:spLocks noGrp="1"/>
          </p:cNvSpPr>
          <p:nvPr>
            <p:ph type="body" sz="quarter" idx="16"/>
          </p:nvPr>
        </p:nvSpPr>
        <p:spPr/>
        <p:txBody>
          <a:bodyPr>
            <a:normAutofit fontScale="92500" lnSpcReduction="10000"/>
          </a:bodyPr>
          <a:lstStyle/>
          <a:p>
            <a:r>
              <a:rPr lang="en-US" dirty="0"/>
              <a:t>Jurisdiction</a:t>
            </a:r>
          </a:p>
        </p:txBody>
      </p:sp>
      <p:pic>
        <p:nvPicPr>
          <p:cNvPr id="18" name="Picture Placeholder 6">
            <a:extLst>
              <a:ext uri="{FF2B5EF4-FFF2-40B4-BE49-F238E27FC236}">
                <a16:creationId xmlns:a16="http://schemas.microsoft.com/office/drawing/2014/main" id="{5C3D5FB6-1F4A-4EB9-9E27-BD0669F36978}"/>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3372" r="33372"/>
          <a:stretch/>
        </p:blipFill>
        <p:spPr>
          <a:xfrm>
            <a:off x="1447800" y="762000"/>
            <a:ext cx="2057400" cy="5499100"/>
          </a:xfrm>
        </p:spPr>
      </p:pic>
    </p:spTree>
    <p:extLst>
      <p:ext uri="{BB962C8B-B14F-4D97-AF65-F5344CB8AC3E}">
        <p14:creationId xmlns:p14="http://schemas.microsoft.com/office/powerpoint/2010/main" val="1643347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A2472-7530-0E65-4144-95BF6E45F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78AB4-AE93-B33F-55E7-3B6EB0B6D49F}"/>
              </a:ext>
            </a:extLst>
          </p:cNvPr>
          <p:cNvSpPr>
            <a:spLocks noGrp="1"/>
          </p:cNvSpPr>
          <p:nvPr>
            <p:ph type="title"/>
          </p:nvPr>
        </p:nvSpPr>
        <p:spPr>
          <a:xfrm>
            <a:off x="4272216" y="2542488"/>
            <a:ext cx="3822813" cy="1099691"/>
          </a:xfrm>
        </p:spPr>
        <p:txBody>
          <a:bodyPr/>
          <a:lstStyle/>
          <a:p>
            <a:r>
              <a:rPr lang="en-US"/>
              <a:t>Questions?</a:t>
            </a:r>
          </a:p>
        </p:txBody>
      </p:sp>
    </p:spTree>
    <p:extLst>
      <p:ext uri="{BB962C8B-B14F-4D97-AF65-F5344CB8AC3E}">
        <p14:creationId xmlns:p14="http://schemas.microsoft.com/office/powerpoint/2010/main" val="1907686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0D3B-5F18-68E7-A05A-36D593AB67C5}"/>
              </a:ext>
            </a:extLst>
          </p:cNvPr>
          <p:cNvSpPr>
            <a:spLocks noGrp="1"/>
          </p:cNvSpPr>
          <p:nvPr>
            <p:ph type="title"/>
          </p:nvPr>
        </p:nvSpPr>
        <p:spPr/>
        <p:txBody>
          <a:bodyPr/>
          <a:lstStyle/>
          <a:p>
            <a:r>
              <a:rPr lang="en-US" dirty="0"/>
              <a:t>Best Practices &amp; Tips </a:t>
            </a:r>
            <a:br>
              <a:rPr lang="en-US" dirty="0"/>
            </a:br>
            <a:endParaRPr lang="en-US" dirty="0"/>
          </a:p>
        </p:txBody>
      </p:sp>
      <p:sp>
        <p:nvSpPr>
          <p:cNvPr id="3" name="Text Placeholder 2">
            <a:extLst>
              <a:ext uri="{FF2B5EF4-FFF2-40B4-BE49-F238E27FC236}">
                <a16:creationId xmlns:a16="http://schemas.microsoft.com/office/drawing/2014/main" id="{70C0C858-525D-356B-DC24-684841D6153C}"/>
              </a:ext>
            </a:extLst>
          </p:cNvPr>
          <p:cNvSpPr>
            <a:spLocks noGrp="1"/>
          </p:cNvSpPr>
          <p:nvPr>
            <p:ph type="body" idx="1"/>
          </p:nvPr>
        </p:nvSpPr>
        <p:spPr/>
        <p:txBody>
          <a:bodyPr/>
          <a:lstStyle/>
          <a:p>
            <a:endParaRPr lang="en-US" dirty="0"/>
          </a:p>
        </p:txBody>
      </p:sp>
      <p:sp>
        <p:nvSpPr>
          <p:cNvPr id="4" name="Content Placeholder 3">
            <a:extLst>
              <a:ext uri="{FF2B5EF4-FFF2-40B4-BE49-F238E27FC236}">
                <a16:creationId xmlns:a16="http://schemas.microsoft.com/office/drawing/2014/main" id="{06B9B874-5A33-F639-ABB9-590614885654}"/>
              </a:ext>
            </a:extLst>
          </p:cNvPr>
          <p:cNvSpPr>
            <a:spLocks noGrp="1"/>
          </p:cNvSpPr>
          <p:nvPr>
            <p:ph sz="half" idx="2"/>
          </p:nvPr>
        </p:nvSpPr>
        <p:spPr/>
        <p:txBody>
          <a:bodyPr/>
          <a:lstStyle/>
          <a:p>
            <a:pPr marL="0" indent="0">
              <a:buNone/>
            </a:pPr>
            <a:r>
              <a:rPr lang="en-US" dirty="0"/>
              <a:t>Best Practices </a:t>
            </a:r>
          </a:p>
          <a:p>
            <a:r>
              <a:rPr lang="en-US" dirty="0"/>
              <a:t>Use clear checklists for reviewing appeal forms.</a:t>
            </a:r>
          </a:p>
          <a:p>
            <a:r>
              <a:rPr lang="en-US" dirty="0"/>
              <a:t>Communicate deadlines early and often.</a:t>
            </a:r>
          </a:p>
          <a:p>
            <a:r>
              <a:rPr lang="en-US" dirty="0"/>
              <a:t>Organize packets to make it easy for the Board to follow.</a:t>
            </a:r>
          </a:p>
          <a:p>
            <a:r>
              <a:rPr lang="en-US" dirty="0"/>
              <a:t>Keep the process neutral and professional.</a:t>
            </a:r>
          </a:p>
          <a:p>
            <a:endParaRPr lang="en-US" dirty="0"/>
          </a:p>
          <a:p>
            <a:pPr marL="0" indent="0">
              <a:buNone/>
            </a:pPr>
            <a:r>
              <a:rPr lang="en-US" dirty="0"/>
              <a:t>Discussion:</a:t>
            </a:r>
          </a:p>
          <a:p>
            <a:r>
              <a:rPr lang="en-US" dirty="0"/>
              <a:t>What’s been challenging in your county?</a:t>
            </a:r>
          </a:p>
          <a:p>
            <a:r>
              <a:rPr lang="en-US" dirty="0"/>
              <a:t>What systems or templates have helped you stay organized?</a:t>
            </a:r>
          </a:p>
          <a:p>
            <a:pPr marL="0" indent="0">
              <a:buNone/>
            </a:pPr>
            <a:endParaRPr lang="en-US" dirty="0"/>
          </a:p>
        </p:txBody>
      </p:sp>
    </p:spTree>
    <p:extLst>
      <p:ext uri="{BB962C8B-B14F-4D97-AF65-F5344CB8AC3E}">
        <p14:creationId xmlns:p14="http://schemas.microsoft.com/office/powerpoint/2010/main" val="873252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FA8D38-EBE2-823B-1BD2-E095256B1760}"/>
              </a:ext>
            </a:extLst>
          </p:cNvPr>
          <p:cNvSpPr>
            <a:spLocks noGrp="1"/>
          </p:cNvSpPr>
          <p:nvPr>
            <p:ph type="title"/>
          </p:nvPr>
        </p:nvSpPr>
        <p:spPr/>
        <p:txBody>
          <a:bodyPr/>
          <a:lstStyle/>
          <a:p>
            <a:r>
              <a:rPr lang="en-US" dirty="0"/>
              <a:t>The Appeal Process – Step-by-Step</a:t>
            </a:r>
          </a:p>
        </p:txBody>
      </p:sp>
      <p:graphicFrame>
        <p:nvGraphicFramePr>
          <p:cNvPr id="7" name="Content Placeholder 2" descr="Flow chart with the 6 general steps of the appeal process as a circle.">
            <a:extLst>
              <a:ext uri="{FF2B5EF4-FFF2-40B4-BE49-F238E27FC236}">
                <a16:creationId xmlns:a16="http://schemas.microsoft.com/office/drawing/2014/main" id="{A118F866-43D4-A0F8-1112-803C90F6BC63}"/>
              </a:ext>
            </a:extLst>
          </p:cNvPr>
          <p:cNvGraphicFramePr>
            <a:graphicFrameLocks noGrp="1"/>
          </p:cNvGraphicFramePr>
          <p:nvPr>
            <p:ph sz="half" idx="2"/>
          </p:nvPr>
        </p:nvGraphicFramePr>
        <p:xfrm>
          <a:off x="119201" y="2250260"/>
          <a:ext cx="8905598" cy="3651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4048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DA725-3CDA-3B39-EC35-6C3F61517719}"/>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9E578C12-AE63-348E-AC7C-200937DB50B1}"/>
              </a:ext>
            </a:extLst>
          </p:cNvPr>
          <p:cNvSpPr>
            <a:spLocks noGrp="1"/>
          </p:cNvSpPr>
          <p:nvPr>
            <p:ph type="title" idx="4294967295"/>
          </p:nvPr>
        </p:nvSpPr>
        <p:spPr>
          <a:xfrm rot="16200000">
            <a:off x="-1132284" y="3290888"/>
            <a:ext cx="3832622" cy="2762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rmAutofit/>
          </a:bodyPr>
          <a:lstStyle/>
          <a:p>
            <a:pPr algn="ctr">
              <a:spcBef>
                <a:spcPts val="750"/>
              </a:spcBef>
              <a:buClr>
                <a:srgbClr val="174A7C"/>
              </a:buClr>
              <a:defRPr/>
            </a:pPr>
            <a:r>
              <a:rPr lang="en-US" sz="1500" b="1" spc="225" dirty="0">
                <a:solidFill>
                  <a:srgbClr val="C9DFF6"/>
                </a:solidFill>
                <a:latin typeface="+mn-lt"/>
                <a:ea typeface="+mn-ea"/>
                <a:cs typeface="+mn-cs"/>
              </a:rPr>
              <a:t>Presumption of Correctness</a:t>
            </a:r>
          </a:p>
        </p:txBody>
      </p:sp>
      <p:sp>
        <p:nvSpPr>
          <p:cNvPr id="8" name="Text Placeholder 7">
            <a:extLst>
              <a:ext uri="{FF2B5EF4-FFF2-40B4-BE49-F238E27FC236}">
                <a16:creationId xmlns:a16="http://schemas.microsoft.com/office/drawing/2014/main" id="{44D11B99-C79C-22A6-4E60-9511E2AA930B}"/>
              </a:ext>
            </a:extLst>
          </p:cNvPr>
          <p:cNvSpPr>
            <a:spLocks noGrp="1"/>
          </p:cNvSpPr>
          <p:nvPr>
            <p:ph type="body" sz="quarter" idx="14"/>
          </p:nvPr>
        </p:nvSpPr>
        <p:spPr>
          <a:xfrm>
            <a:off x="4477870" y="1366838"/>
            <a:ext cx="4212502" cy="683419"/>
          </a:xfrm>
        </p:spPr>
        <p:txBody>
          <a:bodyPr>
            <a:normAutofit/>
          </a:bodyPr>
          <a:lstStyle/>
          <a:p>
            <a:r>
              <a:rPr lang="en-US" dirty="0"/>
              <a:t>The Burden of Proof</a:t>
            </a:r>
          </a:p>
        </p:txBody>
      </p:sp>
      <p:sp>
        <p:nvSpPr>
          <p:cNvPr id="9" name="Text Placeholder 8">
            <a:extLst>
              <a:ext uri="{FF2B5EF4-FFF2-40B4-BE49-F238E27FC236}">
                <a16:creationId xmlns:a16="http://schemas.microsoft.com/office/drawing/2014/main" id="{A1C54274-BE11-D49E-92AE-ED266DD7B953}"/>
              </a:ext>
            </a:extLst>
          </p:cNvPr>
          <p:cNvSpPr>
            <a:spLocks noGrp="1"/>
          </p:cNvSpPr>
          <p:nvPr>
            <p:ph type="body" sz="quarter" idx="15"/>
          </p:nvPr>
        </p:nvSpPr>
        <p:spPr>
          <a:xfrm>
            <a:off x="4477870" y="2050257"/>
            <a:ext cx="4212503" cy="3440906"/>
          </a:xfrm>
        </p:spPr>
        <p:txBody>
          <a:bodyPr>
            <a:normAutofit/>
          </a:bodyPr>
          <a:lstStyle/>
          <a:p>
            <a:pPr marL="0" indent="0">
              <a:buNone/>
            </a:pPr>
            <a:r>
              <a:rPr lang="en-US" dirty="0"/>
              <a:t>Clear, Cogent, &amp; Convincing: </a:t>
            </a:r>
          </a:p>
          <a:p>
            <a:r>
              <a:rPr lang="en-US" dirty="0"/>
              <a:t>All valuation appeals start at this standard.</a:t>
            </a:r>
          </a:p>
          <a:p>
            <a:r>
              <a:rPr lang="en-US" dirty="0"/>
              <a:t>May be overcome if evidence shows it is highly probable the assessed value is incorrect.</a:t>
            </a:r>
          </a:p>
          <a:p>
            <a:r>
              <a:rPr lang="en-US" dirty="0"/>
              <a:t>The facts are clear, positive, and unequivocal in their implication.</a:t>
            </a:r>
          </a:p>
          <a:p>
            <a:r>
              <a:rPr lang="en-US" dirty="0"/>
              <a:t>When taxpayers meet this burden, shifts to preponderance on those issues.</a:t>
            </a:r>
          </a:p>
          <a:p>
            <a:pPr marL="0" indent="0">
              <a:buNone/>
            </a:pPr>
            <a:r>
              <a:rPr lang="en-US" dirty="0"/>
              <a:t>Preponderance:</a:t>
            </a:r>
          </a:p>
          <a:p>
            <a:r>
              <a:rPr lang="en-US" dirty="0"/>
              <a:t>All non-valuation appeals start at this standard.</a:t>
            </a:r>
          </a:p>
          <a:p>
            <a:r>
              <a:rPr lang="en-US" dirty="0"/>
              <a:t>May be overcome by evidence showing the issue is more likely than not (50% + anything).</a:t>
            </a:r>
          </a:p>
        </p:txBody>
      </p:sp>
      <p:pic>
        <p:nvPicPr>
          <p:cNvPr id="7" name="Picture Placeholder 6">
            <a:extLst>
              <a:ext uri="{FF2B5EF4-FFF2-40B4-BE49-F238E27FC236}">
                <a16:creationId xmlns:a16="http://schemas.microsoft.com/office/drawing/2014/main" id="{46AAF4E0-6A40-C29A-4E93-4BAE5F958559}"/>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1293" r="31293"/>
          <a:stretch/>
        </p:blipFill>
        <p:spPr>
          <a:xfrm>
            <a:off x="1479443" y="1066800"/>
            <a:ext cx="2702592" cy="5105400"/>
          </a:xfrm>
        </p:spPr>
      </p:pic>
      <p:sp>
        <p:nvSpPr>
          <p:cNvPr id="2" name="Text Box 1030">
            <a:extLst>
              <a:ext uri="{FF2B5EF4-FFF2-40B4-BE49-F238E27FC236}">
                <a16:creationId xmlns:a16="http://schemas.microsoft.com/office/drawing/2014/main" id="{1C481BE5-A1E4-00C9-0584-0522C05D2C7E}"/>
              </a:ext>
            </a:extLst>
          </p:cNvPr>
          <p:cNvSpPr txBox="1">
            <a:spLocks noChangeArrowheads="1"/>
          </p:cNvSpPr>
          <p:nvPr/>
        </p:nvSpPr>
        <p:spPr bwMode="auto">
          <a:xfrm>
            <a:off x="1564867" y="3712483"/>
            <a:ext cx="244235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eaLnBrk="1" fontAlgn="auto" hangingPunct="1">
              <a:defRPr/>
            </a:pPr>
            <a:r>
              <a:rPr lang="en-US" altLang="en-US" sz="2400" dirty="0">
                <a:solidFill>
                  <a:prstClr val="black"/>
                </a:solidFill>
                <a:latin typeface="Calibri" panose="020F0502020204030204"/>
              </a:rPr>
              <a:t>The original value is presumed to be </a:t>
            </a:r>
          </a:p>
          <a:p>
            <a:pPr algn="ctr" defTabSz="342900" eaLnBrk="1" fontAlgn="auto" hangingPunct="1">
              <a:defRPr/>
            </a:pPr>
            <a:r>
              <a:rPr lang="en-US" altLang="en-US" sz="2400" dirty="0">
                <a:solidFill>
                  <a:prstClr val="black"/>
                </a:solidFill>
                <a:latin typeface="Calibri" panose="020F0502020204030204"/>
              </a:rPr>
              <a:t>correct. </a:t>
            </a:r>
          </a:p>
          <a:p>
            <a:pPr algn="ctr" defTabSz="342900">
              <a:defRPr/>
            </a:pPr>
            <a:r>
              <a:rPr lang="en-US" altLang="en-US" sz="2400" dirty="0">
                <a:solidFill>
                  <a:prstClr val="black"/>
                </a:solidFill>
                <a:latin typeface="Calibri" panose="020F0502020204030204"/>
              </a:rPr>
              <a:t>RCW </a:t>
            </a:r>
            <a:r>
              <a:rPr lang="en-US" altLang="en-US" sz="2400" dirty="0">
                <a:solidFill>
                  <a:prstClr val="black"/>
                </a:solidFill>
                <a:latin typeface="Calibri" panose="020F0502020204030204"/>
                <a:hlinkClick r:id="rId4"/>
              </a:rPr>
              <a:t>84.40.0301</a:t>
            </a:r>
            <a:endParaRPr lang="en-US" altLang="en-US" sz="2400" dirty="0">
              <a:solidFill>
                <a:prstClr val="black"/>
              </a:solidFill>
              <a:latin typeface="Calibri" panose="020F0502020204030204"/>
            </a:endParaRPr>
          </a:p>
          <a:p>
            <a:pPr algn="ctr" defTabSz="342900" eaLnBrk="1" fontAlgn="auto" hangingPunct="1">
              <a:defRPr/>
            </a:pPr>
            <a:endParaRPr lang="en-US" altLang="en-US" sz="2400" dirty="0">
              <a:solidFill>
                <a:prstClr val="black"/>
              </a:solidFill>
              <a:latin typeface="Calibri" panose="020F0502020204030204"/>
            </a:endParaRPr>
          </a:p>
        </p:txBody>
      </p:sp>
    </p:spTree>
    <p:extLst>
      <p:ext uri="{BB962C8B-B14F-4D97-AF65-F5344CB8AC3E}">
        <p14:creationId xmlns:p14="http://schemas.microsoft.com/office/powerpoint/2010/main" val="3978854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0D3B-5F18-68E7-A05A-36D593AB67C5}"/>
              </a:ext>
            </a:extLst>
          </p:cNvPr>
          <p:cNvSpPr>
            <a:spLocks noGrp="1"/>
          </p:cNvSpPr>
          <p:nvPr>
            <p:ph type="title"/>
          </p:nvPr>
        </p:nvSpPr>
        <p:spPr/>
        <p:txBody>
          <a:bodyPr/>
          <a:lstStyle/>
          <a:p>
            <a:r>
              <a:rPr lang="en-US" dirty="0"/>
              <a:t>Taxpayer Suggestions</a:t>
            </a:r>
          </a:p>
        </p:txBody>
      </p:sp>
      <p:sp>
        <p:nvSpPr>
          <p:cNvPr id="4" name="Content Placeholder 3">
            <a:extLst>
              <a:ext uri="{FF2B5EF4-FFF2-40B4-BE49-F238E27FC236}">
                <a16:creationId xmlns:a16="http://schemas.microsoft.com/office/drawing/2014/main" id="{06B9B874-5A33-F639-ABB9-590614885654}"/>
              </a:ext>
            </a:extLst>
          </p:cNvPr>
          <p:cNvSpPr>
            <a:spLocks noGrp="1"/>
          </p:cNvSpPr>
          <p:nvPr>
            <p:ph sz="half" idx="2"/>
          </p:nvPr>
        </p:nvSpPr>
        <p:spPr/>
        <p:txBody>
          <a:bodyPr/>
          <a:lstStyle/>
          <a:p>
            <a:r>
              <a:rPr lang="en-US" dirty="0"/>
              <a:t>Communication: Always maintain clear and open communication with the Board and Assessor. </a:t>
            </a:r>
          </a:p>
          <a:p>
            <a:pPr lvl="1"/>
            <a:r>
              <a:rPr lang="en-US" dirty="0"/>
              <a:t>Clerks: A well-explained process helps resolve many disputes before they escalate to a formal appeal.</a:t>
            </a:r>
          </a:p>
          <a:p>
            <a:pPr lvl="1"/>
            <a:r>
              <a:rPr lang="en-US" dirty="0"/>
              <a:t>Encourage Taxpayers to reach out to the assessor staff. </a:t>
            </a:r>
          </a:p>
          <a:p>
            <a:r>
              <a:rPr lang="en-US" dirty="0"/>
              <a:t>Documentation: Keep accurate records of all appeals, decisions, and communications. </a:t>
            </a:r>
          </a:p>
          <a:p>
            <a:pPr lvl="1"/>
            <a:r>
              <a:rPr lang="en-US" dirty="0"/>
              <a:t>Clerks: Proper documentation is essential for both parties in resolving the appeal and for future reference if further appeals occur.</a:t>
            </a:r>
          </a:p>
          <a:p>
            <a:r>
              <a:rPr lang="en-US" dirty="0"/>
              <a:t>Timeliness: Make sure all appeal deadlines are met. Missing deadlines can delay the process and lead to complications for both the taxpayer and the assessor’s office.</a:t>
            </a:r>
          </a:p>
          <a:p>
            <a:r>
              <a:rPr lang="en-US" dirty="0"/>
              <a:t>Be Prepared: Be ready with evidence that clearly justifies the asserted valuation or exemption qualification. The more organized and thorough your preparation, the smoother the hearing will go.</a:t>
            </a:r>
          </a:p>
        </p:txBody>
      </p:sp>
    </p:spTree>
    <p:extLst>
      <p:ext uri="{BB962C8B-B14F-4D97-AF65-F5344CB8AC3E}">
        <p14:creationId xmlns:p14="http://schemas.microsoft.com/office/powerpoint/2010/main" val="1391994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D29EE-1FC4-AD10-80C3-543AAA1209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649413-A45B-E657-9DD2-905B52C17083}"/>
              </a:ext>
            </a:extLst>
          </p:cNvPr>
          <p:cNvSpPr>
            <a:spLocks noGrp="1"/>
          </p:cNvSpPr>
          <p:nvPr>
            <p:ph type="title"/>
          </p:nvPr>
        </p:nvSpPr>
        <p:spPr>
          <a:xfrm>
            <a:off x="4272216" y="2542488"/>
            <a:ext cx="3822813" cy="1099691"/>
          </a:xfrm>
        </p:spPr>
        <p:txBody>
          <a:bodyPr/>
          <a:lstStyle/>
          <a:p>
            <a:r>
              <a:rPr lang="en-US"/>
              <a:t>Questions?</a:t>
            </a:r>
          </a:p>
        </p:txBody>
      </p:sp>
    </p:spTree>
    <p:extLst>
      <p:ext uri="{BB962C8B-B14F-4D97-AF65-F5344CB8AC3E}">
        <p14:creationId xmlns:p14="http://schemas.microsoft.com/office/powerpoint/2010/main" val="1393518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p:txBody>
          <a:bodyPr/>
          <a:lstStyle/>
          <a:p>
            <a:r>
              <a:rPr lang="en-US" dirty="0"/>
              <a:t>Board Reviews</a:t>
            </a:r>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p:txBody>
          <a:bodyPr/>
          <a:lstStyle/>
          <a:p>
            <a:r>
              <a:rPr lang="en-US" dirty="0"/>
              <a:t>How to Prepare!</a:t>
            </a:r>
          </a:p>
          <a:p>
            <a:r>
              <a:rPr lang="en-US" dirty="0"/>
              <a:t>Communicating with your members.</a:t>
            </a:r>
          </a:p>
          <a:p>
            <a:r>
              <a:rPr lang="en-US" dirty="0"/>
              <a:t>Standards and Expectations.</a:t>
            </a:r>
          </a:p>
          <a:p>
            <a:pPr marL="0" indent="0">
              <a:buNone/>
            </a:pPr>
            <a:endParaRPr lang="en-US" dirty="0"/>
          </a:p>
        </p:txBody>
      </p:sp>
      <p:pic>
        <p:nvPicPr>
          <p:cNvPr id="11" name="Picture Placeholder 10">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719" r="12719"/>
          <a:stretch/>
        </p:blipFill>
        <p:spPr>
          <a:xfrm>
            <a:off x="4420354" y="1597819"/>
            <a:ext cx="4096187" cy="3655219"/>
          </a:xfrm>
        </p:spPr>
      </p:pic>
    </p:spTree>
    <p:extLst>
      <p:ext uri="{BB962C8B-B14F-4D97-AF65-F5344CB8AC3E}">
        <p14:creationId xmlns:p14="http://schemas.microsoft.com/office/powerpoint/2010/main" val="4059599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F2E32-4BF2-BCD1-55C8-F13B43FE558D}"/>
              </a:ext>
            </a:extLst>
          </p:cNvPr>
          <p:cNvSpPr>
            <a:spLocks noGrp="1"/>
          </p:cNvSpPr>
          <p:nvPr>
            <p:ph type="title" idx="4294967295"/>
          </p:nvPr>
        </p:nvSpPr>
        <p:spPr>
          <a:xfrm>
            <a:off x="292894" y="1924050"/>
            <a:ext cx="2351485" cy="30099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lgn="ctr">
              <a:spcBef>
                <a:spcPts val="750"/>
              </a:spcBef>
              <a:buClr>
                <a:srgbClr val="174A7C"/>
              </a:buClr>
              <a:defRPr/>
            </a:pPr>
            <a:r>
              <a:rPr lang="en-US" sz="3150" dirty="0">
                <a:ea typeface="+mn-ea"/>
                <a:cs typeface="+mn-cs"/>
              </a:rPr>
              <a:t>Overview</a:t>
            </a:r>
          </a:p>
        </p:txBody>
      </p:sp>
      <p:sp>
        <p:nvSpPr>
          <p:cNvPr id="4" name="Text Placeholder 3">
            <a:extLst>
              <a:ext uri="{FF2B5EF4-FFF2-40B4-BE49-F238E27FC236}">
                <a16:creationId xmlns:a16="http://schemas.microsoft.com/office/drawing/2014/main" id="{B36A1AB8-59FD-11A9-6708-EF3F21ED5422}"/>
              </a:ext>
            </a:extLst>
          </p:cNvPr>
          <p:cNvSpPr>
            <a:spLocks noGrp="1"/>
          </p:cNvSpPr>
          <p:nvPr>
            <p:ph type="body" sz="quarter" idx="16"/>
          </p:nvPr>
        </p:nvSpPr>
        <p:spPr/>
        <p:txBody>
          <a:bodyPr/>
          <a:lstStyle/>
          <a:p>
            <a:r>
              <a:rPr lang="en-US" dirty="0"/>
              <a:t>Key Takeaways: </a:t>
            </a:r>
          </a:p>
        </p:txBody>
      </p:sp>
      <p:sp>
        <p:nvSpPr>
          <p:cNvPr id="6" name="Text Placeholder 5">
            <a:extLst>
              <a:ext uri="{FF2B5EF4-FFF2-40B4-BE49-F238E27FC236}">
                <a16:creationId xmlns:a16="http://schemas.microsoft.com/office/drawing/2014/main" id="{A3107BE9-3E6C-38E5-C465-B2581907A14D}"/>
              </a:ext>
            </a:extLst>
          </p:cNvPr>
          <p:cNvSpPr>
            <a:spLocks noGrp="1"/>
          </p:cNvSpPr>
          <p:nvPr>
            <p:ph type="body" sz="quarter" idx="15"/>
          </p:nvPr>
        </p:nvSpPr>
        <p:spPr>
          <a:xfrm>
            <a:off x="3620870" y="1524000"/>
            <a:ext cx="4819650" cy="4406030"/>
          </a:xfrm>
        </p:spPr>
        <p:txBody>
          <a:bodyPr>
            <a:normAutofit/>
          </a:bodyPr>
          <a:lstStyle/>
          <a:p>
            <a:r>
              <a:rPr lang="en-US" dirty="0"/>
              <a:t>Roles and Responsibilities: Everyone plays their part.</a:t>
            </a:r>
          </a:p>
          <a:p>
            <a:r>
              <a:rPr lang="en-US" b="1" dirty="0"/>
              <a:t>Real Property</a:t>
            </a:r>
            <a:r>
              <a:rPr lang="en-US" dirty="0"/>
              <a:t>: Includes land, improvements, structures, and certain affixed equipment. Valuation methods include:</a:t>
            </a:r>
          </a:p>
          <a:p>
            <a:pPr lvl="1"/>
            <a:r>
              <a:rPr lang="en-US" b="1" dirty="0"/>
              <a:t>Market Approach</a:t>
            </a:r>
            <a:r>
              <a:rPr lang="en-US" dirty="0"/>
              <a:t>: Based on sales of similar properties.</a:t>
            </a:r>
          </a:p>
          <a:p>
            <a:pPr lvl="1"/>
            <a:r>
              <a:rPr lang="en-US" b="1" dirty="0"/>
              <a:t>Cost Approach</a:t>
            </a:r>
            <a:r>
              <a:rPr lang="en-US" dirty="0"/>
              <a:t>: Based on the cost to replace a structure.</a:t>
            </a:r>
          </a:p>
          <a:p>
            <a:pPr lvl="1"/>
            <a:r>
              <a:rPr lang="en-US" b="1" dirty="0"/>
              <a:t>Income Approach</a:t>
            </a:r>
            <a:r>
              <a:rPr lang="en-US" dirty="0"/>
              <a:t>: Based on the property's income-producing potential.</a:t>
            </a:r>
          </a:p>
          <a:p>
            <a:r>
              <a:rPr lang="en-US" b="1" dirty="0"/>
              <a:t>Personal Property</a:t>
            </a:r>
            <a:r>
              <a:rPr lang="en-US" dirty="0"/>
              <a:t>: Includes movable items like furnishings and equipment. Most personal property owned by individuals is exempt unless used in a business.</a:t>
            </a:r>
          </a:p>
          <a:p>
            <a:r>
              <a:rPr lang="en-US" dirty="0"/>
              <a:t>Revaluation: Counties revalue properties annually and conduct physical inspections at least once every six years.</a:t>
            </a:r>
          </a:p>
          <a:p>
            <a:r>
              <a:rPr lang="en-US" dirty="0"/>
              <a:t>Notices: Property owners receive notices if their appraised value changes, detailing the old and new values.</a:t>
            </a:r>
          </a:p>
          <a:p>
            <a:endParaRPr lang="en-US" dirty="0"/>
          </a:p>
        </p:txBody>
      </p:sp>
    </p:spTree>
    <p:extLst>
      <p:ext uri="{BB962C8B-B14F-4D97-AF65-F5344CB8AC3E}">
        <p14:creationId xmlns:p14="http://schemas.microsoft.com/office/powerpoint/2010/main" val="2183916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4484-80B6-2CD1-BA07-06B2CE282AD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DA224A8-DD42-B870-6273-47FA4AFF5E0A}"/>
              </a:ext>
            </a:extLst>
          </p:cNvPr>
          <p:cNvSpPr>
            <a:spLocks noGrp="1"/>
          </p:cNvSpPr>
          <p:nvPr>
            <p:ph type="title" idx="4294967295"/>
          </p:nvPr>
        </p:nvSpPr>
        <p:spPr>
          <a:xfrm>
            <a:off x="292894" y="1924050"/>
            <a:ext cx="2491979" cy="30099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lgn="ctr">
              <a:spcBef>
                <a:spcPts val="750"/>
              </a:spcBef>
              <a:buClr>
                <a:srgbClr val="174A7C"/>
              </a:buClr>
              <a:defRPr/>
            </a:pPr>
            <a:r>
              <a:rPr lang="en-US" sz="3150" dirty="0">
                <a:solidFill>
                  <a:schemeClr val="bg1"/>
                </a:solidFill>
                <a:ea typeface="+mn-ea"/>
                <a:cs typeface="+mn-cs"/>
              </a:rPr>
              <a:t>Clerk</a:t>
            </a:r>
          </a:p>
        </p:txBody>
      </p:sp>
      <p:sp>
        <p:nvSpPr>
          <p:cNvPr id="7" name="Text Placeholder 6">
            <a:extLst>
              <a:ext uri="{FF2B5EF4-FFF2-40B4-BE49-F238E27FC236}">
                <a16:creationId xmlns:a16="http://schemas.microsoft.com/office/drawing/2014/main" id="{EEA67726-A4E2-9954-1447-0988B5F33E1D}"/>
              </a:ext>
            </a:extLst>
          </p:cNvPr>
          <p:cNvSpPr>
            <a:spLocks noGrp="1"/>
          </p:cNvSpPr>
          <p:nvPr>
            <p:ph type="body" sz="quarter" idx="16"/>
          </p:nvPr>
        </p:nvSpPr>
        <p:spPr>
          <a:xfrm>
            <a:off x="3581400" y="1143000"/>
            <a:ext cx="4819650" cy="276900"/>
          </a:xfrm>
        </p:spPr>
        <p:txBody>
          <a:bodyPr>
            <a:noAutofit/>
          </a:bodyPr>
          <a:lstStyle/>
          <a:p>
            <a:r>
              <a:rPr lang="en-US" sz="2100" dirty="0">
                <a:latin typeface="Aptos" panose="020B0004020202020204" pitchFamily="34" charset="0"/>
              </a:rPr>
              <a:t>Administrative &amp; Procedural Support</a:t>
            </a:r>
          </a:p>
        </p:txBody>
      </p:sp>
      <p:sp>
        <p:nvSpPr>
          <p:cNvPr id="2" name="Rectangle 5">
            <a:extLst>
              <a:ext uri="{FF2B5EF4-FFF2-40B4-BE49-F238E27FC236}">
                <a16:creationId xmlns:a16="http://schemas.microsoft.com/office/drawing/2014/main" id="{CE78AB52-0F7F-D85D-E7E5-07206C8037FB}"/>
              </a:ext>
            </a:extLst>
          </p:cNvPr>
          <p:cNvSpPr>
            <a:spLocks noChangeArrowheads="1"/>
          </p:cNvSpPr>
          <p:nvPr/>
        </p:nvSpPr>
        <p:spPr bwMode="auto">
          <a:xfrm>
            <a:off x="3581400" y="1752600"/>
            <a:ext cx="5105400" cy="2989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lang="en-US" sz="1600" dirty="0"/>
              <a:t>Receive and Review Appeals</a:t>
            </a:r>
          </a:p>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lang="en-US" altLang="en-US" sz="1600" dirty="0">
                <a:solidFill>
                  <a:srgbClr val="2D3338"/>
                </a:solidFill>
              </a:rPr>
              <a:t>Schedule Hearings</a:t>
            </a:r>
          </a:p>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lang="en-US" altLang="en-US" sz="1600" dirty="0">
                <a:solidFill>
                  <a:srgbClr val="2D3338"/>
                </a:solidFill>
              </a:rPr>
              <a:t>Support During Hearings</a:t>
            </a:r>
          </a:p>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lang="en-US" sz="1600" dirty="0"/>
              <a:t>Record Decisions and Notify Parties</a:t>
            </a:r>
          </a:p>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lang="en-US" altLang="en-US" sz="1600" dirty="0">
                <a:solidFill>
                  <a:srgbClr val="2D3338"/>
                </a:solidFill>
              </a:rPr>
              <a:t>Ensuring legal compliance by parties and Boards.</a:t>
            </a:r>
          </a:p>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kumimoji="0" lang="en-US" altLang="en-US" sz="1600" b="0" i="0" u="none" strike="noStrike" cap="none" normalizeH="0" baseline="0" dirty="0">
                <a:ln>
                  <a:noFill/>
                </a:ln>
                <a:solidFill>
                  <a:schemeClr val="tx1"/>
                </a:solidFill>
                <a:effectLst/>
                <a:latin typeface="Arial" panose="020B0604020202020204" pitchFamily="34" charset="0"/>
              </a:rPr>
              <a:t>Acts as a </a:t>
            </a:r>
            <a:r>
              <a:rPr kumimoji="0" lang="en-US" altLang="en-US" sz="1600" b="1" i="0" u="none" strike="noStrike" cap="none" normalizeH="0" baseline="0" dirty="0">
                <a:ln>
                  <a:noFill/>
                </a:ln>
                <a:solidFill>
                  <a:schemeClr val="tx1"/>
                </a:solidFill>
                <a:effectLst/>
                <a:latin typeface="Arial" panose="020B0604020202020204" pitchFamily="34" charset="0"/>
              </a:rPr>
              <a:t>neutral liaison</a:t>
            </a:r>
            <a:r>
              <a:rPr kumimoji="0" lang="en-US" altLang="en-US" sz="1600" b="0" i="0" u="none" strike="noStrike" cap="none" normalizeH="0" baseline="0" dirty="0">
                <a:ln>
                  <a:noFill/>
                </a:ln>
                <a:solidFill>
                  <a:schemeClr val="tx1"/>
                </a:solidFill>
                <a:effectLst/>
                <a:latin typeface="Arial" panose="020B0604020202020204" pitchFamily="34" charset="0"/>
              </a:rPr>
              <a:t> between the public, the Board, and the assessor’s office.</a:t>
            </a:r>
          </a:p>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kumimoji="0" lang="en-US" altLang="en-US" sz="1600" b="0" i="0" u="none" strike="noStrike" cap="none" normalizeH="0" baseline="0" dirty="0">
                <a:ln>
                  <a:noFill/>
                </a:ln>
                <a:solidFill>
                  <a:schemeClr val="tx1"/>
                </a:solidFill>
                <a:effectLst/>
                <a:latin typeface="Arial" panose="020B0604020202020204" pitchFamily="34" charset="0"/>
              </a:rPr>
              <a:t>Provides general guidance (not advice) to appellants about the process.</a:t>
            </a:r>
          </a:p>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lang="en-US" altLang="en-US" sz="1600" dirty="0">
                <a:solidFill>
                  <a:srgbClr val="2D3338"/>
                </a:solidFill>
              </a:rPr>
              <a:t>Maintains records.</a:t>
            </a:r>
          </a:p>
        </p:txBody>
      </p:sp>
    </p:spTree>
    <p:extLst>
      <p:ext uri="{BB962C8B-B14F-4D97-AF65-F5344CB8AC3E}">
        <p14:creationId xmlns:p14="http://schemas.microsoft.com/office/powerpoint/2010/main" val="1613274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F2DC-8FA1-7AF8-155B-2F7D67943453}"/>
              </a:ext>
            </a:extLst>
          </p:cNvPr>
          <p:cNvSpPr>
            <a:spLocks noGrp="1"/>
          </p:cNvSpPr>
          <p:nvPr>
            <p:ph type="title"/>
          </p:nvPr>
        </p:nvSpPr>
        <p:spPr/>
        <p:txBody>
          <a:bodyPr/>
          <a:lstStyle/>
          <a:p>
            <a:r>
              <a:rPr lang="en-US" dirty="0"/>
              <a:t>Help is here!</a:t>
            </a:r>
          </a:p>
        </p:txBody>
      </p:sp>
      <p:sp>
        <p:nvSpPr>
          <p:cNvPr id="3" name="Text Placeholder 2">
            <a:extLst>
              <a:ext uri="{FF2B5EF4-FFF2-40B4-BE49-F238E27FC236}">
                <a16:creationId xmlns:a16="http://schemas.microsoft.com/office/drawing/2014/main" id="{06D5870E-DE63-2822-4130-32CF2761F70E}"/>
              </a:ext>
            </a:extLst>
          </p:cNvPr>
          <p:cNvSpPr>
            <a:spLocks noGrp="1"/>
          </p:cNvSpPr>
          <p:nvPr>
            <p:ph type="body" idx="1"/>
          </p:nvPr>
        </p:nvSpPr>
        <p:spPr/>
        <p:txBody>
          <a:bodyPr/>
          <a:lstStyle/>
          <a:p>
            <a:r>
              <a:rPr lang="en-US" dirty="0"/>
              <a:t>Forms and Publications</a:t>
            </a:r>
          </a:p>
        </p:txBody>
      </p:sp>
      <p:sp>
        <p:nvSpPr>
          <p:cNvPr id="4" name="Content Placeholder 3">
            <a:extLst>
              <a:ext uri="{FF2B5EF4-FFF2-40B4-BE49-F238E27FC236}">
                <a16:creationId xmlns:a16="http://schemas.microsoft.com/office/drawing/2014/main" id="{0FB1E69E-1EDF-09D7-BF77-53FCEB90DE77}"/>
              </a:ext>
            </a:extLst>
          </p:cNvPr>
          <p:cNvSpPr>
            <a:spLocks noGrp="1"/>
          </p:cNvSpPr>
          <p:nvPr>
            <p:ph sz="half" idx="2"/>
          </p:nvPr>
        </p:nvSpPr>
        <p:spPr/>
        <p:txBody>
          <a:bodyPr/>
          <a:lstStyle/>
          <a:p>
            <a:r>
              <a:rPr lang="en-US" dirty="0"/>
              <a:t>Available in:</a:t>
            </a:r>
          </a:p>
          <a:p>
            <a:pPr lvl="1"/>
            <a:r>
              <a:rPr lang="en-US" dirty="0"/>
              <a:t>Spanish</a:t>
            </a:r>
          </a:p>
          <a:p>
            <a:pPr lvl="1"/>
            <a:r>
              <a:rPr lang="en-US" dirty="0"/>
              <a:t>Russian</a:t>
            </a:r>
          </a:p>
          <a:p>
            <a:pPr lvl="1"/>
            <a:r>
              <a:rPr lang="en-US" dirty="0"/>
              <a:t>Korean</a:t>
            </a:r>
          </a:p>
          <a:p>
            <a:pPr lvl="1"/>
            <a:r>
              <a:rPr lang="en-US" dirty="0"/>
              <a:t>Vietnamese</a:t>
            </a:r>
          </a:p>
          <a:p>
            <a:pPr lvl="1"/>
            <a:r>
              <a:rPr lang="en-US" dirty="0"/>
              <a:t>Chinese</a:t>
            </a:r>
          </a:p>
          <a:p>
            <a:r>
              <a:rPr lang="en-US" dirty="0"/>
              <a:t>Publications on:</a:t>
            </a:r>
          </a:p>
          <a:p>
            <a:pPr lvl="1"/>
            <a:r>
              <a:rPr lang="en-US" dirty="0"/>
              <a:t>Appeals</a:t>
            </a:r>
          </a:p>
          <a:p>
            <a:pPr lvl="1"/>
            <a:r>
              <a:rPr lang="en-US" dirty="0"/>
              <a:t>Current Use</a:t>
            </a:r>
          </a:p>
          <a:p>
            <a:pPr lvl="1"/>
            <a:r>
              <a:rPr lang="en-US" dirty="0"/>
              <a:t>Exemptions</a:t>
            </a:r>
          </a:p>
          <a:p>
            <a:pPr lvl="1"/>
            <a:r>
              <a:rPr lang="en-US" dirty="0"/>
              <a:t>Levies</a:t>
            </a:r>
          </a:p>
          <a:p>
            <a:pPr lvl="1"/>
            <a:r>
              <a:rPr lang="en-US" dirty="0"/>
              <a:t>Refunds</a:t>
            </a:r>
          </a:p>
          <a:p>
            <a:r>
              <a:rPr lang="en-US" dirty="0">
                <a:hlinkClick r:id="rId3"/>
              </a:rPr>
              <a:t>Property Tax Forms</a:t>
            </a:r>
            <a:endParaRPr lang="en-US" dirty="0"/>
          </a:p>
        </p:txBody>
      </p:sp>
      <p:sp>
        <p:nvSpPr>
          <p:cNvPr id="5" name="Text Placeholder 4">
            <a:extLst>
              <a:ext uri="{FF2B5EF4-FFF2-40B4-BE49-F238E27FC236}">
                <a16:creationId xmlns:a16="http://schemas.microsoft.com/office/drawing/2014/main" id="{B4BC14D6-E60A-7CE9-0874-74990A0E75AB}"/>
              </a:ext>
            </a:extLst>
          </p:cNvPr>
          <p:cNvSpPr>
            <a:spLocks noGrp="1"/>
          </p:cNvSpPr>
          <p:nvPr>
            <p:ph type="body" sz="quarter" idx="13"/>
          </p:nvPr>
        </p:nvSpPr>
        <p:spPr/>
        <p:txBody>
          <a:bodyPr/>
          <a:lstStyle/>
          <a:p>
            <a:r>
              <a:rPr lang="en-US" dirty="0"/>
              <a:t>To Share with others:</a:t>
            </a:r>
          </a:p>
        </p:txBody>
      </p:sp>
      <p:sp>
        <p:nvSpPr>
          <p:cNvPr id="6" name="Content Placeholder 5">
            <a:extLst>
              <a:ext uri="{FF2B5EF4-FFF2-40B4-BE49-F238E27FC236}">
                <a16:creationId xmlns:a16="http://schemas.microsoft.com/office/drawing/2014/main" id="{FBA4ABA5-DF35-F957-FD15-0B3699649A92}"/>
              </a:ext>
            </a:extLst>
          </p:cNvPr>
          <p:cNvSpPr>
            <a:spLocks noGrp="1"/>
          </p:cNvSpPr>
          <p:nvPr>
            <p:ph sz="quarter" idx="14"/>
          </p:nvPr>
        </p:nvSpPr>
        <p:spPr/>
        <p:txBody>
          <a:bodyPr/>
          <a:lstStyle/>
          <a:p>
            <a:r>
              <a:rPr lang="en-US" b="0" i="0" dirty="0">
                <a:solidFill>
                  <a:srgbClr val="333333"/>
                </a:solidFill>
                <a:effectLst/>
                <a:latin typeface="Open Sans" panose="020B0606030504020204" pitchFamily="34" charset="0"/>
              </a:rPr>
              <a:t>Property tax is the oldest tax levied in the state of Washington, and it’s also one of the more difficult to understand. Property taxes are essential for funding local services such as fire protection, libraries, parks and recreation, and public schools. </a:t>
            </a:r>
            <a:r>
              <a:rPr lang="en-US" b="0" i="0" u="none" strike="noStrike" dirty="0">
                <a:solidFill>
                  <a:srgbClr val="0067C4"/>
                </a:solidFill>
                <a:effectLst/>
                <a:latin typeface="Open Sans" panose="020B0606030504020204" pitchFamily="34" charset="0"/>
                <a:hlinkClick r:id="rId4" tooltip="(opens in a new window)"/>
              </a:rPr>
              <a:t>Watch our Understanding Property Tax video</a:t>
            </a:r>
            <a:r>
              <a:rPr lang="en-US" b="0" i="0" dirty="0">
                <a:solidFill>
                  <a:srgbClr val="333333"/>
                </a:solidFill>
                <a:effectLst/>
                <a:latin typeface="Open Sans" panose="020B0606030504020204" pitchFamily="34" charset="0"/>
              </a:rPr>
              <a:t>(opens in a new window) and learn the basics of property tax.</a:t>
            </a:r>
            <a:endParaRPr lang="en-US" dirty="0"/>
          </a:p>
        </p:txBody>
      </p:sp>
    </p:spTree>
    <p:extLst>
      <p:ext uri="{BB962C8B-B14F-4D97-AF65-F5344CB8AC3E}">
        <p14:creationId xmlns:p14="http://schemas.microsoft.com/office/powerpoint/2010/main" val="2221928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p:txBody>
          <a:bodyPr/>
          <a:lstStyle/>
          <a:p>
            <a:r>
              <a:rPr lang="en-US" dirty="0"/>
              <a:t>2025 Reviews	</a:t>
            </a:r>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p:txBody>
          <a:bodyPr/>
          <a:lstStyle/>
          <a:p>
            <a:r>
              <a:rPr lang="en-US" sz="2000" dirty="0"/>
              <a:t>Snohomish </a:t>
            </a:r>
          </a:p>
          <a:p>
            <a:r>
              <a:rPr lang="en-US" sz="2000" dirty="0"/>
              <a:t>Thurston</a:t>
            </a:r>
          </a:p>
          <a:p>
            <a:r>
              <a:rPr lang="en-US" sz="2000" dirty="0"/>
              <a:t>Follow-ups in progress.</a:t>
            </a:r>
          </a:p>
          <a:p>
            <a:pPr marL="714375" lvl="2" indent="-285750">
              <a:buFont typeface="Arial" panose="020B0604020202020204" pitchFamily="34" charset="0"/>
              <a:buChar char="•"/>
            </a:pPr>
            <a:r>
              <a:rPr lang="en-US" sz="1800" dirty="0">
                <a:solidFill>
                  <a:schemeClr val="bg1"/>
                </a:solidFill>
              </a:rPr>
              <a:t>Asotin</a:t>
            </a:r>
          </a:p>
          <a:p>
            <a:pPr marL="714375" lvl="2" indent="-285750">
              <a:buFont typeface="Arial" panose="020B0604020202020204" pitchFamily="34" charset="0"/>
              <a:buChar char="•"/>
            </a:pPr>
            <a:r>
              <a:rPr lang="en-US" sz="1800" dirty="0">
                <a:solidFill>
                  <a:schemeClr val="bg1"/>
                </a:solidFill>
              </a:rPr>
              <a:t>Douglas</a:t>
            </a:r>
          </a:p>
          <a:p>
            <a:pPr marL="714375" lvl="2" indent="-285750">
              <a:buFont typeface="Arial" panose="020B0604020202020204" pitchFamily="34" charset="0"/>
              <a:buChar char="•"/>
            </a:pPr>
            <a:r>
              <a:rPr lang="en-US" sz="1800" dirty="0">
                <a:solidFill>
                  <a:schemeClr val="bg1"/>
                </a:solidFill>
              </a:rPr>
              <a:t>Cowlitz</a:t>
            </a:r>
          </a:p>
          <a:p>
            <a:pPr marL="714375" lvl="2" indent="-285750">
              <a:buFont typeface="Arial" panose="020B0604020202020204" pitchFamily="34" charset="0"/>
              <a:buChar char="•"/>
            </a:pPr>
            <a:r>
              <a:rPr lang="en-US" sz="1800" dirty="0">
                <a:solidFill>
                  <a:schemeClr val="bg1"/>
                </a:solidFill>
              </a:rPr>
              <a:t>Franklin</a:t>
            </a:r>
          </a:p>
          <a:p>
            <a:pPr marL="714375" lvl="2" indent="-285750">
              <a:buFont typeface="Arial" panose="020B0604020202020204" pitchFamily="34" charset="0"/>
              <a:buChar char="•"/>
            </a:pPr>
            <a:r>
              <a:rPr lang="en-US" sz="1800" dirty="0">
                <a:solidFill>
                  <a:schemeClr val="bg1"/>
                </a:solidFill>
              </a:rPr>
              <a:t>Jefferson</a:t>
            </a:r>
          </a:p>
          <a:p>
            <a:pPr marL="714375" lvl="2" indent="-285750">
              <a:buFont typeface="Arial" panose="020B0604020202020204" pitchFamily="34" charset="0"/>
              <a:buChar char="•"/>
            </a:pPr>
            <a:r>
              <a:rPr lang="en-US" sz="1800" dirty="0">
                <a:solidFill>
                  <a:schemeClr val="bg1"/>
                </a:solidFill>
              </a:rPr>
              <a:t>Klickitat</a:t>
            </a:r>
          </a:p>
          <a:p>
            <a:pPr marL="714375" lvl="2" indent="-285750">
              <a:buFont typeface="Arial" panose="020B0604020202020204" pitchFamily="34" charset="0"/>
              <a:buChar char="•"/>
            </a:pPr>
            <a:r>
              <a:rPr lang="en-US" sz="1800" dirty="0">
                <a:solidFill>
                  <a:schemeClr val="bg1"/>
                </a:solidFill>
              </a:rPr>
              <a:t>Lewis</a:t>
            </a:r>
          </a:p>
        </p:txBody>
      </p:sp>
      <p:pic>
        <p:nvPicPr>
          <p:cNvPr id="11" name="Picture Placeholder 10">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5357" b="5357"/>
          <a:stretch/>
        </p:blipFill>
        <p:spPr>
          <a:xfrm>
            <a:off x="4420354" y="1597819"/>
            <a:ext cx="4093805" cy="3655219"/>
          </a:xfrm>
        </p:spPr>
      </p:pic>
    </p:spTree>
    <p:extLst>
      <p:ext uri="{BB962C8B-B14F-4D97-AF65-F5344CB8AC3E}">
        <p14:creationId xmlns:p14="http://schemas.microsoft.com/office/powerpoint/2010/main" val="101956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73D669-F73A-A482-EB1E-EFE56A0D1A34}"/>
              </a:ext>
            </a:extLst>
          </p:cNvPr>
          <p:cNvSpPr>
            <a:spLocks noGrp="1"/>
          </p:cNvSpPr>
          <p:nvPr>
            <p:ph type="title"/>
          </p:nvPr>
        </p:nvSpPr>
        <p:spPr/>
        <p:txBody>
          <a:bodyPr/>
          <a:lstStyle/>
          <a:p>
            <a:r>
              <a:rPr lang="en-US" dirty="0"/>
              <a:t>Common Issues</a:t>
            </a:r>
          </a:p>
        </p:txBody>
      </p:sp>
      <p:sp>
        <p:nvSpPr>
          <p:cNvPr id="10" name="Text Placeholder 9">
            <a:extLst>
              <a:ext uri="{FF2B5EF4-FFF2-40B4-BE49-F238E27FC236}">
                <a16:creationId xmlns:a16="http://schemas.microsoft.com/office/drawing/2014/main" id="{08B41D8E-AF15-3600-34D6-7E066C06DE67}"/>
              </a:ext>
            </a:extLst>
          </p:cNvPr>
          <p:cNvSpPr>
            <a:spLocks noGrp="1"/>
          </p:cNvSpPr>
          <p:nvPr>
            <p:ph type="body" idx="1"/>
          </p:nvPr>
        </p:nvSpPr>
        <p:spPr/>
        <p:txBody>
          <a:bodyPr/>
          <a:lstStyle/>
          <a:p>
            <a:r>
              <a:rPr lang="en-US" dirty="0"/>
              <a:t>Incomplete Documentation</a:t>
            </a:r>
          </a:p>
        </p:txBody>
      </p:sp>
      <p:sp>
        <p:nvSpPr>
          <p:cNvPr id="11" name="Content Placeholder 10">
            <a:extLst>
              <a:ext uri="{FF2B5EF4-FFF2-40B4-BE49-F238E27FC236}">
                <a16:creationId xmlns:a16="http://schemas.microsoft.com/office/drawing/2014/main" id="{80701164-52D0-EBBF-43E9-7FABECA84F33}"/>
              </a:ext>
            </a:extLst>
          </p:cNvPr>
          <p:cNvSpPr>
            <a:spLocks noGrp="1"/>
          </p:cNvSpPr>
          <p:nvPr>
            <p:ph sz="half" idx="2"/>
          </p:nvPr>
        </p:nvSpPr>
        <p:spPr/>
        <p:txBody>
          <a:bodyPr/>
          <a:lstStyle/>
          <a:p>
            <a:r>
              <a:rPr lang="en-US" dirty="0"/>
              <a:t>Petition file did not include a value notice or other determination (RCW 84.40.038 and WAC 458-14-056)</a:t>
            </a:r>
          </a:p>
          <a:p>
            <a:r>
              <a:rPr lang="en-US" dirty="0"/>
              <a:t>Record of hearing not completed and published (WAC 458-14-095(5).</a:t>
            </a:r>
          </a:p>
          <a:p>
            <a:r>
              <a:rPr lang="en-US" dirty="0"/>
              <a:t>Accepted appeals without appropriate documentation or reasons.</a:t>
            </a:r>
          </a:p>
          <a:p>
            <a:endParaRPr lang="en-US" dirty="0"/>
          </a:p>
        </p:txBody>
      </p:sp>
      <p:sp>
        <p:nvSpPr>
          <p:cNvPr id="12" name="Text Placeholder 11">
            <a:extLst>
              <a:ext uri="{FF2B5EF4-FFF2-40B4-BE49-F238E27FC236}">
                <a16:creationId xmlns:a16="http://schemas.microsoft.com/office/drawing/2014/main" id="{E6CD87DC-7057-74AA-179D-D1266395615B}"/>
              </a:ext>
            </a:extLst>
          </p:cNvPr>
          <p:cNvSpPr>
            <a:spLocks noGrp="1"/>
          </p:cNvSpPr>
          <p:nvPr>
            <p:ph type="body" sz="quarter" idx="3"/>
          </p:nvPr>
        </p:nvSpPr>
        <p:spPr/>
        <p:txBody>
          <a:bodyPr/>
          <a:lstStyle/>
          <a:p>
            <a:r>
              <a:rPr lang="en-US" dirty="0"/>
              <a:t>Untimely Actions</a:t>
            </a:r>
          </a:p>
        </p:txBody>
      </p:sp>
      <p:sp>
        <p:nvSpPr>
          <p:cNvPr id="13" name="Content Placeholder 12">
            <a:extLst>
              <a:ext uri="{FF2B5EF4-FFF2-40B4-BE49-F238E27FC236}">
                <a16:creationId xmlns:a16="http://schemas.microsoft.com/office/drawing/2014/main" id="{FAD49F9A-9A2B-8C48-D0A8-F8E88887F21C}"/>
              </a:ext>
            </a:extLst>
          </p:cNvPr>
          <p:cNvSpPr>
            <a:spLocks noGrp="1"/>
          </p:cNvSpPr>
          <p:nvPr>
            <p:ph sz="quarter" idx="4"/>
          </p:nvPr>
        </p:nvSpPr>
        <p:spPr/>
        <p:txBody>
          <a:bodyPr/>
          <a:lstStyle/>
          <a:p>
            <a:r>
              <a:rPr lang="en-US" dirty="0"/>
              <a:t>Did not request to reconvene after the regular 28-day session.</a:t>
            </a:r>
          </a:p>
          <a:p>
            <a:r>
              <a:rPr lang="en-US" dirty="0"/>
              <a:t>Began regular 28-day session at the incorrect time.</a:t>
            </a:r>
          </a:p>
          <a:p>
            <a:r>
              <a:rPr lang="en-US" dirty="0"/>
              <a:t>Denied good cause or reconvene inappropriately.</a:t>
            </a:r>
          </a:p>
        </p:txBody>
      </p:sp>
      <p:sp>
        <p:nvSpPr>
          <p:cNvPr id="14" name="Text Placeholder 13">
            <a:extLst>
              <a:ext uri="{FF2B5EF4-FFF2-40B4-BE49-F238E27FC236}">
                <a16:creationId xmlns:a16="http://schemas.microsoft.com/office/drawing/2014/main" id="{12B22D18-19B0-24A9-B137-C57484CD653B}"/>
              </a:ext>
            </a:extLst>
          </p:cNvPr>
          <p:cNvSpPr>
            <a:spLocks noGrp="1"/>
          </p:cNvSpPr>
          <p:nvPr>
            <p:ph type="body" sz="quarter" idx="13"/>
          </p:nvPr>
        </p:nvSpPr>
        <p:spPr/>
        <p:txBody>
          <a:bodyPr/>
          <a:lstStyle/>
          <a:p>
            <a:r>
              <a:rPr lang="en-US" dirty="0"/>
              <a:t>Administrative</a:t>
            </a:r>
          </a:p>
        </p:txBody>
      </p:sp>
      <p:sp>
        <p:nvSpPr>
          <p:cNvPr id="15" name="Content Placeholder 14">
            <a:extLst>
              <a:ext uri="{FF2B5EF4-FFF2-40B4-BE49-F238E27FC236}">
                <a16:creationId xmlns:a16="http://schemas.microsoft.com/office/drawing/2014/main" id="{BDFE3A5A-E05F-4B10-76CA-B2130A31053A}"/>
              </a:ext>
            </a:extLst>
          </p:cNvPr>
          <p:cNvSpPr>
            <a:spLocks noGrp="1"/>
          </p:cNvSpPr>
          <p:nvPr>
            <p:ph sz="quarter" idx="14"/>
          </p:nvPr>
        </p:nvSpPr>
        <p:spPr/>
        <p:txBody>
          <a:bodyPr/>
          <a:lstStyle/>
          <a:p>
            <a:r>
              <a:rPr lang="en-US" dirty="0"/>
              <a:t>Clerk did not attend hearings (RCW 84.48.028).</a:t>
            </a:r>
          </a:p>
          <a:p>
            <a:r>
              <a:rPr lang="en-US" dirty="0"/>
              <a:t>Meeting dates not published (WAC 458-14-056).</a:t>
            </a:r>
          </a:p>
          <a:p>
            <a:r>
              <a:rPr lang="en-US" dirty="0"/>
              <a:t>BOE website inaccurate or out of date.</a:t>
            </a:r>
          </a:p>
          <a:p>
            <a:endParaRPr lang="en-US" dirty="0"/>
          </a:p>
          <a:p>
            <a:endParaRPr lang="en-US" dirty="0"/>
          </a:p>
          <a:p>
            <a:endParaRPr lang="en-US" dirty="0"/>
          </a:p>
        </p:txBody>
      </p:sp>
    </p:spTree>
    <p:extLst>
      <p:ext uri="{BB962C8B-B14F-4D97-AF65-F5344CB8AC3E}">
        <p14:creationId xmlns:p14="http://schemas.microsoft.com/office/powerpoint/2010/main" val="2110846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2E396-5AE5-16A0-DC40-CE1B9EC91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8BEAF4-71BB-CB08-BE15-DB725251804A}"/>
              </a:ext>
            </a:extLst>
          </p:cNvPr>
          <p:cNvSpPr>
            <a:spLocks noGrp="1"/>
          </p:cNvSpPr>
          <p:nvPr>
            <p:ph type="title"/>
          </p:nvPr>
        </p:nvSpPr>
        <p:spPr>
          <a:xfrm>
            <a:off x="4272216" y="2542488"/>
            <a:ext cx="3822813" cy="1099691"/>
          </a:xfrm>
        </p:spPr>
        <p:txBody>
          <a:bodyPr/>
          <a:lstStyle/>
          <a:p>
            <a:r>
              <a:rPr lang="en-US"/>
              <a:t>Questions?</a:t>
            </a:r>
          </a:p>
        </p:txBody>
      </p:sp>
    </p:spTree>
    <p:extLst>
      <p:ext uri="{BB962C8B-B14F-4D97-AF65-F5344CB8AC3E}">
        <p14:creationId xmlns:p14="http://schemas.microsoft.com/office/powerpoint/2010/main" val="3859987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a:xfrm>
            <a:off x="620371" y="690327"/>
            <a:ext cx="2949178" cy="1600200"/>
          </a:xfrm>
        </p:spPr>
        <p:txBody>
          <a:bodyPr/>
          <a:lstStyle/>
          <a:p>
            <a:r>
              <a:rPr lang="en-US" dirty="0"/>
              <a:t>Good Cause Waivers &amp; Reconvenes</a:t>
            </a:r>
            <a:br>
              <a:rPr lang="en-US" dirty="0"/>
            </a:br>
            <a:endParaRPr lang="en-US" dirty="0"/>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p:txBody>
          <a:bodyPr/>
          <a:lstStyle/>
          <a:p>
            <a:pPr marL="0" indent="0">
              <a:buNone/>
            </a:pPr>
            <a:r>
              <a:rPr lang="en-US" altLang="en-US" dirty="0">
                <a:latin typeface="Calibri" panose="020F0502020204030204" pitchFamily="34" charset="0"/>
              </a:rPr>
              <a:t>Do we tell a taxpayer which one they should request? </a:t>
            </a:r>
          </a:p>
          <a:p>
            <a:r>
              <a:rPr lang="en-US" altLang="en-US" dirty="0">
                <a:latin typeface="Calibri" panose="020F0502020204030204" pitchFamily="34" charset="0"/>
              </a:rPr>
              <a:t>No, but understanding the differences can help you to help them understand. </a:t>
            </a:r>
          </a:p>
          <a:p>
            <a:r>
              <a:rPr lang="en-US" altLang="en-US" dirty="0">
                <a:latin typeface="Calibri" panose="020F0502020204030204" pitchFamily="34" charset="0"/>
              </a:rPr>
              <a:t>Offer both options in your untimely letter and allow the taxpayer to request the one that best suits their situation.</a:t>
            </a:r>
          </a:p>
          <a:p>
            <a:endParaRPr lang="en-US" dirty="0"/>
          </a:p>
        </p:txBody>
      </p:sp>
      <p:pic>
        <p:nvPicPr>
          <p:cNvPr id="11" name="Picture Placeholder 10">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881" r="19881"/>
          <a:stretch/>
        </p:blipFill>
        <p:spPr>
          <a:xfrm>
            <a:off x="4420354" y="457200"/>
            <a:ext cx="4342646" cy="4795839"/>
          </a:xfrm>
        </p:spPr>
      </p:pic>
    </p:spTree>
    <p:extLst>
      <p:ext uri="{BB962C8B-B14F-4D97-AF65-F5344CB8AC3E}">
        <p14:creationId xmlns:p14="http://schemas.microsoft.com/office/powerpoint/2010/main" val="913314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E3D2A-FB94-3CC2-1F33-73E6F945A441}"/>
              </a:ext>
            </a:extLst>
          </p:cNvPr>
          <p:cNvSpPr>
            <a:spLocks noGrp="1"/>
          </p:cNvSpPr>
          <p:nvPr>
            <p:ph type="title"/>
          </p:nvPr>
        </p:nvSpPr>
        <p:spPr/>
        <p:txBody>
          <a:bodyPr/>
          <a:lstStyle/>
          <a:p>
            <a:r>
              <a:rPr lang="en-US" dirty="0"/>
              <a:t>Good Cause Waivers</a:t>
            </a:r>
          </a:p>
        </p:txBody>
      </p:sp>
      <p:sp>
        <p:nvSpPr>
          <p:cNvPr id="3" name="Text Placeholder 2">
            <a:extLst>
              <a:ext uri="{FF2B5EF4-FFF2-40B4-BE49-F238E27FC236}">
                <a16:creationId xmlns:a16="http://schemas.microsoft.com/office/drawing/2014/main" id="{8FB7DA97-E4EA-163E-4A3C-FBF7A55D116E}"/>
              </a:ext>
            </a:extLst>
          </p:cNvPr>
          <p:cNvSpPr>
            <a:spLocks noGrp="1"/>
          </p:cNvSpPr>
          <p:nvPr>
            <p:ph type="body"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j-lt"/>
              </a:rPr>
              <a:t>WAC 458-14-056(3) allows taxpayers to demonstrate an extenuating circumstance which </a:t>
            </a:r>
            <a:r>
              <a:rPr lang="en-US" sz="1600" b="1" dirty="0">
                <a:latin typeface="+mj-lt"/>
              </a:rPr>
              <a:t>delayed the timely filing of their appeal </a:t>
            </a:r>
            <a:r>
              <a:rPr lang="en-US" sz="1600" dirty="0">
                <a:latin typeface="+mj-lt"/>
              </a:rPr>
              <a:t>due to a range of circumstances.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j-lt"/>
              </a:rPr>
              <a:t>May be filed on a locally developed form but not required.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j-lt"/>
              </a:rPr>
              <a:t>Deadline is determined by Board/Clerk in untimely appeal letter.</a:t>
            </a:r>
          </a:p>
          <a:p>
            <a:pPr marL="0" indent="0">
              <a:buNone/>
            </a:pPr>
            <a:endParaRPr lang="en-US" dirty="0"/>
          </a:p>
        </p:txBody>
      </p:sp>
      <p:sp>
        <p:nvSpPr>
          <p:cNvPr id="4" name="Picture Placeholder 3">
            <a:extLst>
              <a:ext uri="{FF2B5EF4-FFF2-40B4-BE49-F238E27FC236}">
                <a16:creationId xmlns:a16="http://schemas.microsoft.com/office/drawing/2014/main" id="{AE7D5412-E319-4415-6401-E607901D1D16}"/>
              </a:ext>
            </a:extLst>
          </p:cNvPr>
          <p:cNvSpPr>
            <a:spLocks noGrp="1"/>
          </p:cNvSpPr>
          <p:nvPr>
            <p:ph type="pic" idx="1"/>
          </p:nvPr>
        </p:nvSpPr>
        <p:spPr>
          <a:xfrm>
            <a:off x="4420354" y="1143000"/>
            <a:ext cx="4495046" cy="4718051"/>
          </a:xfrm>
        </p:spPr>
        <p:txBody>
          <a:bodyPr>
            <a:normAutofit/>
          </a:bodyPr>
          <a:lstStyle/>
          <a:p>
            <a:pPr marL="342900" indent="-342900">
              <a:buFont typeface="Arial" panose="020B0604020202020204" pitchFamily="34" charset="0"/>
              <a:buChar char="•"/>
            </a:pPr>
            <a:r>
              <a:rPr lang="en-US" sz="2000" dirty="0">
                <a:latin typeface="+mj-lt"/>
                <a:cs typeface="Times New Roman" panose="02020603050405020304" pitchFamily="18" charset="0"/>
              </a:rPr>
              <a:t>Boards may not expand good cause circumstances beyond what the law allows.</a:t>
            </a:r>
          </a:p>
          <a:p>
            <a:pPr marL="342900" indent="-342900">
              <a:buFont typeface="Arial" panose="020B0604020202020204" pitchFamily="34" charset="0"/>
              <a:buChar char="•"/>
            </a:pPr>
            <a:r>
              <a:rPr lang="en-US" sz="2000" dirty="0">
                <a:latin typeface="+mj-lt"/>
              </a:rPr>
              <a:t>If the Board determines a request does not meet all the requirements, they must:</a:t>
            </a:r>
          </a:p>
          <a:p>
            <a:pPr marL="685800" lvl="1" indent="-342900">
              <a:buFont typeface="Arial" panose="020B0604020202020204" pitchFamily="34" charset="0"/>
              <a:buChar char="•"/>
            </a:pPr>
            <a:r>
              <a:rPr lang="en-US" sz="2000" dirty="0">
                <a:latin typeface="+mj-lt"/>
              </a:rPr>
              <a:t>Issue a written denial to the taxpayer and assessor,</a:t>
            </a:r>
          </a:p>
          <a:p>
            <a:pPr marL="685800" lvl="1" indent="-342900">
              <a:buFont typeface="Arial" panose="020B0604020202020204" pitchFamily="34" charset="0"/>
              <a:buChar char="•"/>
            </a:pPr>
            <a:r>
              <a:rPr lang="en-US" sz="2000" dirty="0">
                <a:latin typeface="+mj-lt"/>
              </a:rPr>
              <a:t>Inform the party of their appeal rights. </a:t>
            </a:r>
          </a:p>
          <a:p>
            <a:pPr marL="342900" indent="-342900">
              <a:buFont typeface="Arial" panose="020B0604020202020204" pitchFamily="34" charset="0"/>
              <a:buChar char="•"/>
            </a:pPr>
            <a:r>
              <a:rPr lang="en-US" sz="2000" dirty="0">
                <a:latin typeface="+mj-lt"/>
              </a:rPr>
              <a:t>Denials of a good cause waivers are not appealable to the BTA</a:t>
            </a:r>
          </a:p>
          <a:p>
            <a:endParaRPr lang="en-US" dirty="0"/>
          </a:p>
        </p:txBody>
      </p:sp>
    </p:spTree>
    <p:extLst>
      <p:ext uri="{BB962C8B-B14F-4D97-AF65-F5344CB8AC3E}">
        <p14:creationId xmlns:p14="http://schemas.microsoft.com/office/powerpoint/2010/main" val="2212754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E7840-8420-8B08-8EB4-72401CFB073F}"/>
              </a:ext>
            </a:extLst>
          </p:cNvPr>
          <p:cNvSpPr>
            <a:spLocks noGrp="1"/>
          </p:cNvSpPr>
          <p:nvPr>
            <p:ph type="title"/>
          </p:nvPr>
        </p:nvSpPr>
        <p:spPr/>
        <p:txBody>
          <a:bodyPr/>
          <a:lstStyle/>
          <a:p>
            <a:r>
              <a:rPr lang="en-US" dirty="0"/>
              <a:t>Reconvene Request</a:t>
            </a:r>
          </a:p>
        </p:txBody>
      </p:sp>
      <p:sp>
        <p:nvSpPr>
          <p:cNvPr id="3" name="Text Placeholder 2">
            <a:extLst>
              <a:ext uri="{FF2B5EF4-FFF2-40B4-BE49-F238E27FC236}">
                <a16:creationId xmlns:a16="http://schemas.microsoft.com/office/drawing/2014/main" id="{896D08FC-2B2E-A81C-19A4-277C254070E6}"/>
              </a:ext>
            </a:extLst>
          </p:cNvPr>
          <p:cNvSpPr>
            <a:spLocks noGrp="1"/>
          </p:cNvSpPr>
          <p:nvPr>
            <p:ph type="body" sz="half" idx="2"/>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WAC 458-14-127 allows taxpayers to request their untimely appeal be heard due to specific circumstances which </a:t>
            </a:r>
            <a:r>
              <a:rPr lang="en-US" sz="1600" b="1" dirty="0">
                <a:latin typeface="+mn-lt"/>
              </a:rPr>
              <a:t>prevented filing an appeal at the customary time. </a:t>
            </a:r>
            <a:r>
              <a:rPr lang="en-US" sz="1600" dirty="0">
                <a:latin typeface="+mn-lt"/>
              </a:rPr>
              <a:t>Some requests are decided by the BOE while some are decided by the Department.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Filed on DOR form 64-0048: Request for Reconvening, does not require a petition 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Requires selection of a reason/code </a:t>
            </a:r>
            <a:r>
              <a:rPr lang="en-US" sz="1600" b="1" dirty="0">
                <a:latin typeface="+mn-lt"/>
              </a:rPr>
              <a:t>AND</a:t>
            </a:r>
            <a:r>
              <a:rPr lang="en-US" sz="1600" dirty="0">
                <a:latin typeface="+mn-lt"/>
              </a:rPr>
              <a:t> all supporting documentation for the request only.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Deadline depends on code may be </a:t>
            </a:r>
            <a:r>
              <a:rPr lang="en-US" sz="1600" u="sng" dirty="0">
                <a:latin typeface="+mn-lt"/>
              </a:rPr>
              <a:t>up to three years</a:t>
            </a:r>
            <a:r>
              <a:rPr lang="en-US" sz="1600" dirty="0">
                <a:latin typeface="+mn-lt"/>
              </a:rPr>
              <a:t> after the assessment year being requested.</a:t>
            </a:r>
          </a:p>
        </p:txBody>
      </p:sp>
      <p:sp>
        <p:nvSpPr>
          <p:cNvPr id="4" name="Picture Placeholder 3">
            <a:extLst>
              <a:ext uri="{FF2B5EF4-FFF2-40B4-BE49-F238E27FC236}">
                <a16:creationId xmlns:a16="http://schemas.microsoft.com/office/drawing/2014/main" id="{375D73E6-F677-5CE5-5DFF-B9351B070532}"/>
              </a:ext>
            </a:extLst>
          </p:cNvPr>
          <p:cNvSpPr>
            <a:spLocks noGrp="1"/>
          </p:cNvSpPr>
          <p:nvPr>
            <p:ph type="pic" idx="1"/>
          </p:nvPr>
        </p:nvSpPr>
        <p:spPr/>
        <p:txBody>
          <a:bodyPr/>
          <a:lstStyle/>
          <a:p>
            <a:r>
              <a:rPr lang="en-US" sz="2000" dirty="0">
                <a:latin typeface="+mj-lt"/>
              </a:rPr>
              <a:t>1: Taxpayer </a:t>
            </a:r>
            <a:r>
              <a:rPr lang="en-US" sz="2000" i="1" u="sng" dirty="0">
                <a:latin typeface="+mj-lt"/>
              </a:rPr>
              <a:t>did not receive </a:t>
            </a:r>
            <a:r>
              <a:rPr lang="en-US" sz="2000" dirty="0">
                <a:latin typeface="+mj-lt"/>
              </a:rPr>
              <a:t>a notice of value at least 15 days before the appeal deadline and the value </a:t>
            </a:r>
            <a:r>
              <a:rPr lang="en-US" sz="2000" i="1" u="sng" dirty="0">
                <a:latin typeface="+mj-lt"/>
              </a:rPr>
              <a:t>changed</a:t>
            </a:r>
            <a:r>
              <a:rPr lang="en-US" sz="2000" dirty="0">
                <a:latin typeface="+mj-lt"/>
              </a:rPr>
              <a:t>.</a:t>
            </a:r>
          </a:p>
          <a:p>
            <a:r>
              <a:rPr lang="en-US" sz="2000" dirty="0">
                <a:latin typeface="+mj-lt"/>
              </a:rPr>
              <a:t>2: Assessor states they were </a:t>
            </a:r>
            <a:r>
              <a:rPr lang="en-US" sz="2000" i="1" u="sng" dirty="0">
                <a:latin typeface="+mj-lt"/>
              </a:rPr>
              <a:t>unaware of facts</a:t>
            </a:r>
            <a:r>
              <a:rPr lang="en-US" sz="2000" dirty="0">
                <a:latin typeface="+mj-lt"/>
              </a:rPr>
              <a:t> during the appraisal that materially affected the property's valuation.</a:t>
            </a:r>
          </a:p>
          <a:p>
            <a:r>
              <a:rPr lang="en-US" sz="2000" dirty="0">
                <a:latin typeface="+mj-lt"/>
              </a:rPr>
              <a:t>3: Property </a:t>
            </a:r>
            <a:r>
              <a:rPr lang="en-US" sz="2000" i="1" u="sng" dirty="0">
                <a:latin typeface="+mj-lt"/>
              </a:rPr>
              <a:t>purchased</a:t>
            </a:r>
            <a:r>
              <a:rPr lang="en-US" sz="2000" dirty="0">
                <a:latin typeface="+mj-lt"/>
              </a:rPr>
              <a:t> between </a:t>
            </a:r>
            <a:r>
              <a:rPr lang="en-US" sz="2000" i="1" u="sng" dirty="0">
                <a:latin typeface="+mj-lt"/>
              </a:rPr>
              <a:t>July 1st and December 31st </a:t>
            </a:r>
            <a:r>
              <a:rPr lang="en-US" sz="2000" dirty="0">
                <a:latin typeface="+mj-lt"/>
              </a:rPr>
              <a:t>of the year, and for </a:t>
            </a:r>
            <a:r>
              <a:rPr lang="en-US" sz="2000" i="1" u="sng" dirty="0">
                <a:latin typeface="+mj-lt"/>
              </a:rPr>
              <a:t>less than 90% </a:t>
            </a:r>
            <a:r>
              <a:rPr lang="en-US" sz="2000" dirty="0">
                <a:latin typeface="+mj-lt"/>
              </a:rPr>
              <a:t>of the current assessed value.</a:t>
            </a:r>
          </a:p>
          <a:p>
            <a:endParaRPr lang="en-US" dirty="0"/>
          </a:p>
        </p:txBody>
      </p:sp>
    </p:spTree>
    <p:extLst>
      <p:ext uri="{BB962C8B-B14F-4D97-AF65-F5344CB8AC3E}">
        <p14:creationId xmlns:p14="http://schemas.microsoft.com/office/powerpoint/2010/main" val="1753472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1F83-66A0-3C61-1A4A-899230E12F4B}"/>
              </a:ext>
            </a:extLst>
          </p:cNvPr>
          <p:cNvSpPr>
            <a:spLocks noGrp="1"/>
          </p:cNvSpPr>
          <p:nvPr>
            <p:ph type="title"/>
          </p:nvPr>
        </p:nvSpPr>
        <p:spPr>
          <a:xfrm>
            <a:off x="2022810" y="1209949"/>
            <a:ext cx="5098382" cy="411479"/>
          </a:xfrm>
        </p:spPr>
        <p:txBody>
          <a:bodyPr>
            <a:normAutofit fontScale="90000"/>
          </a:bodyPr>
          <a:lstStyle/>
          <a:p>
            <a:br>
              <a:rPr lang="en-US" b="1" dirty="0"/>
            </a:br>
            <a:r>
              <a:rPr lang="en-US" b="1" dirty="0">
                <a:latin typeface="Aptos" panose="020B0004020202020204" pitchFamily="34" charset="0"/>
              </a:rPr>
              <a:t>Exercise #1</a:t>
            </a:r>
            <a:br>
              <a:rPr lang="en-US" b="1" dirty="0"/>
            </a:br>
            <a:endParaRPr lang="en-US" b="1" dirty="0"/>
          </a:p>
        </p:txBody>
      </p:sp>
      <p:sp>
        <p:nvSpPr>
          <p:cNvPr id="5" name="TextBox 4">
            <a:extLst>
              <a:ext uri="{FF2B5EF4-FFF2-40B4-BE49-F238E27FC236}">
                <a16:creationId xmlns:a16="http://schemas.microsoft.com/office/drawing/2014/main" id="{02B224CB-4E63-E572-B7C9-C58630A1A5BA}"/>
              </a:ext>
            </a:extLst>
          </p:cNvPr>
          <p:cNvSpPr txBox="1"/>
          <p:nvPr/>
        </p:nvSpPr>
        <p:spPr>
          <a:xfrm>
            <a:off x="1815027" y="4209457"/>
            <a:ext cx="5885120" cy="1107419"/>
          </a:xfrm>
          <a:prstGeom prst="rect">
            <a:avLst/>
          </a:prstGeom>
          <a:noFill/>
        </p:spPr>
        <p:txBody>
          <a:bodyPr wrap="square">
            <a:spAutoFit/>
          </a:bodyPr>
          <a:lstStyle/>
          <a:p>
            <a:pPr defTabSz="685800" eaLnBrk="1" fontAlgn="auto" hangingPunct="1">
              <a:lnSpc>
                <a:spcPct val="115000"/>
              </a:lnSpc>
              <a:spcBef>
                <a:spcPts val="750"/>
              </a:spcBef>
              <a:spcAft>
                <a:spcPts val="600"/>
              </a:spcAft>
              <a:buClr>
                <a:srgbClr val="174A7C"/>
              </a:buClr>
              <a:defRPr/>
            </a:pPr>
            <a:r>
              <a:rPr lang="en-US" sz="1600" b="1" dirty="0">
                <a:solidFill>
                  <a:srgbClr val="C9DFF6"/>
                </a:solidFill>
                <a:latin typeface="Aptos" panose="020B0004020202020204" pitchFamily="34" charset="0"/>
                <a:ea typeface="Aptos" panose="020B0004020202020204" pitchFamily="34" charset="0"/>
                <a:cs typeface="Times New Roman" panose="02020603050405020304" pitchFamily="18" charset="0"/>
              </a:rPr>
              <a:t>1. Can a taxpayer submit a request for a good cause waiver </a:t>
            </a:r>
            <a:r>
              <a:rPr lang="en-US" sz="1600" b="1" u="sng" dirty="0">
                <a:solidFill>
                  <a:srgbClr val="C9DFF6"/>
                </a:solidFill>
                <a:latin typeface="Aptos" panose="020B0004020202020204" pitchFamily="34" charset="0"/>
                <a:ea typeface="Aptos" panose="020B0004020202020204" pitchFamily="34" charset="0"/>
                <a:cs typeface="Times New Roman" panose="02020603050405020304" pitchFamily="18" charset="0"/>
              </a:rPr>
              <a:t>and </a:t>
            </a:r>
            <a:r>
              <a:rPr lang="en-US" sz="1600" b="1" dirty="0">
                <a:solidFill>
                  <a:srgbClr val="C9DFF6"/>
                </a:solidFill>
                <a:latin typeface="Aptos" panose="020B0004020202020204" pitchFamily="34" charset="0"/>
                <a:ea typeface="Aptos" panose="020B0004020202020204" pitchFamily="34" charset="0"/>
                <a:cs typeface="Times New Roman" panose="02020603050405020304" pitchFamily="18" charset="0"/>
              </a:rPr>
              <a:t>a request for reconvening? </a:t>
            </a:r>
            <a:endParaRPr lang="en-US" sz="1600" b="1" dirty="0">
              <a:solidFill>
                <a:srgbClr val="C9DFF6"/>
              </a:solidFill>
              <a:latin typeface="Aptos" panose="020B0004020202020204" pitchFamily="34" charset="0"/>
            </a:endParaRPr>
          </a:p>
          <a:p>
            <a:pPr defTabSz="685800" eaLnBrk="1" fontAlgn="auto" hangingPunct="1">
              <a:lnSpc>
                <a:spcPct val="115000"/>
              </a:lnSpc>
              <a:spcBef>
                <a:spcPts val="750"/>
              </a:spcBef>
              <a:spcAft>
                <a:spcPts val="600"/>
              </a:spcAft>
              <a:buClr>
                <a:srgbClr val="174A7C"/>
              </a:buClr>
              <a:defRPr/>
            </a:pPr>
            <a:r>
              <a:rPr lang="en-US" sz="1600" b="1" kern="100" dirty="0">
                <a:solidFill>
                  <a:srgbClr val="C9DFF6"/>
                </a:solidFill>
                <a:latin typeface="Aptos" panose="020B0004020202020204" pitchFamily="34" charset="0"/>
                <a:ea typeface="Aptos" panose="020B0004020202020204" pitchFamily="34" charset="0"/>
                <a:cs typeface="Times New Roman" panose="02020603050405020304" pitchFamily="18" charset="0"/>
              </a:rPr>
              <a:t>2.  How should the Clerk proceed?</a:t>
            </a:r>
          </a:p>
        </p:txBody>
      </p:sp>
      <p:sp>
        <p:nvSpPr>
          <p:cNvPr id="8" name="TextBox 7">
            <a:extLst>
              <a:ext uri="{FF2B5EF4-FFF2-40B4-BE49-F238E27FC236}">
                <a16:creationId xmlns:a16="http://schemas.microsoft.com/office/drawing/2014/main" id="{4B009FAE-46BD-AC92-C612-BABF754ADE3C}"/>
              </a:ext>
            </a:extLst>
          </p:cNvPr>
          <p:cNvSpPr txBox="1"/>
          <p:nvPr/>
        </p:nvSpPr>
        <p:spPr>
          <a:xfrm>
            <a:off x="1794245" y="1984834"/>
            <a:ext cx="5885120" cy="1854290"/>
          </a:xfrm>
          <a:prstGeom prst="rect">
            <a:avLst/>
          </a:prstGeom>
          <a:noFill/>
        </p:spPr>
        <p:txBody>
          <a:bodyPr wrap="square" rtlCol="0">
            <a:spAutoFit/>
          </a:bodyPr>
          <a:lstStyle/>
          <a:p>
            <a:pPr>
              <a:lnSpc>
                <a:spcPct val="115000"/>
              </a:lnSpc>
              <a:spcAft>
                <a:spcPts val="600"/>
              </a:spcAft>
            </a:pPr>
            <a:r>
              <a:rPr lang="en-US" sz="1600" b="1" kern="100" dirty="0">
                <a:solidFill>
                  <a:schemeClr val="bg1"/>
                </a:solidFill>
                <a:latin typeface="Aptos" panose="020B0004020202020204" pitchFamily="34" charset="0"/>
                <a:ea typeface="Aptos" panose="020B0004020202020204" pitchFamily="34" charset="0"/>
                <a:cs typeface="Arial" panose="020B0604020202020204" pitchFamily="34" charset="0"/>
              </a:rPr>
              <a:t>Issue</a:t>
            </a:r>
            <a:endParaRPr lang="en-US" sz="1600" kern="100" dirty="0">
              <a:solidFill>
                <a:schemeClr val="bg1"/>
              </a:solidFill>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600"/>
              </a:spcAft>
            </a:pPr>
            <a:r>
              <a:rPr lang="en-US" sz="1600" b="1" kern="100" dirty="0">
                <a:solidFill>
                  <a:schemeClr val="bg1"/>
                </a:solidFill>
                <a:latin typeface="Aptos" panose="020B0004020202020204" pitchFamily="34" charset="0"/>
                <a:ea typeface="Aptos" panose="020B0004020202020204" pitchFamily="34" charset="0"/>
                <a:cs typeface="Arial" panose="020B0604020202020204" pitchFamily="34" charset="0"/>
              </a:rPr>
              <a:t>The Board received both a request for a good cause waiver and a request to reconvene from a taxpayer. The Clerk contacted the taxpayer to verify which request they wanted to pursue, and the taxpayer stated they wanted to submit both requests.</a:t>
            </a:r>
          </a:p>
        </p:txBody>
      </p:sp>
    </p:spTree>
    <p:extLst>
      <p:ext uri="{BB962C8B-B14F-4D97-AF65-F5344CB8AC3E}">
        <p14:creationId xmlns:p14="http://schemas.microsoft.com/office/powerpoint/2010/main" val="3008289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F2DC-8FA1-7AF8-155B-2F7D67943453}"/>
              </a:ext>
            </a:extLst>
          </p:cNvPr>
          <p:cNvSpPr>
            <a:spLocks noGrp="1"/>
          </p:cNvSpPr>
          <p:nvPr>
            <p:ph type="title"/>
          </p:nvPr>
        </p:nvSpPr>
        <p:spPr/>
        <p:txBody>
          <a:bodyPr/>
          <a:lstStyle/>
          <a:p>
            <a:r>
              <a:rPr lang="en-US"/>
              <a:t>Good Cause Waiver Request </a:t>
            </a:r>
          </a:p>
        </p:txBody>
      </p:sp>
      <p:sp>
        <p:nvSpPr>
          <p:cNvPr id="3" name="Text Placeholder 2">
            <a:extLst>
              <a:ext uri="{FF2B5EF4-FFF2-40B4-BE49-F238E27FC236}">
                <a16:creationId xmlns:a16="http://schemas.microsoft.com/office/drawing/2014/main" id="{06D5870E-DE63-2822-4130-32CF2761F70E}"/>
              </a:ext>
            </a:extLst>
          </p:cNvPr>
          <p:cNvSpPr>
            <a:spLocks noGrp="1"/>
          </p:cNvSpPr>
          <p:nvPr>
            <p:ph type="body" idx="1"/>
          </p:nvPr>
        </p:nvSpPr>
        <p:spPr/>
        <p:txBody>
          <a:bodyPr/>
          <a:lstStyle/>
          <a:p>
            <a:r>
              <a:rPr lang="en-US"/>
              <a:t>Form:</a:t>
            </a:r>
          </a:p>
        </p:txBody>
      </p:sp>
      <p:sp>
        <p:nvSpPr>
          <p:cNvPr id="6" name="Content Placeholder 5">
            <a:extLst>
              <a:ext uri="{FF2B5EF4-FFF2-40B4-BE49-F238E27FC236}">
                <a16:creationId xmlns:a16="http://schemas.microsoft.com/office/drawing/2014/main" id="{FBA4ABA5-DF35-F957-FD15-0B3699649A92}"/>
              </a:ext>
            </a:extLst>
          </p:cNvPr>
          <p:cNvSpPr>
            <a:spLocks noGrp="1"/>
          </p:cNvSpPr>
          <p:nvPr>
            <p:ph sz="quarter" idx="14"/>
          </p:nvPr>
        </p:nvSpPr>
        <p:spPr>
          <a:xfrm>
            <a:off x="4267200" y="1690689"/>
            <a:ext cx="4876800" cy="5167311"/>
          </a:xfrm>
        </p:spPr>
        <p:txBody>
          <a:bodyPr>
            <a:noAutofit/>
          </a:bodyPr>
          <a:lstStyle/>
          <a:p>
            <a:r>
              <a:rPr lang="en-US" sz="1000" dirty="0"/>
              <a:t>(a) The taxpayer was unable to file the petition by the filing deadline because of a death or serious illness of the taxpayer or of a member of the taxpayer's immediate family occurring at or shortly before the time for filing.</a:t>
            </a:r>
          </a:p>
          <a:p>
            <a:r>
              <a:rPr lang="en-US" sz="1000" dirty="0"/>
              <a:t>(b) The taxpayer was unable to file the petition by the filing deadline because of the occurrence of </a:t>
            </a:r>
            <a:r>
              <a:rPr lang="en-US" sz="1000" b="1" dirty="0">
                <a:highlight>
                  <a:srgbClr val="FFFF00"/>
                </a:highlight>
              </a:rPr>
              <a:t>all</a:t>
            </a:r>
            <a:r>
              <a:rPr lang="en-US" sz="1000" dirty="0"/>
              <a:t> of the following:</a:t>
            </a:r>
          </a:p>
          <a:p>
            <a:pPr lvl="1"/>
            <a:r>
              <a:rPr lang="en-US" sz="1000" dirty="0"/>
              <a:t>(i) The taxpayer was absent from his or her home or from the address where the assessment notice or change of value notice is normally received by the taxpayer. If the notice is normally mailed by the assessor to a mortgagee or other agent of the taxpayer, the taxpayer must show that the mortgagee or other agent was required, pursuant to written instructions from the taxpayer, to promptly transmit the notice and failed to do so;</a:t>
            </a:r>
          </a:p>
          <a:p>
            <a:pPr lvl="1"/>
            <a:r>
              <a:rPr lang="en-US" sz="1000" dirty="0"/>
              <a:t>(ii) The taxpayer was absent (as described in (b)(i) of this subsection) for more than fifteen of the days allowed in subsection (2) of this rule prior to the filing deadline; and</a:t>
            </a:r>
          </a:p>
          <a:p>
            <a:pPr lvl="1"/>
            <a:r>
              <a:rPr lang="en-US" sz="1000" dirty="0"/>
              <a:t>(iii) The filing deadline is after July 1st of the assessment year.</a:t>
            </a:r>
          </a:p>
          <a:p>
            <a:r>
              <a:rPr lang="en-US" sz="1000" dirty="0"/>
              <a:t>(c) The taxpayer was unable to file the petition by the filing deadline because the taxpayer reasonably relied upon incorrect, ambiguous, or misleading </a:t>
            </a:r>
            <a:r>
              <a:rPr lang="en-US" sz="1000" b="1" dirty="0"/>
              <a:t>written advice as to the proper filing </a:t>
            </a:r>
            <a:r>
              <a:rPr lang="en-US" sz="1000" dirty="0"/>
              <a:t>requirements.</a:t>
            </a:r>
          </a:p>
          <a:p>
            <a:r>
              <a:rPr lang="en-US" sz="1000" dirty="0"/>
              <a:t>(d) The taxpayer was unable to file the petition by the filing deadline because of a natural disaster such as a flood or earthquake </a:t>
            </a:r>
            <a:r>
              <a:rPr lang="en-US" sz="1000" b="1" dirty="0"/>
              <a:t>occurring at or shortly before the time for filing</a:t>
            </a:r>
            <a:r>
              <a:rPr lang="en-US" sz="1000" dirty="0"/>
              <a:t>.</a:t>
            </a:r>
          </a:p>
          <a:p>
            <a:r>
              <a:rPr lang="en-US" sz="1000" dirty="0"/>
              <a:t>(e) The taxpayer was unable to file the petition by the filing deadline because of a delay or loss related to the </a:t>
            </a:r>
            <a:r>
              <a:rPr lang="en-US" sz="1000" b="1" dirty="0">
                <a:highlight>
                  <a:srgbClr val="FFFF00"/>
                </a:highlight>
              </a:rPr>
              <a:t>delivery of the petition</a:t>
            </a:r>
            <a:r>
              <a:rPr lang="en-US" sz="1000" dirty="0"/>
              <a:t> by the postal service. The taxpayer must be able to provide documentation from the postal service of the delay or loss.</a:t>
            </a:r>
          </a:p>
          <a:p>
            <a:r>
              <a:rPr lang="en-US" sz="1000" dirty="0"/>
              <a:t>(f) The taxpayer is a business and was unable to file the petition by the filing deadline because the person employed by the business, responsible for dealing with property taxes, was unavailable due to illness or unavoidable absence.</a:t>
            </a:r>
          </a:p>
          <a:p>
            <a:r>
              <a:rPr lang="en-US" sz="1000" dirty="0"/>
              <a:t>(g) The taxpayer was </a:t>
            </a:r>
            <a:r>
              <a:rPr lang="en-US" sz="1000" b="1" dirty="0">
                <a:highlight>
                  <a:srgbClr val="FFFF00"/>
                </a:highlight>
              </a:rPr>
              <a:t>not sent a change of value notice </a:t>
            </a:r>
            <a:r>
              <a:rPr lang="en-US" sz="1000" dirty="0"/>
              <a:t>under RCW 84.40.045 for the current assessment year and can demonstrate the property </a:t>
            </a:r>
            <a:r>
              <a:rPr lang="en-US" sz="1000" b="1" dirty="0">
                <a:highlight>
                  <a:srgbClr val="FFFF00"/>
                </a:highlight>
              </a:rPr>
              <a:t>value did not change </a:t>
            </a:r>
            <a:r>
              <a:rPr lang="en-US" sz="1000" dirty="0"/>
              <a:t>from the previous assessment year.</a:t>
            </a:r>
          </a:p>
        </p:txBody>
      </p:sp>
      <p:pic>
        <p:nvPicPr>
          <p:cNvPr id="7" name="Content Placeholder 6">
            <a:extLst>
              <a:ext uri="{FF2B5EF4-FFF2-40B4-BE49-F238E27FC236}">
                <a16:creationId xmlns:a16="http://schemas.microsoft.com/office/drawing/2014/main" id="{983D96DE-EE43-2611-75CD-A7AC1D3C7995}"/>
              </a:ext>
            </a:extLst>
          </p:cNvPr>
          <p:cNvPicPr>
            <a:picLocks noGrp="1" noChangeAspect="1"/>
          </p:cNvPicPr>
          <p:nvPr>
            <p:ph sz="half" idx="2"/>
          </p:nvPr>
        </p:nvPicPr>
        <p:blipFill>
          <a:blip r:embed="rId3"/>
          <a:srcRect l="5343" t="27996" r="2927" b="3611"/>
          <a:stretch/>
        </p:blipFill>
        <p:spPr>
          <a:xfrm>
            <a:off x="0" y="1828800"/>
            <a:ext cx="4572000" cy="5029200"/>
          </a:xfrm>
          <a:prstGeom prst="rect">
            <a:avLst/>
          </a:prstGeom>
        </p:spPr>
      </p:pic>
    </p:spTree>
    <p:extLst>
      <p:ext uri="{BB962C8B-B14F-4D97-AF65-F5344CB8AC3E}">
        <p14:creationId xmlns:p14="http://schemas.microsoft.com/office/powerpoint/2010/main" val="2927961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30E8CE-06BD-B525-9D52-49E4B5EA20D3}"/>
              </a:ext>
            </a:extLst>
          </p:cNvPr>
          <p:cNvSpPr>
            <a:spLocks noGrp="1"/>
          </p:cNvSpPr>
          <p:nvPr>
            <p:ph type="body" sz="quarter" idx="14"/>
          </p:nvPr>
        </p:nvSpPr>
        <p:spPr/>
        <p:txBody>
          <a:bodyPr/>
          <a:lstStyle/>
          <a:p>
            <a:r>
              <a:rPr lang="en-US" dirty="0"/>
              <a:t>Property Tax 101</a:t>
            </a:r>
          </a:p>
        </p:txBody>
      </p:sp>
      <p:sp>
        <p:nvSpPr>
          <p:cNvPr id="7" name="Text Placeholder 6">
            <a:extLst>
              <a:ext uri="{FF2B5EF4-FFF2-40B4-BE49-F238E27FC236}">
                <a16:creationId xmlns:a16="http://schemas.microsoft.com/office/drawing/2014/main" id="{6CAB9A9B-720E-6037-3561-96EC53FE8167}"/>
              </a:ext>
            </a:extLst>
          </p:cNvPr>
          <p:cNvSpPr>
            <a:spLocks noGrp="1"/>
          </p:cNvSpPr>
          <p:nvPr>
            <p:ph type="body" sz="quarter" idx="16"/>
          </p:nvPr>
        </p:nvSpPr>
        <p:spPr/>
        <p:txBody>
          <a:bodyPr/>
          <a:lstStyle/>
          <a:p>
            <a:r>
              <a:rPr lang="en-US" dirty="0"/>
              <a:t>Assessed, Levied, &amp; Collected.</a:t>
            </a:r>
          </a:p>
        </p:txBody>
      </p:sp>
      <p:sp>
        <p:nvSpPr>
          <p:cNvPr id="6" name="Text Placeholder 5">
            <a:extLst>
              <a:ext uri="{FF2B5EF4-FFF2-40B4-BE49-F238E27FC236}">
                <a16:creationId xmlns:a16="http://schemas.microsoft.com/office/drawing/2014/main" id="{2745BA2D-DC96-B4CB-3BCF-95D78B3BCBE3}"/>
              </a:ext>
            </a:extLst>
          </p:cNvPr>
          <p:cNvSpPr>
            <a:spLocks noGrp="1"/>
          </p:cNvSpPr>
          <p:nvPr>
            <p:ph type="body" sz="quarter" idx="15"/>
          </p:nvPr>
        </p:nvSpPr>
        <p:spPr/>
        <p:txBody>
          <a:bodyPr/>
          <a:lstStyle/>
          <a:p>
            <a:r>
              <a:rPr kumimoji="0" lang="en-US" altLang="en-US" b="0" i="0" u="none" strike="noStrike" cap="none" normalizeH="0" baseline="0" dirty="0">
                <a:ln>
                  <a:noFill/>
                </a:ln>
                <a:solidFill>
                  <a:schemeClr val="tx1"/>
                </a:solidFill>
                <a:effectLst/>
                <a:latin typeface="Arial" panose="020B0604020202020204" pitchFamily="34" charset="0"/>
              </a:rPr>
              <a:t>Overview of Washington’s property tax system</a:t>
            </a:r>
          </a:p>
          <a:p>
            <a:pPr lvl="1"/>
            <a:r>
              <a:rPr lang="en-US" altLang="en-US" dirty="0">
                <a:latin typeface="Arial" panose="020B0604020202020204" pitchFamily="34" charset="0"/>
              </a:rPr>
              <a:t>Assessment Dates</a:t>
            </a:r>
          </a:p>
          <a:p>
            <a:pPr lvl="1"/>
            <a:r>
              <a:rPr kumimoji="0" lang="en-US" altLang="en-US" b="0" i="0" u="none" strike="noStrike" cap="none" normalizeH="0" baseline="0" dirty="0">
                <a:ln>
                  <a:noFill/>
                </a:ln>
                <a:solidFill>
                  <a:schemeClr val="tx1"/>
                </a:solidFill>
                <a:effectLst/>
                <a:latin typeface="Arial" panose="020B0604020202020204" pitchFamily="34" charset="0"/>
              </a:rPr>
              <a:t>Why it Matters?</a:t>
            </a:r>
          </a:p>
          <a:p>
            <a:r>
              <a:rPr kumimoji="0" lang="en-US" altLang="en-US" sz="1600" b="0" i="0" u="none" strike="noStrike" cap="none" normalizeH="0" baseline="0" dirty="0">
                <a:ln>
                  <a:noFill/>
                </a:ln>
                <a:solidFill>
                  <a:schemeClr val="tx1"/>
                </a:solidFill>
                <a:effectLst/>
                <a:latin typeface="Arial" panose="020B0604020202020204" pitchFamily="34" charset="0"/>
              </a:rPr>
              <a:t>How property values are determined.</a:t>
            </a:r>
          </a:p>
          <a:p>
            <a:pPr lvl="1"/>
            <a:r>
              <a:rPr lang="en-US" altLang="en-US" sz="1450" dirty="0">
                <a:latin typeface="Arial" panose="020B0604020202020204" pitchFamily="34" charset="0"/>
              </a:rPr>
              <a:t>Three Approaches to Value.</a:t>
            </a:r>
            <a:endParaRPr kumimoji="0" lang="en-US" altLang="en-US" sz="1450" b="0" i="0" u="none" strike="noStrike" cap="none" normalizeH="0" baseline="0" dirty="0">
              <a:ln>
                <a:noFill/>
              </a:ln>
              <a:solidFill>
                <a:schemeClr val="tx1"/>
              </a:solidFill>
              <a:effectLst/>
              <a:latin typeface="Arial" panose="020B0604020202020204" pitchFamily="34" charset="0"/>
            </a:endParaRPr>
          </a:p>
          <a:p>
            <a:r>
              <a:rPr kumimoji="0" lang="en-US" altLang="en-US" sz="1600" b="0" i="0" u="none" strike="noStrike" cap="none" normalizeH="0" baseline="0" dirty="0">
                <a:ln>
                  <a:noFill/>
                </a:ln>
                <a:solidFill>
                  <a:schemeClr val="tx1"/>
                </a:solidFill>
                <a:effectLst/>
                <a:latin typeface="Arial" panose="020B0604020202020204" pitchFamily="34" charset="0"/>
              </a:rPr>
              <a:t>Types of appeals and exemption issues.</a:t>
            </a:r>
          </a:p>
          <a:p>
            <a:pPr lvl="1"/>
            <a:r>
              <a:rPr lang="en-US" altLang="en-US" sz="1450" dirty="0">
                <a:latin typeface="Arial" panose="020B0604020202020204" pitchFamily="34" charset="0"/>
              </a:rPr>
              <a:t>What is appealable?</a:t>
            </a:r>
            <a:endParaRPr kumimoji="0" lang="en-US" altLang="en-US" sz="1450" b="0" i="0" u="none" strike="noStrike" cap="none" normalizeH="0" baseline="0" dirty="0">
              <a:ln>
                <a:noFill/>
              </a:ln>
              <a:solidFill>
                <a:schemeClr val="tx1"/>
              </a:solidFill>
              <a:effectLst/>
              <a:latin typeface="Arial" panose="020B0604020202020204" pitchFamily="34" charset="0"/>
            </a:endParaRPr>
          </a:p>
          <a:p>
            <a:r>
              <a:rPr kumimoji="0" lang="en-US" altLang="en-US" sz="1600" b="0" i="0" u="none" strike="noStrike" cap="none" normalizeH="0" baseline="0" dirty="0">
                <a:ln>
                  <a:noFill/>
                </a:ln>
                <a:solidFill>
                  <a:schemeClr val="tx1"/>
                </a:solidFill>
                <a:effectLst/>
                <a:latin typeface="Arial" panose="020B0604020202020204" pitchFamily="34" charset="0"/>
              </a:rPr>
              <a:t>The clerk's role in supporting fair hearings.</a:t>
            </a:r>
          </a:p>
          <a:p>
            <a:endParaRPr lang="en-US" dirty="0"/>
          </a:p>
          <a:p>
            <a:endParaRPr lang="en-US" dirty="0"/>
          </a:p>
        </p:txBody>
      </p:sp>
    </p:spTree>
    <p:extLst>
      <p:ext uri="{BB962C8B-B14F-4D97-AF65-F5344CB8AC3E}">
        <p14:creationId xmlns:p14="http://schemas.microsoft.com/office/powerpoint/2010/main" val="127086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FD8C6-B5D9-8DED-5AEB-613B48650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62AD6A-20A5-9B62-544D-31A0EC979924}"/>
              </a:ext>
            </a:extLst>
          </p:cNvPr>
          <p:cNvSpPr>
            <a:spLocks noGrp="1"/>
          </p:cNvSpPr>
          <p:nvPr>
            <p:ph type="title"/>
          </p:nvPr>
        </p:nvSpPr>
        <p:spPr/>
        <p:txBody>
          <a:bodyPr/>
          <a:lstStyle/>
          <a:p>
            <a:r>
              <a:rPr lang="en-US" dirty="0"/>
              <a:t>Reconvene Request </a:t>
            </a:r>
          </a:p>
        </p:txBody>
      </p:sp>
      <p:pic>
        <p:nvPicPr>
          <p:cNvPr id="9" name="Content Placeholder 8">
            <a:extLst>
              <a:ext uri="{FF2B5EF4-FFF2-40B4-BE49-F238E27FC236}">
                <a16:creationId xmlns:a16="http://schemas.microsoft.com/office/drawing/2014/main" id="{8EB5EA1D-90BE-31FF-46B8-232394BE6CFC}"/>
              </a:ext>
            </a:extLst>
          </p:cNvPr>
          <p:cNvPicPr>
            <a:picLocks noGrp="1" noChangeAspect="1"/>
          </p:cNvPicPr>
          <p:nvPr>
            <p:ph sz="half" idx="2"/>
          </p:nvPr>
        </p:nvPicPr>
        <p:blipFill>
          <a:blip r:embed="rId3"/>
          <a:srcRect t="47905"/>
          <a:stretch/>
        </p:blipFill>
        <p:spPr>
          <a:xfrm>
            <a:off x="0" y="1819112"/>
            <a:ext cx="4547152" cy="4962687"/>
          </a:xfrm>
        </p:spPr>
      </p:pic>
      <p:pic>
        <p:nvPicPr>
          <p:cNvPr id="16" name="Content Placeholder 15">
            <a:extLst>
              <a:ext uri="{FF2B5EF4-FFF2-40B4-BE49-F238E27FC236}">
                <a16:creationId xmlns:a16="http://schemas.microsoft.com/office/drawing/2014/main" id="{89210EA1-0802-D323-3C02-B323FE1389B2}"/>
              </a:ext>
            </a:extLst>
          </p:cNvPr>
          <p:cNvPicPr>
            <a:picLocks noGrp="1" noChangeAspect="1"/>
          </p:cNvPicPr>
          <p:nvPr>
            <p:ph sz="quarter" idx="14"/>
          </p:nvPr>
        </p:nvPicPr>
        <p:blipFill>
          <a:blip r:embed="rId4"/>
          <a:srcRect t="8707" b="34853"/>
          <a:stretch/>
        </p:blipFill>
        <p:spPr>
          <a:xfrm>
            <a:off x="4596847" y="1819112"/>
            <a:ext cx="4547153" cy="4505488"/>
          </a:xfrm>
          <a:prstGeom prst="rect">
            <a:avLst/>
          </a:prstGeom>
        </p:spPr>
      </p:pic>
    </p:spTree>
    <p:extLst>
      <p:ext uri="{BB962C8B-B14F-4D97-AF65-F5344CB8AC3E}">
        <p14:creationId xmlns:p14="http://schemas.microsoft.com/office/powerpoint/2010/main" val="3726777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F2E32-4BF2-BCD1-55C8-F13B43FE558D}"/>
              </a:ext>
            </a:extLst>
          </p:cNvPr>
          <p:cNvSpPr>
            <a:spLocks noGrp="1"/>
          </p:cNvSpPr>
          <p:nvPr>
            <p:ph type="body" sz="quarter" idx="14"/>
          </p:nvPr>
        </p:nvSpPr>
        <p:spPr>
          <a:xfrm>
            <a:off x="273306" y="1705226"/>
            <a:ext cx="2351584" cy="3447549"/>
          </a:xfrm>
        </p:spPr>
        <p:txBody>
          <a:bodyPr>
            <a:normAutofit/>
          </a:bodyPr>
          <a:lstStyle/>
          <a:p>
            <a:pPr algn="l"/>
            <a:r>
              <a:rPr lang="en-US"/>
              <a:t>Late Filing Exception or Good Cause Waiver</a:t>
            </a:r>
          </a:p>
          <a:p>
            <a:endParaRPr lang="en-US"/>
          </a:p>
        </p:txBody>
      </p:sp>
      <p:sp>
        <p:nvSpPr>
          <p:cNvPr id="4" name="Text Placeholder 3">
            <a:extLst>
              <a:ext uri="{FF2B5EF4-FFF2-40B4-BE49-F238E27FC236}">
                <a16:creationId xmlns:a16="http://schemas.microsoft.com/office/drawing/2014/main" id="{B36A1AB8-59FD-11A9-6708-EF3F21ED5422}"/>
              </a:ext>
            </a:extLst>
          </p:cNvPr>
          <p:cNvSpPr>
            <a:spLocks noGrp="1"/>
          </p:cNvSpPr>
          <p:nvPr>
            <p:ph type="body" sz="quarter" idx="16"/>
          </p:nvPr>
        </p:nvSpPr>
        <p:spPr>
          <a:xfrm>
            <a:off x="3624414" y="533400"/>
            <a:ext cx="4819650" cy="446105"/>
          </a:xfrm>
        </p:spPr>
        <p:txBody>
          <a:bodyPr>
            <a:normAutofit/>
          </a:bodyPr>
          <a:lstStyle/>
          <a:p>
            <a:r>
              <a:rPr lang="en-US" dirty="0"/>
              <a:t>WAC 458-14-056 applies in these requests:</a:t>
            </a:r>
          </a:p>
        </p:txBody>
      </p:sp>
      <p:sp>
        <p:nvSpPr>
          <p:cNvPr id="3" name="Text Placeholder 2">
            <a:extLst>
              <a:ext uri="{FF2B5EF4-FFF2-40B4-BE49-F238E27FC236}">
                <a16:creationId xmlns:a16="http://schemas.microsoft.com/office/drawing/2014/main" id="{8F0271FD-FAF5-FD00-518D-BE71624C9532}"/>
              </a:ext>
            </a:extLst>
          </p:cNvPr>
          <p:cNvSpPr>
            <a:spLocks noGrp="1"/>
          </p:cNvSpPr>
          <p:nvPr>
            <p:ph type="body" sz="quarter" idx="15"/>
          </p:nvPr>
        </p:nvSpPr>
        <p:spPr>
          <a:xfrm>
            <a:off x="3624414" y="1447801"/>
            <a:ext cx="5246281" cy="4030168"/>
          </a:xfrm>
        </p:spPr>
        <p:txBody>
          <a:bodyPr>
            <a:noAutofit/>
          </a:bodyPr>
          <a:lstStyle/>
          <a:p>
            <a:pPr marL="0" indent="0">
              <a:buNone/>
            </a:pPr>
            <a:r>
              <a:rPr lang="en-US" sz="1600" b="1" dirty="0"/>
              <a:t>Issue:</a:t>
            </a:r>
            <a:r>
              <a:rPr lang="en-US" sz="1600" dirty="0"/>
              <a:t> </a:t>
            </a:r>
          </a:p>
          <a:p>
            <a:pPr marL="0" indent="0">
              <a:buNone/>
            </a:pPr>
            <a:r>
              <a:rPr lang="en-US" sz="1600" dirty="0"/>
              <a:t>The taxpayer claimed they didn't receive the value notice and assumed it was delivered to the wrong address.</a:t>
            </a:r>
          </a:p>
          <a:p>
            <a:pPr marL="0" indent="0">
              <a:buNone/>
            </a:pPr>
            <a:endParaRPr lang="en-US" sz="1600" dirty="0"/>
          </a:p>
          <a:p>
            <a:pPr marL="0" indent="0">
              <a:buNone/>
            </a:pPr>
            <a:r>
              <a:rPr lang="en-US" sz="1600" b="1" dirty="0"/>
              <a:t>To qualify under WAC 458-14-056(3)(b):</a:t>
            </a:r>
          </a:p>
          <a:p>
            <a:pPr>
              <a:buClr>
                <a:schemeClr val="bg1"/>
              </a:buClr>
            </a:pPr>
            <a:r>
              <a:rPr lang="en-US" sz="1600" dirty="0"/>
              <a:t>A taxpayer must be absent from his or her home for </a:t>
            </a:r>
            <a:r>
              <a:rPr lang="en-US" sz="1600" u="sng" dirty="0"/>
              <a:t>more than 15 days prior to the filing deadline</a:t>
            </a:r>
            <a:r>
              <a:rPr lang="en-US" sz="1600" dirty="0"/>
              <a:t> (which must be after July 1)</a:t>
            </a:r>
          </a:p>
          <a:p>
            <a:pPr>
              <a:buClr>
                <a:schemeClr val="bg1"/>
              </a:buClr>
            </a:pPr>
            <a:r>
              <a:rPr lang="en-US" sz="1600" dirty="0"/>
              <a:t>Based on the above, this taxpayer did not show they were absent from home for more than 15 days before the deadline, so they likely don’t qualify.</a:t>
            </a:r>
          </a:p>
          <a:p>
            <a:pPr marL="0" indent="0">
              <a:buClr>
                <a:schemeClr val="bg1"/>
              </a:buClr>
              <a:buNone/>
            </a:pPr>
            <a:endParaRPr lang="en-US" sz="1600" dirty="0"/>
          </a:p>
          <a:p>
            <a:pPr marL="0" indent="0">
              <a:buNone/>
            </a:pPr>
            <a:r>
              <a:rPr lang="en-US" sz="1600" dirty="0"/>
              <a:t>* Note a minor discrepancy in form title vs. request wording ("Late Filing Exception" vs. "waiver of deadline for good cause").</a:t>
            </a:r>
          </a:p>
          <a:p>
            <a:endParaRPr lang="en-US" sz="1600" dirty="0"/>
          </a:p>
        </p:txBody>
      </p:sp>
    </p:spTree>
    <p:extLst>
      <p:ext uri="{BB962C8B-B14F-4D97-AF65-F5344CB8AC3E}">
        <p14:creationId xmlns:p14="http://schemas.microsoft.com/office/powerpoint/2010/main" val="1836989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7639D-9411-8DDF-B4AB-B22E294188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DC734C6-6B68-6DEC-16FC-41F907EF2CCE}"/>
              </a:ext>
            </a:extLst>
          </p:cNvPr>
          <p:cNvSpPr>
            <a:spLocks noGrp="1"/>
          </p:cNvSpPr>
          <p:nvPr>
            <p:ph type="body" sz="quarter" idx="14"/>
          </p:nvPr>
        </p:nvSpPr>
        <p:spPr>
          <a:xfrm>
            <a:off x="273306" y="1705226"/>
            <a:ext cx="2351584" cy="3447549"/>
          </a:xfrm>
        </p:spPr>
        <p:txBody>
          <a:bodyPr>
            <a:normAutofit/>
          </a:bodyPr>
          <a:lstStyle/>
          <a:p>
            <a:pPr algn="l"/>
            <a:r>
              <a:rPr lang="en-US"/>
              <a:t>Reconvene Request</a:t>
            </a:r>
          </a:p>
          <a:p>
            <a:endParaRPr lang="en-US"/>
          </a:p>
        </p:txBody>
      </p:sp>
      <p:sp>
        <p:nvSpPr>
          <p:cNvPr id="4" name="Text Placeholder 3">
            <a:extLst>
              <a:ext uri="{FF2B5EF4-FFF2-40B4-BE49-F238E27FC236}">
                <a16:creationId xmlns:a16="http://schemas.microsoft.com/office/drawing/2014/main" id="{2A3FE6C8-4F93-9FD2-E6C5-36E15F5CAFA3}"/>
              </a:ext>
            </a:extLst>
          </p:cNvPr>
          <p:cNvSpPr>
            <a:spLocks noGrp="1"/>
          </p:cNvSpPr>
          <p:nvPr>
            <p:ph type="body" sz="quarter" idx="16"/>
          </p:nvPr>
        </p:nvSpPr>
        <p:spPr>
          <a:xfrm>
            <a:off x="3505200" y="609600"/>
            <a:ext cx="4819650" cy="358849"/>
          </a:xfrm>
        </p:spPr>
        <p:txBody>
          <a:bodyPr/>
          <a:lstStyle/>
          <a:p>
            <a:r>
              <a:rPr lang="en-US" dirty="0"/>
              <a:t>WAC 458-14-127 applies in these requests:</a:t>
            </a:r>
          </a:p>
        </p:txBody>
      </p:sp>
      <p:sp>
        <p:nvSpPr>
          <p:cNvPr id="3" name="Text Placeholder 2">
            <a:extLst>
              <a:ext uri="{FF2B5EF4-FFF2-40B4-BE49-F238E27FC236}">
                <a16:creationId xmlns:a16="http://schemas.microsoft.com/office/drawing/2014/main" id="{F3A0E183-6E07-134C-C318-07516AB5D3B9}"/>
              </a:ext>
            </a:extLst>
          </p:cNvPr>
          <p:cNvSpPr>
            <a:spLocks noGrp="1"/>
          </p:cNvSpPr>
          <p:nvPr>
            <p:ph type="body" sz="quarter" idx="15"/>
          </p:nvPr>
        </p:nvSpPr>
        <p:spPr>
          <a:xfrm>
            <a:off x="3505200" y="1219200"/>
            <a:ext cx="5314910" cy="3703660"/>
          </a:xfrm>
        </p:spPr>
        <p:txBody>
          <a:bodyPr>
            <a:noAutofit/>
          </a:bodyPr>
          <a:lstStyle/>
          <a:p>
            <a:pPr marL="0" indent="0">
              <a:buNone/>
            </a:pPr>
            <a:r>
              <a:rPr lang="en-US" sz="1600" b="1" dirty="0"/>
              <a:t>Issue:</a:t>
            </a:r>
          </a:p>
          <a:p>
            <a:pPr marL="0" indent="0">
              <a:buClr>
                <a:schemeClr val="bg1"/>
              </a:buClr>
              <a:buNone/>
            </a:pPr>
            <a:r>
              <a:rPr lang="en-US" sz="1600" dirty="0"/>
              <a:t>The taxpayer claims the change of value notice was delayed in delivery.</a:t>
            </a:r>
          </a:p>
          <a:p>
            <a:pPr marL="0" indent="0">
              <a:buClr>
                <a:schemeClr val="bg1"/>
              </a:buClr>
              <a:buNone/>
            </a:pPr>
            <a:endParaRPr lang="en-US" sz="1600" dirty="0"/>
          </a:p>
          <a:p>
            <a:pPr marL="0" indent="0">
              <a:buClr>
                <a:schemeClr val="bg1"/>
              </a:buClr>
              <a:buNone/>
            </a:pPr>
            <a:r>
              <a:rPr lang="en-US" sz="1600" b="1" dirty="0"/>
              <a:t>To qualify under WAC 458-14-127(1):</a:t>
            </a:r>
          </a:p>
          <a:p>
            <a:pPr>
              <a:buClr>
                <a:schemeClr val="bg1"/>
              </a:buClr>
            </a:pPr>
            <a:r>
              <a:rPr lang="en-US" sz="1600" dirty="0"/>
              <a:t>Taxpayer provides a statement swearing they did not receive the notice of value more than 15 days prior to the filing deadline AND proof of a value change.</a:t>
            </a:r>
          </a:p>
          <a:p>
            <a:pPr>
              <a:buClr>
                <a:schemeClr val="bg1"/>
              </a:buClr>
            </a:pPr>
            <a:r>
              <a:rPr lang="en-US" sz="1600" dirty="0"/>
              <a:t>Based on the above, more information needed from the taxpayer before a decision can be made and should include the following:</a:t>
            </a:r>
          </a:p>
          <a:p>
            <a:pPr>
              <a:buClr>
                <a:schemeClr val="bg1"/>
              </a:buClr>
            </a:pPr>
            <a:r>
              <a:rPr lang="en-US" sz="1600" dirty="0"/>
              <a:t>A sworn affidavit from the taxpayer stating they didn't receive the notice timely.</a:t>
            </a:r>
          </a:p>
          <a:p>
            <a:pPr>
              <a:buClr>
                <a:schemeClr val="bg1"/>
              </a:buClr>
            </a:pPr>
            <a:r>
              <a:rPr lang="en-US" sz="1600" dirty="0"/>
              <a:t>Proof their value was changed for the 2023 assessment year (over the 2022 assessment year).</a:t>
            </a:r>
          </a:p>
          <a:p>
            <a:pPr>
              <a:buClr>
                <a:schemeClr val="bg1"/>
              </a:buClr>
            </a:pPr>
            <a:r>
              <a:rPr lang="en-US" sz="1600" dirty="0"/>
              <a:t>Completed request is filed with the Board by April 30, 2024.</a:t>
            </a:r>
          </a:p>
          <a:p>
            <a:endParaRPr lang="en-US" sz="1600" dirty="0"/>
          </a:p>
        </p:txBody>
      </p:sp>
    </p:spTree>
    <p:extLst>
      <p:ext uri="{BB962C8B-B14F-4D97-AF65-F5344CB8AC3E}">
        <p14:creationId xmlns:p14="http://schemas.microsoft.com/office/powerpoint/2010/main" val="3245881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7FFD8-B840-D885-3656-D30A662216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2E0B3A-3071-DC5C-4228-95E78E9D3CE7}"/>
              </a:ext>
            </a:extLst>
          </p:cNvPr>
          <p:cNvSpPr>
            <a:spLocks noGrp="1"/>
          </p:cNvSpPr>
          <p:nvPr>
            <p:ph type="body" sz="quarter" idx="14"/>
          </p:nvPr>
        </p:nvSpPr>
        <p:spPr>
          <a:xfrm>
            <a:off x="273306" y="1705226"/>
            <a:ext cx="2351584" cy="3447549"/>
          </a:xfrm>
        </p:spPr>
        <p:txBody>
          <a:bodyPr>
            <a:normAutofit/>
          </a:bodyPr>
          <a:lstStyle/>
          <a:p>
            <a:pPr algn="l"/>
            <a:r>
              <a:rPr lang="en-US"/>
              <a:t>The Answers!</a:t>
            </a:r>
          </a:p>
          <a:p>
            <a:endParaRPr lang="en-US"/>
          </a:p>
        </p:txBody>
      </p:sp>
      <p:sp>
        <p:nvSpPr>
          <p:cNvPr id="3" name="Text Placeholder 2">
            <a:extLst>
              <a:ext uri="{FF2B5EF4-FFF2-40B4-BE49-F238E27FC236}">
                <a16:creationId xmlns:a16="http://schemas.microsoft.com/office/drawing/2014/main" id="{C87C0791-7091-7AF9-2459-8CCD6BAA4C0D}"/>
              </a:ext>
            </a:extLst>
          </p:cNvPr>
          <p:cNvSpPr>
            <a:spLocks noGrp="1"/>
          </p:cNvSpPr>
          <p:nvPr>
            <p:ph type="body" sz="quarter" idx="15"/>
          </p:nvPr>
        </p:nvSpPr>
        <p:spPr>
          <a:xfrm>
            <a:off x="3429000" y="533400"/>
            <a:ext cx="5246281" cy="4741249"/>
          </a:xfrm>
        </p:spPr>
        <p:txBody>
          <a:bodyPr>
            <a:noAutofit/>
          </a:bodyPr>
          <a:lstStyle/>
          <a:p>
            <a:pPr marL="0" indent="0">
              <a:buNone/>
            </a:pPr>
            <a:r>
              <a:rPr lang="en-US" sz="1600" dirty="0">
                <a:latin typeface="Calibri" panose="020F0502020204030204" pitchFamily="34" charset="0"/>
                <a:ea typeface="Calibri" panose="020F0502020204030204" pitchFamily="34" charset="0"/>
                <a:cs typeface="Calibri" panose="020F0502020204030204" pitchFamily="34" charset="0"/>
              </a:rPr>
              <a:t>1.  Can a taxpayer request a good cause waiver and reconvening?  </a:t>
            </a:r>
          </a:p>
          <a:p>
            <a:pPr marL="0" indent="0">
              <a:buNone/>
            </a:pP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solidFill>
                  <a:schemeClr val="tx2">
                    <a:lumMod val="25000"/>
                    <a:lumOff val="75000"/>
                  </a:schemeClr>
                </a:solidFill>
                <a:latin typeface="Calibri" panose="020F0502020204030204" pitchFamily="34" charset="0"/>
                <a:ea typeface="Calibri" panose="020F0502020204030204" pitchFamily="34" charset="0"/>
                <a:cs typeface="Calibri" panose="020F0502020204030204" pitchFamily="34" charset="0"/>
              </a:rPr>
              <a:t>Answer: Yes, they can.</a:t>
            </a:r>
          </a:p>
          <a:p>
            <a:pPr marL="0" indent="0">
              <a:buNone/>
            </a:pPr>
            <a:endParaRPr lang="en-US" sz="1600" dirty="0">
              <a:solidFill>
                <a:schemeClr val="tx2">
                  <a:lumMod val="25000"/>
                  <a:lumOff val="75000"/>
                </a:schemeClr>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ea typeface="Calibri" panose="020F0502020204030204" pitchFamily="34" charset="0"/>
                <a:cs typeface="Calibri" panose="020F0502020204030204" pitchFamily="34" charset="0"/>
              </a:rPr>
              <a:t>2.  In this case, how should the Clerk proceed? </a:t>
            </a:r>
          </a:p>
          <a:p>
            <a:pPr marL="0" indent="0">
              <a:buNone/>
            </a:pP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solidFill>
                  <a:schemeClr val="tx2">
                    <a:lumMod val="25000"/>
                    <a:lumOff val="75000"/>
                  </a:schemeClr>
                </a:solidFill>
                <a:latin typeface="Calibri" panose="020F0502020204030204" pitchFamily="34" charset="0"/>
                <a:ea typeface="Calibri" panose="020F0502020204030204" pitchFamily="34" charset="0"/>
                <a:cs typeface="Calibri" panose="020F0502020204030204" pitchFamily="34" charset="0"/>
              </a:rPr>
              <a:t>Answer: The following slide has the Department’s guidance.</a:t>
            </a:r>
          </a:p>
          <a:p>
            <a:pPr marL="0" indent="0">
              <a:buNone/>
            </a:pPr>
            <a:endParaRPr lang="en-US" sz="1600" dirty="0">
              <a:solidFill>
                <a:schemeClr val="tx2">
                  <a:lumMod val="25000"/>
                  <a:lumOff val="75000"/>
                </a:schemeClr>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ea typeface="Calibri" panose="020F0502020204030204" pitchFamily="34" charset="0"/>
                <a:cs typeface="Calibri" panose="020F0502020204030204" pitchFamily="34" charset="0"/>
              </a:rPr>
              <a:t> Do you agree?</a:t>
            </a:r>
          </a:p>
          <a:p>
            <a:pPr lvl="1">
              <a:buClr>
                <a:schemeClr val="bg1"/>
              </a:buClr>
            </a:pPr>
            <a:r>
              <a:rPr lang="en-US" sz="1600" kern="100" dirty="0">
                <a:effectLst/>
                <a:latin typeface="Calibri" panose="020F0502020204030204" pitchFamily="34" charset="0"/>
                <a:ea typeface="Calibri" panose="020F0502020204030204" pitchFamily="34" charset="0"/>
                <a:cs typeface="Calibri" panose="020F0502020204030204" pitchFamily="34" charset="0"/>
              </a:rPr>
              <a:t>Since the taxpayer requested both a late filing exception and reconvening, the Board should evaluate both. Keeping in mind they are separate requests even though they were submitted at the same time. </a:t>
            </a:r>
          </a:p>
          <a:p>
            <a:pPr lvl="1">
              <a:buClr>
                <a:schemeClr val="bg1"/>
              </a:buClr>
            </a:pPr>
            <a:endParaRPr lang="en-US" sz="1600" kern="100" dirty="0">
              <a:latin typeface="Calibri" panose="020F0502020204030204" pitchFamily="34" charset="0"/>
              <a:ea typeface="Calibri" panose="020F0502020204030204" pitchFamily="34" charset="0"/>
              <a:cs typeface="Calibri" panose="020F0502020204030204" pitchFamily="34" charset="0"/>
            </a:endParaRPr>
          </a:p>
          <a:p>
            <a:pPr lvl="1">
              <a:buClr>
                <a:schemeClr val="bg1"/>
              </a:buClr>
            </a:pPr>
            <a:r>
              <a:rPr lang="en-US" sz="1600" kern="100" dirty="0">
                <a:effectLst/>
                <a:latin typeface="Calibri" panose="020F0502020204030204" pitchFamily="34" charset="0"/>
                <a:ea typeface="Calibri" panose="020F0502020204030204" pitchFamily="34" charset="0"/>
                <a:cs typeface="Calibri" panose="020F0502020204030204" pitchFamily="34" charset="0"/>
              </a:rPr>
              <a:t>Begin by identifying which RCW and/or WAC applies to the request and evaluate the taxpayer provided information to determine if the request qualifies for approval. </a:t>
            </a:r>
          </a:p>
          <a:p>
            <a:pPr lvl="1">
              <a:buClr>
                <a:schemeClr val="bg1"/>
              </a:buClr>
            </a:pPr>
            <a:endParaRPr lang="en-US" sz="1600" kern="100" dirty="0">
              <a:latin typeface="Calibri" panose="020F0502020204030204" pitchFamily="34" charset="0"/>
              <a:ea typeface="Calibri" panose="020F0502020204030204" pitchFamily="34" charset="0"/>
              <a:cs typeface="Calibri" panose="020F0502020204030204" pitchFamily="34" charset="0"/>
            </a:endParaRPr>
          </a:p>
          <a:p>
            <a:pPr lvl="1">
              <a:buClr>
                <a:schemeClr val="bg1"/>
              </a:buClr>
            </a:pPr>
            <a:r>
              <a:rPr lang="en-US" sz="1600" kern="100" dirty="0">
                <a:effectLst/>
                <a:latin typeface="Calibri" panose="020F0502020204030204" pitchFamily="34" charset="0"/>
                <a:ea typeface="Calibri" panose="020F0502020204030204" pitchFamily="34" charset="0"/>
                <a:cs typeface="Calibri" panose="020F0502020204030204" pitchFamily="34" charset="0"/>
              </a:rPr>
              <a:t>You won’t always know which laws and rules apply, but each request form includes the correct RCW or WAC.</a:t>
            </a:r>
          </a:p>
        </p:txBody>
      </p:sp>
    </p:spTree>
    <p:extLst>
      <p:ext uri="{BB962C8B-B14F-4D97-AF65-F5344CB8AC3E}">
        <p14:creationId xmlns:p14="http://schemas.microsoft.com/office/powerpoint/2010/main" val="1382380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30E8CE-06BD-B525-9D52-49E4B5EA20D3}"/>
              </a:ext>
            </a:extLst>
          </p:cNvPr>
          <p:cNvSpPr>
            <a:spLocks noGrp="1"/>
          </p:cNvSpPr>
          <p:nvPr>
            <p:ph type="body" sz="quarter" idx="14"/>
          </p:nvPr>
        </p:nvSpPr>
        <p:spPr>
          <a:xfrm>
            <a:off x="292356" y="1423068"/>
            <a:ext cx="2603244" cy="4011865"/>
          </a:xfrm>
        </p:spPr>
        <p:txBody>
          <a:bodyPr/>
          <a:lstStyle/>
          <a:p>
            <a:r>
              <a:rPr lang="en-US" dirty="0">
                <a:latin typeface="Aptos Display" panose="020B0004020202020204" pitchFamily="34" charset="0"/>
              </a:rPr>
              <a:t>Department's Guidance (Late Filing)</a:t>
            </a:r>
          </a:p>
        </p:txBody>
      </p:sp>
      <p:sp>
        <p:nvSpPr>
          <p:cNvPr id="7" name="Text Placeholder 6">
            <a:extLst>
              <a:ext uri="{FF2B5EF4-FFF2-40B4-BE49-F238E27FC236}">
                <a16:creationId xmlns:a16="http://schemas.microsoft.com/office/drawing/2014/main" id="{6CAB9A9B-720E-6037-3561-96EC53FE8167}"/>
              </a:ext>
            </a:extLst>
          </p:cNvPr>
          <p:cNvSpPr>
            <a:spLocks noGrp="1"/>
          </p:cNvSpPr>
          <p:nvPr>
            <p:ph type="body" sz="quarter" idx="16"/>
          </p:nvPr>
        </p:nvSpPr>
        <p:spPr>
          <a:xfrm>
            <a:off x="3277486" y="228600"/>
            <a:ext cx="5142656" cy="255182"/>
          </a:xfrm>
        </p:spPr>
        <p:txBody>
          <a:bodyPr>
            <a:normAutofit fontScale="92500" lnSpcReduction="20000"/>
          </a:bodyPr>
          <a:lstStyle/>
          <a:p>
            <a:r>
              <a:rPr lang="en-US" dirty="0"/>
              <a:t>Exercise #1</a:t>
            </a:r>
          </a:p>
        </p:txBody>
      </p:sp>
      <p:sp>
        <p:nvSpPr>
          <p:cNvPr id="6" name="Text Placeholder 5">
            <a:extLst>
              <a:ext uri="{FF2B5EF4-FFF2-40B4-BE49-F238E27FC236}">
                <a16:creationId xmlns:a16="http://schemas.microsoft.com/office/drawing/2014/main" id="{2745BA2D-DC96-B4CB-3BCF-95D78B3BCBE3}"/>
              </a:ext>
            </a:extLst>
          </p:cNvPr>
          <p:cNvSpPr>
            <a:spLocks noGrp="1"/>
          </p:cNvSpPr>
          <p:nvPr>
            <p:ph type="body" sz="quarter" idx="15"/>
          </p:nvPr>
        </p:nvSpPr>
        <p:spPr>
          <a:xfrm>
            <a:off x="3242850" y="483782"/>
            <a:ext cx="5824950" cy="7898218"/>
          </a:xfrm>
        </p:spPr>
        <p:txBody>
          <a:bodyPr>
            <a:noAutofit/>
          </a:bodyPr>
          <a:lstStyle/>
          <a:p>
            <a:pPr marL="0" indent="0" fontAlgn="base">
              <a:lnSpc>
                <a:spcPct val="120000"/>
              </a:lnSpc>
              <a:buNone/>
            </a:pPr>
            <a:r>
              <a:rPr lang="en-US" sz="1400" dirty="0">
                <a:solidFill>
                  <a:srgbClr val="000000"/>
                </a:solidFill>
                <a:latin typeface="+mj-lt"/>
              </a:rPr>
              <a:t>Since the taxpayer requested both a late filing exception and reconvening, the Board should evaluate both. Keep in mind they are separate requests even though they were submitted at the same time. I recommend using the same process to evaluate and decide each request. Begin by identifying which RCW and/or WAC applies to the request and evaluate the taxpayer provided information to determine if the request qualifies for approval. We don’t always know which laws and rules apply so here’s my cheat! Each request form includes the RCW or WAC that that applies. I find WACs are generally easier to understand. </a:t>
            </a:r>
          </a:p>
          <a:p>
            <a:pPr indent="0" fontAlgn="base">
              <a:lnSpc>
                <a:spcPct val="120000"/>
              </a:lnSpc>
              <a:buNone/>
            </a:pPr>
            <a:r>
              <a:rPr lang="en-US" sz="1400" dirty="0">
                <a:solidFill>
                  <a:srgbClr val="000000"/>
                </a:solidFill>
                <a:latin typeface="+mj-lt"/>
              </a:rPr>
              <a:t>The taxpayer’s two requests for an untimely filing related to a delayed value change notice: </a:t>
            </a:r>
          </a:p>
          <a:p>
            <a:pPr algn="l" rtl="0" fontAlgn="base">
              <a:lnSpc>
                <a:spcPct val="120000"/>
              </a:lnSpc>
              <a:buNone/>
            </a:pPr>
            <a:r>
              <a:rPr lang="en-US" sz="1400" dirty="0">
                <a:solidFill>
                  <a:srgbClr val="000000"/>
                </a:solidFill>
                <a:latin typeface="+mj-lt"/>
              </a:rPr>
              <a:t>1. Late Filing Exception: </a:t>
            </a:r>
          </a:p>
          <a:p>
            <a:pPr algn="l" rtl="0" fontAlgn="base">
              <a:lnSpc>
                <a:spcPct val="120000"/>
              </a:lnSpc>
              <a:buClrTx/>
              <a:buFont typeface="Arial" panose="020B0604020202020204" pitchFamily="34" charset="0"/>
              <a:buChar char="•"/>
            </a:pPr>
            <a:r>
              <a:rPr lang="en-US" sz="1400" dirty="0">
                <a:solidFill>
                  <a:srgbClr val="000000"/>
                </a:solidFill>
                <a:latin typeface="+mj-lt"/>
              </a:rPr>
              <a:t>The taxpayer claims they didn't receive the value notice and assumes it was delivered to the wrong address. </a:t>
            </a:r>
          </a:p>
          <a:p>
            <a:pPr lvl="1" fontAlgn="base">
              <a:lnSpc>
                <a:spcPct val="120000"/>
              </a:lnSpc>
              <a:buClrTx/>
            </a:pPr>
            <a:r>
              <a:rPr lang="en-US" sz="1400" dirty="0">
                <a:solidFill>
                  <a:srgbClr val="000000"/>
                </a:solidFill>
                <a:latin typeface="+mj-lt"/>
              </a:rPr>
              <a:t>To qualify under WAC 458-14-056(3)(b):</a:t>
            </a:r>
          </a:p>
          <a:p>
            <a:pPr lvl="2" fontAlgn="base">
              <a:lnSpc>
                <a:spcPct val="120000"/>
              </a:lnSpc>
              <a:buClrTx/>
            </a:pPr>
            <a:r>
              <a:rPr lang="en-US" sz="1400" dirty="0">
                <a:solidFill>
                  <a:srgbClr val="000000"/>
                </a:solidFill>
                <a:latin typeface="+mj-lt"/>
              </a:rPr>
              <a:t>A taxpayer must be </a:t>
            </a:r>
            <a:r>
              <a:rPr lang="en-US" sz="1400" u="sng" dirty="0">
                <a:solidFill>
                  <a:srgbClr val="000000"/>
                </a:solidFill>
                <a:latin typeface="+mj-lt"/>
              </a:rPr>
              <a:t>absent from his or her home f</a:t>
            </a:r>
            <a:r>
              <a:rPr lang="en-US" sz="1400" dirty="0">
                <a:solidFill>
                  <a:srgbClr val="000000"/>
                </a:solidFill>
                <a:latin typeface="+mj-lt"/>
              </a:rPr>
              <a:t>or more than 15 days prior to the filing deadline (which must be after July 1) </a:t>
            </a:r>
          </a:p>
          <a:p>
            <a:pPr lvl="1" fontAlgn="base">
              <a:lnSpc>
                <a:spcPct val="120000"/>
              </a:lnSpc>
              <a:buClrTx/>
            </a:pPr>
            <a:r>
              <a:rPr lang="en-US" sz="1400" dirty="0">
                <a:solidFill>
                  <a:srgbClr val="000000"/>
                </a:solidFill>
                <a:latin typeface="+mj-lt"/>
              </a:rPr>
              <a:t>Based on the above, this taxpayer did not show they were </a:t>
            </a:r>
            <a:r>
              <a:rPr lang="en-US" sz="1400" b="1" dirty="0">
                <a:solidFill>
                  <a:srgbClr val="000000"/>
                </a:solidFill>
                <a:latin typeface="+mj-lt"/>
              </a:rPr>
              <a:t>absent from home for more than 15 days</a:t>
            </a:r>
            <a:r>
              <a:rPr lang="en-US" sz="1400" dirty="0">
                <a:solidFill>
                  <a:srgbClr val="000000"/>
                </a:solidFill>
                <a:latin typeface="+mj-lt"/>
              </a:rPr>
              <a:t> before the deadline, so they likely wouldn’t qualify. </a:t>
            </a:r>
          </a:p>
          <a:p>
            <a:pPr marL="0" indent="0">
              <a:lnSpc>
                <a:spcPct val="100000"/>
              </a:lnSpc>
              <a:spcBef>
                <a:spcPts val="0"/>
              </a:spcBef>
              <a:buNone/>
            </a:pPr>
            <a:endParaRPr lang="en-US" sz="1400" dirty="0"/>
          </a:p>
        </p:txBody>
      </p:sp>
    </p:spTree>
    <p:extLst>
      <p:ext uri="{BB962C8B-B14F-4D97-AF65-F5344CB8AC3E}">
        <p14:creationId xmlns:p14="http://schemas.microsoft.com/office/powerpoint/2010/main" val="3678687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E8332-6E23-DE79-A904-13A77ECB094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EEEDB19-E5E6-2863-39D0-86EE6D79FA6B}"/>
              </a:ext>
            </a:extLst>
          </p:cNvPr>
          <p:cNvSpPr>
            <a:spLocks noGrp="1"/>
          </p:cNvSpPr>
          <p:nvPr>
            <p:ph type="body" sz="quarter" idx="14"/>
          </p:nvPr>
        </p:nvSpPr>
        <p:spPr>
          <a:xfrm>
            <a:off x="292356" y="1423068"/>
            <a:ext cx="2527044" cy="4011865"/>
          </a:xfrm>
        </p:spPr>
        <p:txBody>
          <a:bodyPr/>
          <a:lstStyle/>
          <a:p>
            <a:r>
              <a:rPr lang="en-US" dirty="0">
                <a:latin typeface="Aptos Display" panose="020B0004020202020204" pitchFamily="34" charset="0"/>
              </a:rPr>
              <a:t>Department's Guidance (Reconvene)</a:t>
            </a:r>
          </a:p>
        </p:txBody>
      </p:sp>
      <p:sp>
        <p:nvSpPr>
          <p:cNvPr id="7" name="Text Placeholder 6">
            <a:extLst>
              <a:ext uri="{FF2B5EF4-FFF2-40B4-BE49-F238E27FC236}">
                <a16:creationId xmlns:a16="http://schemas.microsoft.com/office/drawing/2014/main" id="{DB89EAC3-CBAE-49F3-1BF8-A9C0120817B7}"/>
              </a:ext>
            </a:extLst>
          </p:cNvPr>
          <p:cNvSpPr>
            <a:spLocks noGrp="1"/>
          </p:cNvSpPr>
          <p:nvPr>
            <p:ph type="body" sz="quarter" idx="16"/>
          </p:nvPr>
        </p:nvSpPr>
        <p:spPr>
          <a:xfrm>
            <a:off x="3277486" y="1000789"/>
            <a:ext cx="5142656" cy="255182"/>
          </a:xfrm>
        </p:spPr>
        <p:txBody>
          <a:bodyPr>
            <a:normAutofit fontScale="92500" lnSpcReduction="20000"/>
          </a:bodyPr>
          <a:lstStyle/>
          <a:p>
            <a:r>
              <a:rPr lang="en-US" dirty="0"/>
              <a:t>Exercise #1</a:t>
            </a:r>
          </a:p>
        </p:txBody>
      </p:sp>
      <p:sp>
        <p:nvSpPr>
          <p:cNvPr id="6" name="Text Placeholder 5">
            <a:extLst>
              <a:ext uri="{FF2B5EF4-FFF2-40B4-BE49-F238E27FC236}">
                <a16:creationId xmlns:a16="http://schemas.microsoft.com/office/drawing/2014/main" id="{EBEFC386-DA82-0026-BC52-83FCFFF19181}"/>
              </a:ext>
            </a:extLst>
          </p:cNvPr>
          <p:cNvSpPr>
            <a:spLocks noGrp="1"/>
          </p:cNvSpPr>
          <p:nvPr>
            <p:ph type="body" sz="quarter" idx="15"/>
          </p:nvPr>
        </p:nvSpPr>
        <p:spPr>
          <a:xfrm>
            <a:off x="3277486" y="1255972"/>
            <a:ext cx="5701709" cy="4290063"/>
          </a:xfrm>
        </p:spPr>
        <p:txBody>
          <a:bodyPr>
            <a:noAutofit/>
          </a:bodyPr>
          <a:lstStyle/>
          <a:p>
            <a:pPr algn="l" rtl="0" fontAlgn="base">
              <a:lnSpc>
                <a:spcPct val="120000"/>
              </a:lnSpc>
              <a:buNone/>
            </a:pPr>
            <a:r>
              <a:rPr lang="en-US" sz="1600" dirty="0">
                <a:solidFill>
                  <a:srgbClr val="000000"/>
                </a:solidFill>
                <a:latin typeface="+mj-lt"/>
              </a:rPr>
              <a:t>2. Reconvening Request: </a:t>
            </a:r>
          </a:p>
          <a:p>
            <a:pPr lvl="1" fontAlgn="base">
              <a:lnSpc>
                <a:spcPct val="120000"/>
              </a:lnSpc>
              <a:buClrTx/>
            </a:pPr>
            <a:r>
              <a:rPr lang="en-US" sz="1600" dirty="0">
                <a:solidFill>
                  <a:srgbClr val="000000"/>
                </a:solidFill>
                <a:latin typeface="+mj-lt"/>
              </a:rPr>
              <a:t>The taxpayer claims the change of value notice was delayed in delivery. </a:t>
            </a:r>
          </a:p>
          <a:p>
            <a:pPr lvl="1" fontAlgn="base">
              <a:lnSpc>
                <a:spcPct val="120000"/>
              </a:lnSpc>
              <a:buClrTx/>
            </a:pPr>
            <a:r>
              <a:rPr lang="en-US" sz="1600" dirty="0">
                <a:solidFill>
                  <a:srgbClr val="000000"/>
                </a:solidFill>
                <a:latin typeface="+mj-lt"/>
              </a:rPr>
              <a:t>To qualify under WAC 458-14-127(1): </a:t>
            </a:r>
          </a:p>
          <a:p>
            <a:pPr lvl="2" fontAlgn="base">
              <a:lnSpc>
                <a:spcPct val="120000"/>
              </a:lnSpc>
              <a:buClrTx/>
            </a:pPr>
            <a:r>
              <a:rPr lang="en-US" sz="1600" dirty="0">
                <a:solidFill>
                  <a:srgbClr val="000000"/>
                </a:solidFill>
                <a:latin typeface="+mj-lt"/>
              </a:rPr>
              <a:t>Taxpayer provides a statement swearing they </a:t>
            </a:r>
            <a:r>
              <a:rPr lang="en-US" sz="1600" u="sng" dirty="0">
                <a:solidFill>
                  <a:srgbClr val="000000"/>
                </a:solidFill>
                <a:latin typeface="+mj-lt"/>
              </a:rPr>
              <a:t>did not receive</a:t>
            </a:r>
            <a:r>
              <a:rPr lang="en-US" sz="1600" dirty="0">
                <a:solidFill>
                  <a:srgbClr val="000000"/>
                </a:solidFill>
                <a:latin typeface="+mj-lt"/>
              </a:rPr>
              <a:t> the notice of value </a:t>
            </a:r>
            <a:r>
              <a:rPr lang="en-US" sz="1600" u="sng" dirty="0">
                <a:solidFill>
                  <a:srgbClr val="000000"/>
                </a:solidFill>
                <a:latin typeface="+mj-lt"/>
              </a:rPr>
              <a:t>more than 15 days</a:t>
            </a:r>
            <a:r>
              <a:rPr lang="en-US" sz="1600" dirty="0">
                <a:solidFill>
                  <a:srgbClr val="000000"/>
                </a:solidFill>
                <a:latin typeface="+mj-lt"/>
              </a:rPr>
              <a:t> prior to the filing deadline AND proof of a value change. </a:t>
            </a:r>
          </a:p>
          <a:p>
            <a:pPr lvl="1" fontAlgn="base">
              <a:lnSpc>
                <a:spcPct val="120000"/>
              </a:lnSpc>
              <a:buClrTx/>
            </a:pPr>
            <a:r>
              <a:rPr lang="en-US" sz="1600" dirty="0">
                <a:solidFill>
                  <a:srgbClr val="000000"/>
                </a:solidFill>
                <a:latin typeface="+mj-lt"/>
              </a:rPr>
              <a:t>Based on the above, more information needed from the taxpayer before a decision can be made and should include the following: </a:t>
            </a:r>
          </a:p>
          <a:p>
            <a:pPr lvl="2" fontAlgn="base">
              <a:lnSpc>
                <a:spcPct val="120000"/>
              </a:lnSpc>
              <a:buClrTx/>
            </a:pPr>
            <a:r>
              <a:rPr lang="en-US" sz="1600" dirty="0">
                <a:solidFill>
                  <a:srgbClr val="000000"/>
                </a:solidFill>
                <a:latin typeface="+mj-lt"/>
              </a:rPr>
              <a:t>A sworn affidavit from the taxpayer stating they didn't receive the notice timely. </a:t>
            </a:r>
          </a:p>
          <a:p>
            <a:pPr lvl="2" fontAlgn="base">
              <a:lnSpc>
                <a:spcPts val="1173"/>
              </a:lnSpc>
              <a:buClrTx/>
            </a:pPr>
            <a:r>
              <a:rPr lang="en-US" sz="1600" dirty="0">
                <a:solidFill>
                  <a:srgbClr val="000000"/>
                </a:solidFill>
                <a:latin typeface="+mj-lt"/>
              </a:rPr>
              <a:t>Proof their value was changed for the 2023 assessment year (over the 2022 assessment year). </a:t>
            </a:r>
          </a:p>
          <a:p>
            <a:pPr lvl="2" fontAlgn="base">
              <a:lnSpc>
                <a:spcPts val="1173"/>
              </a:lnSpc>
              <a:buClrTx/>
            </a:pPr>
            <a:r>
              <a:rPr lang="en-US" sz="1600" dirty="0">
                <a:solidFill>
                  <a:srgbClr val="000000"/>
                </a:solidFill>
                <a:latin typeface="+mj-lt"/>
              </a:rPr>
              <a:t>Completed request is filed with the Board by April 30, 2024. </a:t>
            </a:r>
          </a:p>
          <a:p>
            <a:pPr marL="0" indent="0" fontAlgn="base">
              <a:lnSpc>
                <a:spcPts val="1173"/>
              </a:lnSpc>
              <a:buNone/>
            </a:pPr>
            <a:r>
              <a:rPr lang="en-US" sz="1600" dirty="0">
                <a:solidFill>
                  <a:srgbClr val="000000"/>
                </a:solidFill>
                <a:latin typeface="+mj-lt"/>
              </a:rPr>
              <a:t>Remember: Both requests are separate, even though submitted together. Use the same process for each to determine approval based on relevant RCWs and WACs. </a:t>
            </a:r>
          </a:p>
          <a:p>
            <a:pPr marL="0" indent="0">
              <a:lnSpc>
                <a:spcPct val="100000"/>
              </a:lnSpc>
              <a:spcBef>
                <a:spcPts val="0"/>
              </a:spcBef>
              <a:buNone/>
            </a:pPr>
            <a:endParaRPr lang="en-US" sz="1600" dirty="0"/>
          </a:p>
        </p:txBody>
      </p:sp>
    </p:spTree>
    <p:extLst>
      <p:ext uri="{BB962C8B-B14F-4D97-AF65-F5344CB8AC3E}">
        <p14:creationId xmlns:p14="http://schemas.microsoft.com/office/powerpoint/2010/main" val="3100566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E6913-2AC4-3CFB-7CEB-BD77C5D0C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80C52E-B319-C308-98B7-F993BEFC2085}"/>
              </a:ext>
            </a:extLst>
          </p:cNvPr>
          <p:cNvSpPr>
            <a:spLocks noGrp="1"/>
          </p:cNvSpPr>
          <p:nvPr>
            <p:ph type="title"/>
          </p:nvPr>
        </p:nvSpPr>
        <p:spPr>
          <a:xfrm>
            <a:off x="2022810" y="1209949"/>
            <a:ext cx="5098382" cy="411479"/>
          </a:xfrm>
        </p:spPr>
        <p:txBody>
          <a:bodyPr>
            <a:normAutofit fontScale="90000"/>
          </a:bodyPr>
          <a:lstStyle/>
          <a:p>
            <a:br>
              <a:rPr lang="en-US" b="1" dirty="0"/>
            </a:br>
            <a:r>
              <a:rPr lang="en-US" b="1" dirty="0">
                <a:latin typeface="Aptos" panose="020B0004020202020204" pitchFamily="34" charset="0"/>
              </a:rPr>
              <a:t>Exercise #2</a:t>
            </a:r>
            <a:br>
              <a:rPr lang="en-US" b="1" dirty="0"/>
            </a:br>
            <a:endParaRPr lang="en-US" b="1" dirty="0"/>
          </a:p>
        </p:txBody>
      </p:sp>
      <p:sp>
        <p:nvSpPr>
          <p:cNvPr id="5" name="TextBox 4">
            <a:extLst>
              <a:ext uri="{FF2B5EF4-FFF2-40B4-BE49-F238E27FC236}">
                <a16:creationId xmlns:a16="http://schemas.microsoft.com/office/drawing/2014/main" id="{3395CB5C-AC65-B117-3184-96F7251F5B2A}"/>
              </a:ext>
            </a:extLst>
          </p:cNvPr>
          <p:cNvSpPr txBox="1"/>
          <p:nvPr/>
        </p:nvSpPr>
        <p:spPr>
          <a:xfrm>
            <a:off x="1873989" y="3544197"/>
            <a:ext cx="6334180" cy="870175"/>
          </a:xfrm>
          <a:prstGeom prst="rect">
            <a:avLst/>
          </a:prstGeom>
          <a:noFill/>
        </p:spPr>
        <p:txBody>
          <a:bodyPr wrap="square" lIns="68580" tIns="34290" rIns="68580" bIns="34290" anchor="t">
            <a:spAutoFit/>
          </a:bodyPr>
          <a:lstStyle/>
          <a:p>
            <a:pPr defTabSz="685800" eaLnBrk="1" fontAlgn="auto" hangingPunct="1">
              <a:lnSpc>
                <a:spcPct val="115000"/>
              </a:lnSpc>
              <a:spcBef>
                <a:spcPts val="750"/>
              </a:spcBef>
              <a:spcAft>
                <a:spcPts val="600"/>
              </a:spcAft>
              <a:buClr>
                <a:srgbClr val="174A7C"/>
              </a:buClr>
              <a:defRPr/>
            </a:pPr>
            <a:r>
              <a:rPr lang="en-US" b="1" dirty="0">
                <a:solidFill>
                  <a:schemeClr val="tx2">
                    <a:lumMod val="20000"/>
                    <a:lumOff val="80000"/>
                  </a:schemeClr>
                </a:solidFill>
                <a:latin typeface="Aptos"/>
                <a:ea typeface="Aptos" panose="020B0004020202020204" pitchFamily="34" charset="0"/>
                <a:cs typeface="Times New Roman"/>
              </a:rPr>
              <a:t>1. </a:t>
            </a:r>
            <a:r>
              <a:rPr lang="en-US" b="1" dirty="0">
                <a:solidFill>
                  <a:schemeClr val="tx2">
                    <a:lumMod val="20000"/>
                    <a:lumOff val="80000"/>
                  </a:schemeClr>
                </a:solidFill>
                <a:latin typeface="Aptos"/>
              </a:rPr>
              <a:t> Are either, or both, of the requests valid?</a:t>
            </a:r>
          </a:p>
          <a:p>
            <a:pPr>
              <a:lnSpc>
                <a:spcPct val="115000"/>
              </a:lnSpc>
              <a:spcBef>
                <a:spcPts val="750"/>
              </a:spcBef>
              <a:spcAft>
                <a:spcPts val="600"/>
              </a:spcAft>
              <a:buClr>
                <a:srgbClr val="174A7C"/>
              </a:buClr>
              <a:defRPr/>
            </a:pPr>
            <a:r>
              <a:rPr lang="en-US" b="1" kern="100" dirty="0">
                <a:solidFill>
                  <a:srgbClr val="C9DFF6"/>
                </a:solidFill>
                <a:latin typeface="Aptos"/>
                <a:ea typeface="Aptos" panose="020B0004020202020204" pitchFamily="34" charset="0"/>
                <a:cs typeface="Times New Roman"/>
              </a:rPr>
              <a:t>2.  How should the Clerk proceed?</a:t>
            </a:r>
          </a:p>
        </p:txBody>
      </p:sp>
      <p:sp>
        <p:nvSpPr>
          <p:cNvPr id="8" name="TextBox 7">
            <a:extLst>
              <a:ext uri="{FF2B5EF4-FFF2-40B4-BE49-F238E27FC236}">
                <a16:creationId xmlns:a16="http://schemas.microsoft.com/office/drawing/2014/main" id="{20BDA9C1-752C-879F-0B57-C3A3096F86C7}"/>
              </a:ext>
            </a:extLst>
          </p:cNvPr>
          <p:cNvSpPr txBox="1"/>
          <p:nvPr/>
        </p:nvSpPr>
        <p:spPr>
          <a:xfrm>
            <a:off x="1794245" y="1984834"/>
            <a:ext cx="5885120" cy="1109214"/>
          </a:xfrm>
          <a:prstGeom prst="rect">
            <a:avLst/>
          </a:prstGeom>
          <a:noFill/>
        </p:spPr>
        <p:txBody>
          <a:bodyPr wrap="square" rtlCol="0">
            <a:spAutoFit/>
          </a:bodyPr>
          <a:lstStyle/>
          <a:p>
            <a:pPr defTabSz="685800" eaLnBrk="1" fontAlgn="auto" hangingPunct="1">
              <a:lnSpc>
                <a:spcPct val="115000"/>
              </a:lnSpc>
              <a:spcBef>
                <a:spcPts val="0"/>
              </a:spcBef>
              <a:spcAft>
                <a:spcPts val="600"/>
              </a:spcAft>
              <a:defRPr/>
            </a:pPr>
            <a:r>
              <a:rPr lang="en-US" b="1" kern="100" dirty="0">
                <a:solidFill>
                  <a:prstClr val="white"/>
                </a:solidFill>
                <a:latin typeface="Aptos" panose="020B0004020202020204" pitchFamily="34" charset="0"/>
                <a:ea typeface="Aptos" panose="020B0004020202020204" pitchFamily="34" charset="0"/>
                <a:cs typeface="Arial" panose="020B0604020202020204" pitchFamily="34" charset="0"/>
              </a:rPr>
              <a:t>Issue</a:t>
            </a:r>
            <a:endParaRPr lang="en-US" kern="100" dirty="0">
              <a:solidFill>
                <a:prstClr val="white"/>
              </a:solidFill>
              <a:latin typeface="Aptos" panose="020B0004020202020204" pitchFamily="34" charset="0"/>
              <a:ea typeface="Aptos" panose="020B0004020202020204" pitchFamily="34" charset="0"/>
              <a:cs typeface="Arial" panose="020B0604020202020204" pitchFamily="34" charset="0"/>
            </a:endParaRPr>
          </a:p>
          <a:p>
            <a:pPr defTabSz="685800" eaLnBrk="1" fontAlgn="auto" hangingPunct="1">
              <a:lnSpc>
                <a:spcPct val="115000"/>
              </a:lnSpc>
              <a:spcBef>
                <a:spcPts val="0"/>
              </a:spcBef>
              <a:spcAft>
                <a:spcPts val="600"/>
              </a:spcAft>
              <a:defRPr/>
            </a:pPr>
            <a:r>
              <a:rPr lang="en-US" b="1" kern="100" dirty="0">
                <a:solidFill>
                  <a:prstClr val="white"/>
                </a:solidFill>
                <a:latin typeface="Aptos" panose="020B0004020202020204" pitchFamily="34" charset="0"/>
                <a:ea typeface="Aptos" panose="020B0004020202020204" pitchFamily="34" charset="0"/>
                <a:cs typeface="Arial" panose="020B0604020202020204" pitchFamily="34" charset="0"/>
              </a:rPr>
              <a:t>The Board received a request for a good cause waiver and a request to reconvene from a taxpayer. </a:t>
            </a:r>
          </a:p>
        </p:txBody>
      </p:sp>
    </p:spTree>
    <p:extLst>
      <p:ext uri="{BB962C8B-B14F-4D97-AF65-F5344CB8AC3E}">
        <p14:creationId xmlns:p14="http://schemas.microsoft.com/office/powerpoint/2010/main" val="7885283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228AD-6B58-26EB-4B36-1573B108DA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A3854-4A18-32C4-7BCD-DF5598F3E930}"/>
              </a:ext>
            </a:extLst>
          </p:cNvPr>
          <p:cNvSpPr>
            <a:spLocks noGrp="1"/>
          </p:cNvSpPr>
          <p:nvPr>
            <p:ph type="title"/>
          </p:nvPr>
        </p:nvSpPr>
        <p:spPr/>
        <p:txBody>
          <a:bodyPr/>
          <a:lstStyle/>
          <a:p>
            <a:r>
              <a:rPr lang="en-US" dirty="0"/>
              <a:t>Petition </a:t>
            </a:r>
          </a:p>
        </p:txBody>
      </p:sp>
      <p:pic>
        <p:nvPicPr>
          <p:cNvPr id="20" name="Content Placeholder 19">
            <a:extLst>
              <a:ext uri="{FF2B5EF4-FFF2-40B4-BE49-F238E27FC236}">
                <a16:creationId xmlns:a16="http://schemas.microsoft.com/office/drawing/2014/main" id="{0AB593C3-8BE8-5D01-70C7-FB7BC0F8B4D5}"/>
              </a:ext>
            </a:extLst>
          </p:cNvPr>
          <p:cNvPicPr>
            <a:picLocks noGrp="1" noChangeAspect="1"/>
          </p:cNvPicPr>
          <p:nvPr>
            <p:ph sz="quarter" idx="14"/>
          </p:nvPr>
        </p:nvPicPr>
        <p:blipFill>
          <a:blip r:embed="rId3"/>
          <a:stretch>
            <a:fillRect/>
          </a:stretch>
        </p:blipFill>
        <p:spPr>
          <a:xfrm>
            <a:off x="4657725" y="2207418"/>
            <a:ext cx="4486275" cy="3793332"/>
          </a:xfrm>
        </p:spPr>
      </p:pic>
      <p:pic>
        <p:nvPicPr>
          <p:cNvPr id="8" name="Content Placeholder 7">
            <a:extLst>
              <a:ext uri="{FF2B5EF4-FFF2-40B4-BE49-F238E27FC236}">
                <a16:creationId xmlns:a16="http://schemas.microsoft.com/office/drawing/2014/main" id="{B4B5056E-84A3-F44B-CDEC-4945E9A298DC}"/>
              </a:ext>
            </a:extLst>
          </p:cNvPr>
          <p:cNvPicPr>
            <a:picLocks noGrp="1" noChangeAspect="1"/>
          </p:cNvPicPr>
          <p:nvPr>
            <p:ph sz="half" idx="2"/>
          </p:nvPr>
        </p:nvPicPr>
        <p:blipFill>
          <a:blip r:embed="rId4"/>
          <a:srcRect t="21401"/>
          <a:stretch/>
        </p:blipFill>
        <p:spPr>
          <a:xfrm>
            <a:off x="85725" y="2207419"/>
            <a:ext cx="4486275" cy="3793331"/>
          </a:xfrm>
        </p:spPr>
      </p:pic>
    </p:spTree>
    <p:extLst>
      <p:ext uri="{BB962C8B-B14F-4D97-AF65-F5344CB8AC3E}">
        <p14:creationId xmlns:p14="http://schemas.microsoft.com/office/powerpoint/2010/main" val="4148575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8D729-E85F-0874-D907-D561C6CE1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AACF0-E655-86AB-52D9-2C08A0DF8B3E}"/>
              </a:ext>
            </a:extLst>
          </p:cNvPr>
          <p:cNvSpPr>
            <a:spLocks noGrp="1"/>
          </p:cNvSpPr>
          <p:nvPr>
            <p:ph type="title"/>
          </p:nvPr>
        </p:nvSpPr>
        <p:spPr/>
        <p:txBody>
          <a:bodyPr/>
          <a:lstStyle/>
          <a:p>
            <a:r>
              <a:rPr lang="en-US" dirty="0"/>
              <a:t>Good Cause Waiver Request </a:t>
            </a:r>
          </a:p>
        </p:txBody>
      </p:sp>
      <p:sp>
        <p:nvSpPr>
          <p:cNvPr id="3" name="Text Placeholder 2">
            <a:extLst>
              <a:ext uri="{FF2B5EF4-FFF2-40B4-BE49-F238E27FC236}">
                <a16:creationId xmlns:a16="http://schemas.microsoft.com/office/drawing/2014/main" id="{E1083ABE-EED2-AD73-02CD-1F09C9B3049B}"/>
              </a:ext>
            </a:extLst>
          </p:cNvPr>
          <p:cNvSpPr>
            <a:spLocks noGrp="1"/>
          </p:cNvSpPr>
          <p:nvPr>
            <p:ph type="body" idx="1"/>
          </p:nvPr>
        </p:nvSpPr>
        <p:spPr/>
        <p:txBody>
          <a:bodyPr/>
          <a:lstStyle/>
          <a:p>
            <a:r>
              <a:rPr lang="en-US" dirty="0"/>
              <a:t>Form:</a:t>
            </a:r>
          </a:p>
        </p:txBody>
      </p:sp>
      <p:pic>
        <p:nvPicPr>
          <p:cNvPr id="9" name="Content Placeholder 8">
            <a:extLst>
              <a:ext uri="{FF2B5EF4-FFF2-40B4-BE49-F238E27FC236}">
                <a16:creationId xmlns:a16="http://schemas.microsoft.com/office/drawing/2014/main" id="{18E49795-B91B-C5D1-BD61-025EEE5802B3}"/>
              </a:ext>
            </a:extLst>
          </p:cNvPr>
          <p:cNvPicPr>
            <a:picLocks noGrp="1" noChangeAspect="1"/>
          </p:cNvPicPr>
          <p:nvPr>
            <p:ph sz="half" idx="2"/>
          </p:nvPr>
        </p:nvPicPr>
        <p:blipFill>
          <a:blip r:embed="rId3"/>
          <a:srcRect t="52973"/>
          <a:stretch/>
        </p:blipFill>
        <p:spPr>
          <a:xfrm>
            <a:off x="1" y="2236555"/>
            <a:ext cx="4571999" cy="3764195"/>
          </a:xfrm>
        </p:spPr>
      </p:pic>
      <p:sp>
        <p:nvSpPr>
          <p:cNvPr id="6" name="Content Placeholder 5">
            <a:extLst>
              <a:ext uri="{FF2B5EF4-FFF2-40B4-BE49-F238E27FC236}">
                <a16:creationId xmlns:a16="http://schemas.microsoft.com/office/drawing/2014/main" id="{EA0B2319-32F2-F2D7-B6F6-2A06C52B50A2}"/>
              </a:ext>
            </a:extLst>
          </p:cNvPr>
          <p:cNvSpPr>
            <a:spLocks noGrp="1"/>
          </p:cNvSpPr>
          <p:nvPr>
            <p:ph sz="quarter" idx="14"/>
          </p:nvPr>
        </p:nvSpPr>
        <p:spPr>
          <a:xfrm>
            <a:off x="4430628" y="2236556"/>
            <a:ext cx="4713372" cy="3764194"/>
          </a:xfrm>
        </p:spPr>
        <p:txBody>
          <a:bodyPr>
            <a:noAutofit/>
          </a:bodyPr>
          <a:lstStyle/>
          <a:p>
            <a:r>
              <a:rPr lang="en-US" sz="750" dirty="0"/>
              <a:t>(a) The taxpayer was unable to file the petition by the filing deadline because of a death or serious illness of the taxpayer or of a member of the taxpayer's immediate family occurring at or shortly before the time for filing.</a:t>
            </a:r>
          </a:p>
          <a:p>
            <a:r>
              <a:rPr lang="en-US" sz="750" dirty="0"/>
              <a:t>(b) The taxpayer was unable to file the petition by the filing deadline because of the occurrence of </a:t>
            </a:r>
            <a:r>
              <a:rPr lang="en-US" sz="750" b="1" dirty="0">
                <a:highlight>
                  <a:srgbClr val="FFFF00"/>
                </a:highlight>
              </a:rPr>
              <a:t>all</a:t>
            </a:r>
            <a:r>
              <a:rPr lang="en-US" sz="750" dirty="0"/>
              <a:t> of the following:</a:t>
            </a:r>
          </a:p>
          <a:p>
            <a:pPr lvl="1"/>
            <a:r>
              <a:rPr lang="en-US" sz="750" dirty="0"/>
              <a:t>(i) The taxpayer was absent from his or her home or from the address where the assessment notice or change of value notice is normally received by the taxpayer. If the notice is normally mailed by the assessor to a mortgagee or other agent of the taxpayer, the taxpayer must show that the mortgagee or other agent was required, pursuant to written instructions from the taxpayer, to promptly transmit the notice and failed to do so;</a:t>
            </a:r>
          </a:p>
          <a:p>
            <a:pPr lvl="1"/>
            <a:r>
              <a:rPr lang="en-US" sz="750" dirty="0"/>
              <a:t>(ii) The taxpayer was absent (as described in (b)(i) of this subsection) for more than fifteen of the days allowed in subsection (2) of this rule prior to the filing deadline; and</a:t>
            </a:r>
          </a:p>
          <a:p>
            <a:pPr lvl="1"/>
            <a:r>
              <a:rPr lang="en-US" sz="750" dirty="0"/>
              <a:t>(iii) The filing deadline is after July 1st of the assessment year.</a:t>
            </a:r>
          </a:p>
          <a:p>
            <a:r>
              <a:rPr lang="en-US" sz="750" dirty="0"/>
              <a:t>(c) The taxpayer was unable to file the petition by the filing deadline because the taxpayer reasonably relied upon incorrect, ambiguous, or misleading </a:t>
            </a:r>
            <a:r>
              <a:rPr lang="en-US" sz="750" b="1" dirty="0"/>
              <a:t>written advice as to the proper filing </a:t>
            </a:r>
            <a:r>
              <a:rPr lang="en-US" sz="750" dirty="0"/>
              <a:t>requirements.</a:t>
            </a:r>
          </a:p>
          <a:p>
            <a:r>
              <a:rPr lang="en-US" sz="750" dirty="0"/>
              <a:t>(d) The taxpayer was unable to file the petition by the filing deadline because of a natural disaster such as a flood or earthquake </a:t>
            </a:r>
            <a:r>
              <a:rPr lang="en-US" sz="750" b="1" dirty="0"/>
              <a:t>occurring at or shortly before the time for filing</a:t>
            </a:r>
            <a:r>
              <a:rPr lang="en-US" sz="750" dirty="0"/>
              <a:t>.</a:t>
            </a:r>
          </a:p>
          <a:p>
            <a:r>
              <a:rPr lang="en-US" sz="750" dirty="0"/>
              <a:t>(e) The taxpayer was unable to file the petition by the filing deadline because of a delay or loss related to the </a:t>
            </a:r>
            <a:r>
              <a:rPr lang="en-US" sz="750" b="1" dirty="0">
                <a:highlight>
                  <a:srgbClr val="FFFF00"/>
                </a:highlight>
              </a:rPr>
              <a:t>delivery of the petition</a:t>
            </a:r>
            <a:r>
              <a:rPr lang="en-US" sz="750" dirty="0"/>
              <a:t> by the postal service. The taxpayer must be able to provide documentation from the postal service of the delay or loss.</a:t>
            </a:r>
          </a:p>
          <a:p>
            <a:r>
              <a:rPr lang="en-US" sz="750" dirty="0"/>
              <a:t>(f) The taxpayer is a business and was unable to file the petition by the filing deadline because the person employed by the business, responsible for dealing with property taxes, was unavailable due to illness or unavoidable absence.</a:t>
            </a:r>
          </a:p>
          <a:p>
            <a:r>
              <a:rPr lang="en-US" sz="750" dirty="0"/>
              <a:t>(g) The taxpayer was </a:t>
            </a:r>
            <a:r>
              <a:rPr lang="en-US" sz="750" b="1" dirty="0">
                <a:highlight>
                  <a:srgbClr val="FFFF00"/>
                </a:highlight>
              </a:rPr>
              <a:t>not sent a change of value notice </a:t>
            </a:r>
            <a:r>
              <a:rPr lang="en-US" sz="750" dirty="0"/>
              <a:t>under RCW 84.40.045 for the current assessment year and can demonstrate the property </a:t>
            </a:r>
            <a:r>
              <a:rPr lang="en-US" sz="750" b="1" dirty="0">
                <a:highlight>
                  <a:srgbClr val="FFFF00"/>
                </a:highlight>
              </a:rPr>
              <a:t>value did not change </a:t>
            </a:r>
            <a:r>
              <a:rPr lang="en-US" sz="750" dirty="0"/>
              <a:t>from the previous assessment year.</a:t>
            </a:r>
          </a:p>
        </p:txBody>
      </p:sp>
    </p:spTree>
    <p:extLst>
      <p:ext uri="{BB962C8B-B14F-4D97-AF65-F5344CB8AC3E}">
        <p14:creationId xmlns:p14="http://schemas.microsoft.com/office/powerpoint/2010/main" val="2662421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E1EEC-8FAF-0D96-D0E3-1C91B3A23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25A77-6E5C-AE53-214D-D12641CB0E26}"/>
              </a:ext>
            </a:extLst>
          </p:cNvPr>
          <p:cNvSpPr>
            <a:spLocks noGrp="1"/>
          </p:cNvSpPr>
          <p:nvPr>
            <p:ph type="title"/>
          </p:nvPr>
        </p:nvSpPr>
        <p:spPr/>
        <p:txBody>
          <a:bodyPr/>
          <a:lstStyle/>
          <a:p>
            <a:r>
              <a:rPr lang="en-US" dirty="0"/>
              <a:t>Reconvene Request </a:t>
            </a:r>
          </a:p>
        </p:txBody>
      </p:sp>
      <p:pic>
        <p:nvPicPr>
          <p:cNvPr id="6" name="Content Placeholder 5">
            <a:extLst>
              <a:ext uri="{FF2B5EF4-FFF2-40B4-BE49-F238E27FC236}">
                <a16:creationId xmlns:a16="http://schemas.microsoft.com/office/drawing/2014/main" id="{906CFF78-D640-1CF4-C09D-2E7B303960E4}"/>
              </a:ext>
            </a:extLst>
          </p:cNvPr>
          <p:cNvPicPr>
            <a:picLocks noGrp="1" noChangeAspect="1"/>
          </p:cNvPicPr>
          <p:nvPr>
            <p:ph sz="half" idx="2"/>
          </p:nvPr>
        </p:nvPicPr>
        <p:blipFill>
          <a:blip r:embed="rId3"/>
          <a:srcRect t="48190" b="3769"/>
          <a:stretch/>
        </p:blipFill>
        <p:spPr>
          <a:xfrm>
            <a:off x="96441" y="1828800"/>
            <a:ext cx="4393406" cy="4952999"/>
          </a:xfrm>
        </p:spPr>
      </p:pic>
      <p:pic>
        <p:nvPicPr>
          <p:cNvPr id="5" name="Content Placeholder 15">
            <a:extLst>
              <a:ext uri="{FF2B5EF4-FFF2-40B4-BE49-F238E27FC236}">
                <a16:creationId xmlns:a16="http://schemas.microsoft.com/office/drawing/2014/main" id="{4864866C-2146-6388-76E3-033F4B373F5B}"/>
              </a:ext>
            </a:extLst>
          </p:cNvPr>
          <p:cNvPicPr>
            <a:picLocks noGrp="1" noChangeAspect="1"/>
          </p:cNvPicPr>
          <p:nvPr>
            <p:ph sz="quarter" idx="14"/>
          </p:nvPr>
        </p:nvPicPr>
        <p:blipFill>
          <a:blip r:embed="rId4"/>
          <a:srcRect t="8707" b="34853"/>
          <a:stretch/>
        </p:blipFill>
        <p:spPr>
          <a:xfrm>
            <a:off x="4339828" y="1828800"/>
            <a:ext cx="4804172" cy="4419600"/>
          </a:xfrm>
          <a:prstGeom prst="rect">
            <a:avLst/>
          </a:prstGeom>
        </p:spPr>
      </p:pic>
    </p:spTree>
    <p:extLst>
      <p:ext uri="{BB962C8B-B14F-4D97-AF65-F5344CB8AC3E}">
        <p14:creationId xmlns:p14="http://schemas.microsoft.com/office/powerpoint/2010/main" val="166484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D3DF0F-B54D-9E91-4062-BD0E2DAFC1A8}"/>
              </a:ext>
            </a:extLst>
          </p:cNvPr>
          <p:cNvSpPr>
            <a:spLocks noGrp="1"/>
          </p:cNvSpPr>
          <p:nvPr>
            <p:ph type="title"/>
          </p:nvPr>
        </p:nvSpPr>
        <p:spPr/>
        <p:txBody>
          <a:bodyPr/>
          <a:lstStyle/>
          <a:p>
            <a:r>
              <a:rPr lang="en-US" dirty="0"/>
              <a:t>Why Property Tax Matters</a:t>
            </a:r>
            <a:br>
              <a:rPr lang="en-US" dirty="0"/>
            </a:br>
            <a:endParaRPr lang="en-US" dirty="0"/>
          </a:p>
        </p:txBody>
      </p:sp>
      <p:pic>
        <p:nvPicPr>
          <p:cNvPr id="7" name="Picture Placeholder 6">
            <a:extLst>
              <a:ext uri="{FF2B5EF4-FFF2-40B4-BE49-F238E27FC236}">
                <a16:creationId xmlns:a16="http://schemas.microsoft.com/office/drawing/2014/main" id="{60CD5324-A478-0D8A-0F25-36990E9A711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776" r="26776"/>
          <a:stretch/>
        </p:blipFill>
        <p:spPr>
          <a:xfrm>
            <a:off x="3246835" y="1165623"/>
            <a:ext cx="1743075" cy="2469356"/>
          </a:xfrm>
        </p:spPr>
      </p:pic>
      <p:sp>
        <p:nvSpPr>
          <p:cNvPr id="6" name="Content Placeholder 5">
            <a:extLst>
              <a:ext uri="{FF2B5EF4-FFF2-40B4-BE49-F238E27FC236}">
                <a16:creationId xmlns:a16="http://schemas.microsoft.com/office/drawing/2014/main" id="{0AC52B01-E538-005C-E3F5-F96F90282F47}"/>
              </a:ext>
            </a:extLst>
          </p:cNvPr>
          <p:cNvSpPr>
            <a:spLocks noGrp="1"/>
          </p:cNvSpPr>
          <p:nvPr>
            <p:ph sz="half" idx="1"/>
          </p:nvPr>
        </p:nvSpPr>
        <p:spPr/>
        <p:txBody>
          <a:bodyPr/>
          <a:lstStyle/>
          <a:p>
            <a:r>
              <a:rPr lang="en-US" dirty="0"/>
              <a:t>What is Property Tax?</a:t>
            </a:r>
          </a:p>
        </p:txBody>
      </p:sp>
      <p:sp>
        <p:nvSpPr>
          <p:cNvPr id="9" name="Text Placeholder 8">
            <a:extLst>
              <a:ext uri="{FF2B5EF4-FFF2-40B4-BE49-F238E27FC236}">
                <a16:creationId xmlns:a16="http://schemas.microsoft.com/office/drawing/2014/main" id="{B831286A-F87E-7B7E-AA77-28913BE8852D}"/>
              </a:ext>
            </a:extLst>
          </p:cNvPr>
          <p:cNvSpPr>
            <a:spLocks noGrp="1"/>
          </p:cNvSpPr>
          <p:nvPr>
            <p:ph type="body" sz="quarter" idx="16"/>
          </p:nvPr>
        </p:nvSpPr>
        <p:spPr>
          <a:xfrm>
            <a:off x="3246835" y="4191000"/>
            <a:ext cx="1743075" cy="1636529"/>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Property tax was the first tax levied in Washington.</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about 30% of total state and local taxes.</a:t>
            </a:r>
          </a:p>
          <a:p>
            <a:pPr marL="0" marR="0" lvl="0" indent="0" algn="l" defTabSz="914400" rtl="0" eaLnBrk="0" fontAlgn="base" latinLnBrk="0" hangingPunct="0">
              <a:lnSpc>
                <a:spcPct val="100000"/>
              </a:lnSpc>
              <a:spcBef>
                <a:spcPct val="0"/>
              </a:spcBef>
              <a:spcAft>
                <a:spcPct val="0"/>
              </a:spcAft>
              <a:buClrTx/>
              <a:buSzTx/>
              <a:tabLst/>
            </a:pPr>
            <a:endParaRPr lang="en-US" sz="11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sz="1100" dirty="0">
                <a:latin typeface="Arial" panose="020B0604020202020204" pitchFamily="34" charset="0"/>
                <a:cs typeface="Arial" panose="020B0604020202020204" pitchFamily="34" charset="0"/>
              </a:rPr>
              <a:t>Ad Valorem: Based on the value.</a:t>
            </a:r>
          </a:p>
        </p:txBody>
      </p:sp>
      <p:pic>
        <p:nvPicPr>
          <p:cNvPr id="16" name="Picture Placeholder 15" descr="Chinese fireman at the station">
            <a:extLst>
              <a:ext uri="{FF2B5EF4-FFF2-40B4-BE49-F238E27FC236}">
                <a16:creationId xmlns:a16="http://schemas.microsoft.com/office/drawing/2014/main" id="{63EABFEE-0387-B964-ACFB-3D9748811E4A}"/>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26471" r="26471"/>
          <a:stretch/>
        </p:blipFill>
        <p:spPr>
          <a:xfrm>
            <a:off x="5157788" y="1165623"/>
            <a:ext cx="1743075" cy="2469356"/>
          </a:xfrm>
        </p:spPr>
      </p:pic>
      <p:sp>
        <p:nvSpPr>
          <p:cNvPr id="8" name="Content Placeholder 7">
            <a:extLst>
              <a:ext uri="{FF2B5EF4-FFF2-40B4-BE49-F238E27FC236}">
                <a16:creationId xmlns:a16="http://schemas.microsoft.com/office/drawing/2014/main" id="{EF87D788-8217-7DA7-7B36-5BDF12CED172}"/>
              </a:ext>
            </a:extLst>
          </p:cNvPr>
          <p:cNvSpPr>
            <a:spLocks noGrp="1"/>
          </p:cNvSpPr>
          <p:nvPr>
            <p:ph sz="half" idx="2"/>
          </p:nvPr>
        </p:nvSpPr>
        <p:spPr/>
        <p:txBody>
          <a:bodyPr/>
          <a:lstStyle/>
          <a:p>
            <a:r>
              <a:rPr lang="en-US" dirty="0"/>
              <a:t>What does it do?</a:t>
            </a:r>
          </a:p>
        </p:txBody>
      </p:sp>
      <p:sp>
        <p:nvSpPr>
          <p:cNvPr id="10" name="Text Placeholder 9">
            <a:extLst>
              <a:ext uri="{FF2B5EF4-FFF2-40B4-BE49-F238E27FC236}">
                <a16:creationId xmlns:a16="http://schemas.microsoft.com/office/drawing/2014/main" id="{0338A0B8-1C61-A835-9FDB-7FF3F61A6373}"/>
              </a:ext>
            </a:extLst>
          </p:cNvPr>
          <p:cNvSpPr>
            <a:spLocks noGrp="1"/>
          </p:cNvSpPr>
          <p:nvPr>
            <p:ph type="body" sz="quarter" idx="17"/>
          </p:nvPr>
        </p:nvSpPr>
        <p:spPr>
          <a:xfrm>
            <a:off x="5157788" y="4191000"/>
            <a:ext cx="1743075" cy="1636527"/>
          </a:xfrm>
        </p:spPr>
        <p:txBody>
          <a:bodyPr>
            <a:normAutofit lnSpcReduction="10000"/>
          </a:bodyPr>
          <a:lstStyle/>
          <a:p>
            <a:r>
              <a:rPr kumimoji="0" lang="en-US"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Funds essential services like public schools, fire protection, libraries, and parks.</a:t>
            </a:r>
          </a:p>
          <a:p>
            <a:r>
              <a:rPr lang="en-US" sz="1200" b="1" dirty="0">
                <a:latin typeface="Arial" panose="020B0604020202020204" pitchFamily="34" charset="0"/>
                <a:cs typeface="Arial" panose="020B0604020202020204" pitchFamily="34" charset="0"/>
              </a:rPr>
              <a:t>Provides stable, predictable revenue</a:t>
            </a:r>
            <a:r>
              <a:rPr lang="en-US" sz="1200" dirty="0">
                <a:latin typeface="Arial" panose="020B0604020202020204" pitchFamily="34" charset="0"/>
                <a:cs typeface="Arial" panose="020B0604020202020204" pitchFamily="34" charset="0"/>
              </a:rPr>
              <a:t> for counties, cities, and taxing districts.</a:t>
            </a:r>
            <a:endParaRPr kumimoji="0" lang="en-US"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endParaRPr lang="en-US" dirty="0"/>
          </a:p>
        </p:txBody>
      </p:sp>
      <p:pic>
        <p:nvPicPr>
          <p:cNvPr id="18" name="Picture Placeholder 17">
            <a:extLst>
              <a:ext uri="{FF2B5EF4-FFF2-40B4-BE49-F238E27FC236}">
                <a16:creationId xmlns:a16="http://schemas.microsoft.com/office/drawing/2014/main" id="{FFF90CD2-5D58-A295-2ACF-1C270F63BF3C}"/>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2261" r="22261"/>
          <a:stretch/>
        </p:blipFill>
        <p:spPr>
          <a:xfrm>
            <a:off x="7068741" y="1165623"/>
            <a:ext cx="1743075" cy="2469356"/>
          </a:xfrm>
        </p:spPr>
      </p:pic>
      <p:sp>
        <p:nvSpPr>
          <p:cNvPr id="11" name="Text Placeholder 10">
            <a:extLst>
              <a:ext uri="{FF2B5EF4-FFF2-40B4-BE49-F238E27FC236}">
                <a16:creationId xmlns:a16="http://schemas.microsoft.com/office/drawing/2014/main" id="{3EFC39C9-1A35-A97A-A02E-E23502E08D4D}"/>
              </a:ext>
            </a:extLst>
          </p:cNvPr>
          <p:cNvSpPr>
            <a:spLocks noGrp="1"/>
          </p:cNvSpPr>
          <p:nvPr>
            <p:ph type="body" sz="quarter" idx="18"/>
          </p:nvPr>
        </p:nvSpPr>
        <p:spPr/>
        <p:txBody>
          <a:bodyPr/>
          <a:lstStyle/>
          <a:p>
            <a:r>
              <a:rPr lang="en-US" dirty="0"/>
              <a:t>Why appeals?</a:t>
            </a:r>
          </a:p>
        </p:txBody>
      </p:sp>
      <p:sp>
        <p:nvSpPr>
          <p:cNvPr id="14" name="Text Placeholder 13">
            <a:extLst>
              <a:ext uri="{FF2B5EF4-FFF2-40B4-BE49-F238E27FC236}">
                <a16:creationId xmlns:a16="http://schemas.microsoft.com/office/drawing/2014/main" id="{B1D10846-9839-97A3-FA1C-18D45D86FF4B}"/>
              </a:ext>
            </a:extLst>
          </p:cNvPr>
          <p:cNvSpPr>
            <a:spLocks noGrp="1"/>
          </p:cNvSpPr>
          <p:nvPr>
            <p:ph type="body" sz="quarter" idx="19"/>
          </p:nvPr>
        </p:nvSpPr>
        <p:spPr>
          <a:xfrm>
            <a:off x="7068741" y="4191000"/>
            <a:ext cx="1743075" cy="1636527"/>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rial" panose="020B0604020202020204" pitchFamily="34" charset="0"/>
              </a:rPr>
              <a:t>Provides accountability</a:t>
            </a:r>
            <a:r>
              <a:rPr kumimoji="0" lang="en-US" altLang="en-US" sz="1200" b="0" i="0" u="none" strike="noStrike" cap="none" normalizeH="0" baseline="0" dirty="0">
                <a:ln>
                  <a:noFill/>
                </a:ln>
                <a:solidFill>
                  <a:schemeClr val="tx1"/>
                </a:solidFill>
                <a:effectLst/>
                <a:latin typeface="Arial" panose="020B0604020202020204" pitchFamily="34" charset="0"/>
              </a:rPr>
              <a:t> for assessors’ decisions.</a:t>
            </a:r>
          </a:p>
          <a:p>
            <a:pPr marL="0" marR="0" lvl="0" indent="0" algn="l" defTabSz="914400" rtl="0" eaLnBrk="0" fontAlgn="base" latinLnBrk="0" hangingPunct="0">
              <a:lnSpc>
                <a:spcPct val="100000"/>
              </a:lnSpc>
              <a:spcBef>
                <a:spcPct val="0"/>
              </a:spcBef>
              <a:spcAft>
                <a:spcPct val="0"/>
              </a:spcAft>
              <a:buClrTx/>
              <a:buSzTx/>
              <a:tabLst/>
            </a:pPr>
            <a:endParaRPr lang="en-US" altLang="en-US" sz="12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rial" panose="020B0604020202020204" pitchFamily="34" charset="0"/>
              </a:rPr>
              <a:t>Builds public trust</a:t>
            </a:r>
            <a:r>
              <a:rPr kumimoji="0" lang="en-US" altLang="en-US" sz="1200" b="0" i="0" u="none" strike="noStrike" cap="none" normalizeH="0" baseline="0" dirty="0">
                <a:ln>
                  <a:noFill/>
                </a:ln>
                <a:solidFill>
                  <a:schemeClr val="tx1"/>
                </a:solidFill>
                <a:effectLst/>
                <a:latin typeface="Arial" panose="020B0604020202020204" pitchFamily="34" charset="0"/>
              </a:rPr>
              <a:t> in the property tax system.</a:t>
            </a:r>
          </a:p>
          <a:p>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85415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BA585-16AA-7A02-2726-32BC925E0AB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E0058C5-C0BD-088F-A48F-CB13898F1A64}"/>
              </a:ext>
            </a:extLst>
          </p:cNvPr>
          <p:cNvSpPr>
            <a:spLocks noGrp="1"/>
          </p:cNvSpPr>
          <p:nvPr>
            <p:ph type="body" sz="quarter" idx="14"/>
          </p:nvPr>
        </p:nvSpPr>
        <p:spPr>
          <a:xfrm>
            <a:off x="273306" y="1705226"/>
            <a:ext cx="2351584" cy="3447549"/>
          </a:xfrm>
        </p:spPr>
        <p:txBody>
          <a:bodyPr>
            <a:normAutofit/>
          </a:bodyPr>
          <a:lstStyle/>
          <a:p>
            <a:pPr algn="l"/>
            <a:r>
              <a:rPr lang="en-US" dirty="0"/>
              <a:t>Late Filing Exception or Good Cause Waiver</a:t>
            </a:r>
          </a:p>
          <a:p>
            <a:endParaRPr lang="en-US" dirty="0"/>
          </a:p>
        </p:txBody>
      </p:sp>
      <p:sp>
        <p:nvSpPr>
          <p:cNvPr id="4" name="Text Placeholder 3">
            <a:extLst>
              <a:ext uri="{FF2B5EF4-FFF2-40B4-BE49-F238E27FC236}">
                <a16:creationId xmlns:a16="http://schemas.microsoft.com/office/drawing/2014/main" id="{5CF1F4EF-0BB9-D82C-B463-E4B860B96CE7}"/>
              </a:ext>
            </a:extLst>
          </p:cNvPr>
          <p:cNvSpPr>
            <a:spLocks noGrp="1"/>
          </p:cNvSpPr>
          <p:nvPr>
            <p:ph type="body" sz="quarter" idx="16"/>
          </p:nvPr>
        </p:nvSpPr>
        <p:spPr>
          <a:xfrm>
            <a:off x="3429000" y="311402"/>
            <a:ext cx="4819650" cy="446105"/>
          </a:xfrm>
        </p:spPr>
        <p:txBody>
          <a:bodyPr>
            <a:normAutofit/>
          </a:bodyPr>
          <a:lstStyle/>
          <a:p>
            <a:r>
              <a:rPr lang="en-US" dirty="0"/>
              <a:t>WAC 458-14-056 applies in these requests:</a:t>
            </a:r>
          </a:p>
        </p:txBody>
      </p:sp>
      <p:sp>
        <p:nvSpPr>
          <p:cNvPr id="3" name="Text Placeholder 2">
            <a:extLst>
              <a:ext uri="{FF2B5EF4-FFF2-40B4-BE49-F238E27FC236}">
                <a16:creationId xmlns:a16="http://schemas.microsoft.com/office/drawing/2014/main" id="{4376BBA9-90B7-27E2-066B-AE4366A75D74}"/>
              </a:ext>
            </a:extLst>
          </p:cNvPr>
          <p:cNvSpPr>
            <a:spLocks noGrp="1"/>
          </p:cNvSpPr>
          <p:nvPr>
            <p:ph type="body" sz="quarter" idx="15"/>
          </p:nvPr>
        </p:nvSpPr>
        <p:spPr>
          <a:xfrm>
            <a:off x="3193257" y="1066801"/>
            <a:ext cx="5950744" cy="5459016"/>
          </a:xfrm>
        </p:spPr>
        <p:txBody>
          <a:bodyPr>
            <a:noAutofit/>
          </a:bodyPr>
          <a:lstStyle/>
          <a:p>
            <a:pPr marL="0" indent="0">
              <a:buNone/>
            </a:pPr>
            <a:r>
              <a:rPr lang="en-US" sz="1400" b="1" dirty="0">
                <a:latin typeface="+mj-lt"/>
                <a:ea typeface="Calibri Light" panose="020F0302020204030204" pitchFamily="34" charset="0"/>
                <a:cs typeface="Calibri Light" panose="020F0302020204030204" pitchFamily="34" charset="0"/>
              </a:rPr>
              <a:t>Issue:</a:t>
            </a:r>
            <a:r>
              <a:rPr lang="en-US" sz="1400" dirty="0">
                <a:latin typeface="+mj-lt"/>
                <a:ea typeface="Calibri Light" panose="020F0302020204030204" pitchFamily="34" charset="0"/>
                <a:cs typeface="Calibri Light" panose="020F0302020204030204" pitchFamily="34" charset="0"/>
              </a:rPr>
              <a:t> </a:t>
            </a:r>
          </a:p>
          <a:p>
            <a:pPr marL="0" indent="0">
              <a:buNone/>
            </a:pPr>
            <a:r>
              <a:rPr lang="en-US" sz="1400" dirty="0">
                <a:latin typeface="+mj-lt"/>
                <a:ea typeface="Calibri Light" panose="020F0302020204030204" pitchFamily="34" charset="0"/>
                <a:cs typeface="Calibri Light" panose="020F0302020204030204" pitchFamily="34" charset="0"/>
              </a:rPr>
              <a:t>The taxpayer requested a waiver for good cause due to a purchase amount that was less than 90% of the assessed value.</a:t>
            </a:r>
          </a:p>
          <a:p>
            <a:pPr marL="0">
              <a:buNone/>
            </a:pPr>
            <a:r>
              <a:rPr lang="en-US" sz="1400" dirty="0">
                <a:latin typeface="+mj-lt"/>
                <a:ea typeface="Calibri Light" panose="020F0302020204030204" pitchFamily="34" charset="0"/>
                <a:cs typeface="Calibri Light" panose="020F0302020204030204" pitchFamily="34" charset="0"/>
              </a:rPr>
              <a:t>Taxpayers must provide a </a:t>
            </a:r>
            <a:r>
              <a:rPr lang="en-US" sz="1400" i="1" dirty="0">
                <a:latin typeface="+mj-lt"/>
                <a:ea typeface="Calibri Light" panose="020F0302020204030204" pitchFamily="34" charset="0"/>
                <a:cs typeface="Calibri Light" panose="020F0302020204030204" pitchFamily="34" charset="0"/>
              </a:rPr>
              <a:t>qualifying reason</a:t>
            </a:r>
            <a:r>
              <a:rPr lang="en-US" sz="1400" dirty="0">
                <a:latin typeface="+mj-lt"/>
                <a:ea typeface="Calibri Light" panose="020F0302020204030204" pitchFamily="34" charset="0"/>
                <a:cs typeface="Calibri Light" panose="020F0302020204030204" pitchFamily="34" charset="0"/>
              </a:rPr>
              <a:t> for missing the filing deadline as below:</a:t>
            </a:r>
          </a:p>
          <a:p>
            <a:pPr marL="0" indent="0">
              <a:buClr>
                <a:schemeClr val="bg1"/>
              </a:buClr>
              <a:buSzPts val="1000"/>
              <a:buNone/>
              <a:tabLst>
                <a:tab pos="342900" algn="l"/>
              </a:tabLst>
            </a:pPr>
            <a:r>
              <a:rPr lang="en-US" sz="1400" b="1" dirty="0">
                <a:latin typeface="+mj-lt"/>
                <a:ea typeface="Calibri Light" panose="020F0302020204030204" pitchFamily="34" charset="0"/>
                <a:cs typeface="Calibri Light" panose="020F0302020204030204" pitchFamily="34" charset="0"/>
              </a:rPr>
              <a:t>(a)</a:t>
            </a:r>
            <a:r>
              <a:rPr lang="en-US" sz="1400" dirty="0">
                <a:latin typeface="+mj-lt"/>
                <a:ea typeface="Calibri Light" panose="020F0302020204030204" pitchFamily="34" charset="0"/>
                <a:cs typeface="Calibri Light" panose="020F0302020204030204" pitchFamily="34" charset="0"/>
              </a:rPr>
              <a:t> Death or serious illness of the taxpayer or an immediate family member (e.g., parent, sibling, spouse, child).</a:t>
            </a:r>
          </a:p>
          <a:p>
            <a:pPr marL="0" indent="0">
              <a:buClr>
                <a:schemeClr val="bg1"/>
              </a:buClr>
              <a:buSzPts val="1000"/>
              <a:buNone/>
              <a:tabLst>
                <a:tab pos="342900" algn="l"/>
              </a:tabLst>
            </a:pPr>
            <a:r>
              <a:rPr lang="en-US" sz="1400" b="1" dirty="0">
                <a:latin typeface="+mj-lt"/>
                <a:ea typeface="Calibri Light" panose="020F0302020204030204" pitchFamily="34" charset="0"/>
                <a:cs typeface="Calibri Light" panose="020F0302020204030204" pitchFamily="34" charset="0"/>
              </a:rPr>
              <a:t>(b)</a:t>
            </a:r>
            <a:r>
              <a:rPr lang="en-US" sz="1400" dirty="0">
                <a:latin typeface="+mj-lt"/>
                <a:ea typeface="Calibri Light" panose="020F0302020204030204" pitchFamily="34" charset="0"/>
                <a:cs typeface="Calibri Light" panose="020F0302020204030204" pitchFamily="34" charset="0"/>
              </a:rPr>
              <a:t> Taxpayer was absent from home or the address where notices are normally received for more than 15 days before the filing deadline, with the deadline falling after July 1st.</a:t>
            </a:r>
          </a:p>
          <a:p>
            <a:pPr marL="0" indent="0">
              <a:buClr>
                <a:schemeClr val="bg1"/>
              </a:buClr>
              <a:buSzPts val="1000"/>
              <a:buNone/>
              <a:tabLst>
                <a:tab pos="342900" algn="l"/>
              </a:tabLst>
            </a:pPr>
            <a:r>
              <a:rPr lang="en-US" sz="1400" b="1" dirty="0">
                <a:latin typeface="+mj-lt"/>
                <a:ea typeface="Calibri Light" panose="020F0302020204030204" pitchFamily="34" charset="0"/>
                <a:cs typeface="Calibri Light" panose="020F0302020204030204" pitchFamily="34" charset="0"/>
              </a:rPr>
              <a:t>(c)</a:t>
            </a:r>
            <a:r>
              <a:rPr lang="en-US" sz="1400" dirty="0">
                <a:latin typeface="+mj-lt"/>
                <a:ea typeface="Calibri Light" panose="020F0302020204030204" pitchFamily="34" charset="0"/>
                <a:cs typeface="Calibri Light" panose="020F0302020204030204" pitchFamily="34" charset="0"/>
              </a:rPr>
              <a:t> Taxpayer relied on incorrect, ambiguous, or misleading advice from a board member, the assessor, or a property tax advisor.</a:t>
            </a:r>
          </a:p>
          <a:p>
            <a:pPr marL="0" indent="0">
              <a:buClr>
                <a:schemeClr val="bg1"/>
              </a:buClr>
              <a:buSzPts val="1000"/>
              <a:buNone/>
              <a:tabLst>
                <a:tab pos="342900" algn="l"/>
              </a:tabLst>
            </a:pPr>
            <a:r>
              <a:rPr lang="en-US" sz="1400" b="1" dirty="0">
                <a:latin typeface="+mj-lt"/>
                <a:ea typeface="Calibri Light" panose="020F0302020204030204" pitchFamily="34" charset="0"/>
                <a:cs typeface="Calibri Light" panose="020F0302020204030204" pitchFamily="34" charset="0"/>
              </a:rPr>
              <a:t>(d)</a:t>
            </a:r>
            <a:r>
              <a:rPr lang="en-US" sz="1400" dirty="0">
                <a:latin typeface="+mj-lt"/>
                <a:ea typeface="Calibri Light" panose="020F0302020204030204" pitchFamily="34" charset="0"/>
                <a:cs typeface="Calibri Light" panose="020F0302020204030204" pitchFamily="34" charset="0"/>
              </a:rPr>
              <a:t> Taxpayer missed the deadline due to a natural disaster (e.g., flood or earthquake).</a:t>
            </a:r>
          </a:p>
          <a:p>
            <a:pPr marL="0" indent="0">
              <a:buClr>
                <a:schemeClr val="bg1"/>
              </a:buClr>
              <a:buSzPts val="1000"/>
              <a:buNone/>
              <a:tabLst>
                <a:tab pos="342900" algn="l"/>
              </a:tabLst>
            </a:pPr>
            <a:r>
              <a:rPr lang="en-US" sz="1400" b="1" dirty="0">
                <a:latin typeface="+mj-lt"/>
                <a:ea typeface="Calibri Light" panose="020F0302020204030204" pitchFamily="34" charset="0"/>
                <a:cs typeface="Calibri Light" panose="020F0302020204030204" pitchFamily="34" charset="0"/>
              </a:rPr>
              <a:t>(e)</a:t>
            </a:r>
            <a:r>
              <a:rPr lang="en-US" sz="1400" dirty="0">
                <a:latin typeface="+mj-lt"/>
                <a:ea typeface="Calibri Light" panose="020F0302020204030204" pitchFamily="34" charset="0"/>
                <a:cs typeface="Calibri Light" panose="020F0302020204030204" pitchFamily="34" charset="0"/>
              </a:rPr>
              <a:t> Petition was delayed or lost by the postal service, with supporting documentation from the postal service.</a:t>
            </a:r>
          </a:p>
          <a:p>
            <a:pPr marL="0" indent="0">
              <a:buClr>
                <a:schemeClr val="bg1"/>
              </a:buClr>
              <a:buSzPts val="1000"/>
              <a:buNone/>
              <a:tabLst>
                <a:tab pos="342900" algn="l"/>
              </a:tabLst>
            </a:pPr>
            <a:r>
              <a:rPr lang="en-US" sz="1400" b="1" dirty="0">
                <a:latin typeface="+mj-lt"/>
                <a:ea typeface="Calibri Light" panose="020F0302020204030204" pitchFamily="34" charset="0"/>
                <a:cs typeface="Calibri Light" panose="020F0302020204030204" pitchFamily="34" charset="0"/>
              </a:rPr>
              <a:t>(f)</a:t>
            </a:r>
            <a:r>
              <a:rPr lang="en-US" sz="1400" dirty="0">
                <a:latin typeface="+mj-lt"/>
                <a:ea typeface="Calibri Light" panose="020F0302020204030204" pitchFamily="34" charset="0"/>
                <a:cs typeface="Calibri Light" panose="020F0302020204030204" pitchFamily="34" charset="0"/>
              </a:rPr>
              <a:t> A business taxpayer’s responsible employee was unavailable due to illness or absence.</a:t>
            </a:r>
          </a:p>
          <a:p>
            <a:pPr marL="0" indent="0">
              <a:buClr>
                <a:schemeClr val="bg1"/>
              </a:buClr>
              <a:buSzPts val="1000"/>
              <a:buNone/>
              <a:tabLst>
                <a:tab pos="342900" algn="l"/>
              </a:tabLst>
            </a:pPr>
            <a:r>
              <a:rPr lang="en-US" sz="1400" b="1" dirty="0">
                <a:latin typeface="+mj-lt"/>
                <a:ea typeface="Calibri Light" panose="020F0302020204030204" pitchFamily="34" charset="0"/>
                <a:cs typeface="Calibri Light" panose="020F0302020204030204" pitchFamily="34" charset="0"/>
              </a:rPr>
              <a:t>(g)</a:t>
            </a:r>
            <a:r>
              <a:rPr lang="en-US" sz="1400" dirty="0">
                <a:latin typeface="+mj-lt"/>
                <a:ea typeface="Calibri Light" panose="020F0302020204030204" pitchFamily="34" charset="0"/>
                <a:cs typeface="Calibri Light" panose="020F0302020204030204" pitchFamily="34" charset="0"/>
              </a:rPr>
              <a:t> Taxpayer was not sent a change of value notice and can prove that the property’s value has not changed from the previous year.</a:t>
            </a:r>
          </a:p>
          <a:p>
            <a:r>
              <a:rPr lang="en-US" sz="1400" dirty="0">
                <a:latin typeface="+mj-lt"/>
              </a:rPr>
              <a:t>Based on the above, this taxpayer did not show they met any of the qualifying reasons.</a:t>
            </a:r>
          </a:p>
          <a:p>
            <a:endParaRPr lang="en-US" sz="1400" dirty="0">
              <a:latin typeface="+mj-lt"/>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21024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ECB63-0EAE-C23B-AC65-610AFE40A6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A7CF67C-924A-134C-4EE0-9C2243D8330A}"/>
              </a:ext>
            </a:extLst>
          </p:cNvPr>
          <p:cNvSpPr>
            <a:spLocks noGrp="1"/>
          </p:cNvSpPr>
          <p:nvPr>
            <p:ph type="body" sz="quarter" idx="14"/>
          </p:nvPr>
        </p:nvSpPr>
        <p:spPr>
          <a:xfrm>
            <a:off x="273306" y="1705226"/>
            <a:ext cx="2351584" cy="3447549"/>
          </a:xfrm>
        </p:spPr>
        <p:txBody>
          <a:bodyPr>
            <a:normAutofit/>
          </a:bodyPr>
          <a:lstStyle/>
          <a:p>
            <a:pPr algn="l"/>
            <a:r>
              <a:rPr lang="en-US" dirty="0"/>
              <a:t>Reconvene Request</a:t>
            </a:r>
          </a:p>
          <a:p>
            <a:endParaRPr lang="en-US" dirty="0"/>
          </a:p>
        </p:txBody>
      </p:sp>
      <p:sp>
        <p:nvSpPr>
          <p:cNvPr id="4" name="Text Placeholder 3">
            <a:extLst>
              <a:ext uri="{FF2B5EF4-FFF2-40B4-BE49-F238E27FC236}">
                <a16:creationId xmlns:a16="http://schemas.microsoft.com/office/drawing/2014/main" id="{457A8258-5703-EA51-E1A8-CB30AE1EF3DA}"/>
              </a:ext>
            </a:extLst>
          </p:cNvPr>
          <p:cNvSpPr>
            <a:spLocks noGrp="1"/>
          </p:cNvSpPr>
          <p:nvPr>
            <p:ph type="body" sz="quarter" idx="16"/>
          </p:nvPr>
        </p:nvSpPr>
        <p:spPr>
          <a:xfrm>
            <a:off x="3624414" y="964408"/>
            <a:ext cx="4819650" cy="342899"/>
          </a:xfrm>
        </p:spPr>
        <p:txBody>
          <a:bodyPr/>
          <a:lstStyle/>
          <a:p>
            <a:r>
              <a:rPr lang="en-US" dirty="0"/>
              <a:t>WAC 458-14-127 applies in these requests:</a:t>
            </a:r>
          </a:p>
        </p:txBody>
      </p:sp>
      <p:sp>
        <p:nvSpPr>
          <p:cNvPr id="3" name="Text Placeholder 2">
            <a:extLst>
              <a:ext uri="{FF2B5EF4-FFF2-40B4-BE49-F238E27FC236}">
                <a16:creationId xmlns:a16="http://schemas.microsoft.com/office/drawing/2014/main" id="{0A7C6C74-05F8-5F71-B4AC-12C8AE788F4B}"/>
              </a:ext>
            </a:extLst>
          </p:cNvPr>
          <p:cNvSpPr>
            <a:spLocks noGrp="1"/>
          </p:cNvSpPr>
          <p:nvPr>
            <p:ph type="body" sz="quarter" idx="15"/>
          </p:nvPr>
        </p:nvSpPr>
        <p:spPr>
          <a:xfrm>
            <a:off x="3386138" y="1250157"/>
            <a:ext cx="5553186" cy="4393406"/>
          </a:xfrm>
        </p:spPr>
        <p:txBody>
          <a:bodyPr>
            <a:noAutofit/>
          </a:bodyPr>
          <a:lstStyle/>
          <a:p>
            <a:pPr marL="0" indent="0">
              <a:buNone/>
            </a:pPr>
            <a:r>
              <a:rPr lang="en-US" sz="1600" b="1" dirty="0">
                <a:latin typeface="Calibri Light" panose="020F0302020204030204" pitchFamily="34" charset="0"/>
                <a:ea typeface="Calibri Light" panose="020F0302020204030204" pitchFamily="34" charset="0"/>
                <a:cs typeface="Calibri Light" panose="020F0302020204030204" pitchFamily="34" charset="0"/>
              </a:rPr>
              <a:t>Issue: </a:t>
            </a:r>
            <a:r>
              <a:rPr lang="en-US" sz="1600" dirty="0">
                <a:latin typeface="Calibri Light" panose="020F0302020204030204" pitchFamily="34" charset="0"/>
                <a:ea typeface="Calibri Light" panose="020F0302020204030204" pitchFamily="34" charset="0"/>
                <a:cs typeface="Calibri Light" panose="020F0302020204030204" pitchFamily="34" charset="0"/>
              </a:rPr>
              <a:t>The taxpayer</a:t>
            </a:r>
            <a:r>
              <a:rPr lang="en-US" sz="1600" dirty="0">
                <a:solidFill>
                  <a:prstClr val="white"/>
                </a:solidFill>
                <a:latin typeface="Calibri Light" panose="020F0302020204030204" pitchFamily="34" charset="0"/>
                <a:ea typeface="Calibri Light" panose="020F0302020204030204" pitchFamily="34" charset="0"/>
                <a:cs typeface="Calibri Light" panose="020F0302020204030204" pitchFamily="34" charset="0"/>
              </a:rPr>
              <a:t> requested a reconvene due to a purchase amount that was less than 90% of the assessed value.</a:t>
            </a:r>
          </a:p>
          <a:p>
            <a:pPr marL="0" indent="0">
              <a:buNone/>
            </a:pPr>
            <a:endParaRPr lang="en-US" sz="1600" dirty="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marL="0" indent="0">
              <a:buClr>
                <a:schemeClr val="bg1"/>
              </a:buClr>
              <a:buNone/>
            </a:pPr>
            <a:r>
              <a:rPr lang="en-US" sz="1600" b="1" dirty="0">
                <a:latin typeface="Calibri Light" panose="020F0302020204030204" pitchFamily="34" charset="0"/>
                <a:ea typeface="Calibri Light" panose="020F0302020204030204" pitchFamily="34" charset="0"/>
                <a:cs typeface="Calibri Light" panose="020F0302020204030204" pitchFamily="34" charset="0"/>
              </a:rPr>
              <a:t>To qualify under WAC 458-14-127(1)(a-c):</a:t>
            </a:r>
          </a:p>
          <a:p>
            <a:pPr marL="0">
              <a:buNone/>
            </a:pPr>
            <a:r>
              <a:rPr lang="en-US" sz="1600" dirty="0">
                <a:latin typeface="Calibri Light" panose="020F0302020204030204" pitchFamily="34" charset="0"/>
                <a:ea typeface="Calibri Light" panose="020F0302020204030204" pitchFamily="34" charset="0"/>
                <a:cs typeface="Calibri Light" panose="020F0302020204030204" pitchFamily="34" charset="0"/>
              </a:rPr>
              <a:t>Taxpayers may request the Board reconvene and consider the prior assessment year, provided specific conditions are met. This type of request requires different documentation and circumstances:</a:t>
            </a:r>
          </a:p>
          <a:p>
            <a:pPr marL="0" indent="0">
              <a:buNone/>
              <a:tabLst>
                <a:tab pos="342900" algn="l"/>
              </a:tabLst>
            </a:pPr>
            <a:r>
              <a:rPr lang="en-US" sz="1600" dirty="0">
                <a:latin typeface="Calibri Light" panose="020F0302020204030204" pitchFamily="34" charset="0"/>
                <a:ea typeface="Calibri Light" panose="020F0302020204030204" pitchFamily="34" charset="0"/>
                <a:cs typeface="Calibri Light" panose="020F0302020204030204" pitchFamily="34" charset="0"/>
              </a:rPr>
              <a:t>Code 3: Arm’s Length Transaction After July 1st:</a:t>
            </a:r>
          </a:p>
          <a:p>
            <a:pPr lvl="1">
              <a:buClr>
                <a:schemeClr val="bg1"/>
              </a:buClr>
              <a:buSzPts val="1000"/>
              <a:buFont typeface="Courier New" panose="02070309020205020404" pitchFamily="49" charset="0"/>
              <a:buChar char="o"/>
              <a:tabLst>
                <a:tab pos="685800" algn="l"/>
              </a:tabLst>
            </a:pPr>
            <a:r>
              <a:rPr lang="en-US" sz="1600" dirty="0">
                <a:effectLst/>
                <a:latin typeface="Calibri Light" panose="020F0302020204030204" pitchFamily="34" charset="0"/>
                <a:ea typeface="Calibri Light" panose="020F0302020204030204" pitchFamily="34" charset="0"/>
                <a:cs typeface="Calibri Light" panose="020F0302020204030204" pitchFamily="34" charset="0"/>
              </a:rPr>
              <a:t>The transaction </a:t>
            </a:r>
            <a:r>
              <a:rPr lang="en-US" sz="1600" u="sng" dirty="0">
                <a:effectLst/>
                <a:latin typeface="Calibri Light" panose="020F0302020204030204" pitchFamily="34" charset="0"/>
                <a:ea typeface="Calibri Light" panose="020F0302020204030204" pitchFamily="34" charset="0"/>
                <a:cs typeface="Calibri Light" panose="020F0302020204030204" pitchFamily="34" charset="0"/>
              </a:rPr>
              <a:t>must</a:t>
            </a:r>
            <a:r>
              <a:rPr lang="en-US" sz="1600" dirty="0">
                <a:effectLst/>
                <a:latin typeface="Calibri Light" panose="020F0302020204030204" pitchFamily="34" charset="0"/>
                <a:ea typeface="Calibri Light" panose="020F0302020204030204" pitchFamily="34" charset="0"/>
                <a:cs typeface="Calibri Light" panose="020F0302020204030204" pitchFamily="34" charset="0"/>
              </a:rPr>
              <a:t> be an </a:t>
            </a:r>
            <a:r>
              <a:rPr lang="en-US" sz="1600" b="1" dirty="0">
                <a:effectLst/>
                <a:latin typeface="Calibri Light" panose="020F0302020204030204" pitchFamily="34" charset="0"/>
                <a:ea typeface="Calibri Light" panose="020F0302020204030204" pitchFamily="34" charset="0"/>
                <a:cs typeface="Calibri Light" panose="020F0302020204030204" pitchFamily="34" charset="0"/>
              </a:rPr>
              <a:t>arm’s length transaction</a:t>
            </a:r>
            <a:r>
              <a:rPr lang="en-US" sz="1600" dirty="0">
                <a:effectLst/>
                <a:latin typeface="Calibri Light" panose="020F0302020204030204" pitchFamily="34" charset="0"/>
                <a:ea typeface="Calibri Light" panose="020F0302020204030204" pitchFamily="34" charset="0"/>
                <a:cs typeface="Calibri Light" panose="020F0302020204030204" pitchFamily="34" charset="0"/>
              </a:rPr>
              <a:t> (i.e., a genuine sale between unrelated parties).</a:t>
            </a:r>
          </a:p>
          <a:p>
            <a:pPr lvl="1">
              <a:buClr>
                <a:schemeClr val="bg1"/>
              </a:buClr>
              <a:buSzPts val="1000"/>
              <a:buFont typeface="Courier New" panose="02070309020205020404" pitchFamily="49" charset="0"/>
              <a:buChar char="o"/>
              <a:tabLst>
                <a:tab pos="685800" algn="l"/>
              </a:tabLst>
            </a:pPr>
            <a:r>
              <a:rPr lang="en-US" sz="1600" dirty="0">
                <a:effectLst/>
                <a:latin typeface="Calibri Light" panose="020F0302020204030204" pitchFamily="34" charset="0"/>
                <a:ea typeface="Calibri Light" panose="020F0302020204030204" pitchFamily="34" charset="0"/>
                <a:cs typeface="Calibri Light" panose="020F0302020204030204" pitchFamily="34" charset="0"/>
              </a:rPr>
              <a:t>The transaction </a:t>
            </a:r>
            <a:r>
              <a:rPr lang="en-US" sz="1600" u="sng" dirty="0">
                <a:effectLst/>
                <a:latin typeface="Calibri Light" panose="020F0302020204030204" pitchFamily="34" charset="0"/>
                <a:ea typeface="Calibri Light" panose="020F0302020204030204" pitchFamily="34" charset="0"/>
                <a:cs typeface="Calibri Light" panose="020F0302020204030204" pitchFamily="34" charset="0"/>
              </a:rPr>
              <a:t>must</a:t>
            </a:r>
            <a:r>
              <a:rPr lang="en-US" sz="1600" dirty="0">
                <a:effectLst/>
                <a:latin typeface="Calibri Light" panose="020F0302020204030204" pitchFamily="34" charset="0"/>
                <a:ea typeface="Calibri Light" panose="020F0302020204030204" pitchFamily="34" charset="0"/>
                <a:cs typeface="Calibri Light" panose="020F0302020204030204" pitchFamily="34" charset="0"/>
              </a:rPr>
              <a:t> occur </a:t>
            </a:r>
            <a:r>
              <a:rPr lang="en-US" sz="1600" b="1" dirty="0">
                <a:effectLst/>
                <a:latin typeface="Calibri Light" panose="020F0302020204030204" pitchFamily="34" charset="0"/>
                <a:ea typeface="Calibri Light" panose="020F0302020204030204" pitchFamily="34" charset="0"/>
                <a:cs typeface="Calibri Light" panose="020F0302020204030204" pitchFamily="34" charset="0"/>
              </a:rPr>
              <a:t>after July 1st and before December 31st</a:t>
            </a:r>
            <a:r>
              <a:rPr lang="en-US" sz="1600" dirty="0">
                <a:effectLst/>
                <a:latin typeface="Calibri Light" panose="020F0302020204030204" pitchFamily="34" charset="0"/>
                <a:ea typeface="Calibri Light" panose="020F0302020204030204" pitchFamily="34" charset="0"/>
                <a:cs typeface="Calibri Light" panose="020F0302020204030204" pitchFamily="34" charset="0"/>
              </a:rPr>
              <a:t> of the assessment year.</a:t>
            </a:r>
          </a:p>
          <a:p>
            <a:pPr lvl="1">
              <a:buClr>
                <a:schemeClr val="bg1"/>
              </a:buClr>
              <a:buSzPts val="1000"/>
              <a:buFont typeface="Courier New" panose="02070309020205020404" pitchFamily="49" charset="0"/>
              <a:buChar char="o"/>
              <a:tabLst>
                <a:tab pos="685800" algn="l"/>
              </a:tabLst>
            </a:pPr>
            <a:r>
              <a:rPr lang="en-US" sz="1600" dirty="0">
                <a:effectLst/>
                <a:latin typeface="Calibri Light" panose="020F0302020204030204" pitchFamily="34" charset="0"/>
                <a:ea typeface="Calibri Light" panose="020F0302020204030204" pitchFamily="34" charset="0"/>
                <a:cs typeface="Calibri Light" panose="020F0302020204030204" pitchFamily="34" charset="0"/>
              </a:rPr>
              <a:t>The sale price </a:t>
            </a:r>
            <a:r>
              <a:rPr lang="en-US" sz="1600" u="sng" dirty="0">
                <a:effectLst/>
                <a:latin typeface="Calibri Light" panose="020F0302020204030204" pitchFamily="34" charset="0"/>
                <a:ea typeface="Calibri Light" panose="020F0302020204030204" pitchFamily="34" charset="0"/>
                <a:cs typeface="Calibri Light" panose="020F0302020204030204" pitchFamily="34" charset="0"/>
              </a:rPr>
              <a:t>must</a:t>
            </a:r>
            <a:r>
              <a:rPr lang="en-US" sz="1600" dirty="0">
                <a:effectLst/>
                <a:latin typeface="Calibri Light" panose="020F0302020204030204" pitchFamily="34" charset="0"/>
                <a:ea typeface="Calibri Light" panose="020F0302020204030204" pitchFamily="34" charset="0"/>
                <a:cs typeface="Calibri Light" panose="020F0302020204030204" pitchFamily="34" charset="0"/>
              </a:rPr>
              <a:t> be </a:t>
            </a:r>
            <a:r>
              <a:rPr lang="en-US" sz="1600" b="1" dirty="0">
                <a:effectLst/>
                <a:latin typeface="Calibri Light" panose="020F0302020204030204" pitchFamily="34" charset="0"/>
                <a:ea typeface="Calibri Light" panose="020F0302020204030204" pitchFamily="34" charset="0"/>
                <a:cs typeface="Calibri Light" panose="020F0302020204030204" pitchFamily="34" charset="0"/>
              </a:rPr>
              <a:t>less than 90% of the assessed value</a:t>
            </a:r>
            <a:r>
              <a:rPr lang="en-US" sz="1600" dirty="0">
                <a:effectLst/>
                <a:latin typeface="Calibri Light" panose="020F0302020204030204" pitchFamily="34" charset="0"/>
                <a:ea typeface="Calibri Light" panose="020F0302020204030204" pitchFamily="34" charset="0"/>
                <a:cs typeface="Calibri Light" panose="020F0302020204030204" pitchFamily="34" charset="0"/>
              </a:rPr>
              <a:t> of the property.</a:t>
            </a:r>
          </a:p>
          <a:p>
            <a:pPr marL="0" indent="0">
              <a:buNone/>
            </a:pPr>
            <a:r>
              <a:rPr lang="en-US" sz="1600" dirty="0">
                <a:latin typeface="Calibri Light" panose="020F0302020204030204" pitchFamily="34" charset="0"/>
                <a:ea typeface="Calibri Light" panose="020F0302020204030204" pitchFamily="34" charset="0"/>
                <a:cs typeface="Calibri Light" panose="020F0302020204030204" pitchFamily="34" charset="0"/>
              </a:rPr>
              <a:t>Based on the timing of the sale, the purchase amount, and assessed value, it appears the taxpayer qualifies for a reconvening.</a:t>
            </a:r>
          </a:p>
        </p:txBody>
      </p:sp>
    </p:spTree>
    <p:extLst>
      <p:ext uri="{BB962C8B-B14F-4D97-AF65-F5344CB8AC3E}">
        <p14:creationId xmlns:p14="http://schemas.microsoft.com/office/powerpoint/2010/main" val="3707257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4AE70-315B-4EFF-E7CF-58567FB2F52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363BAF8-00E2-D602-58FE-52A50CE4D2AF}"/>
              </a:ext>
            </a:extLst>
          </p:cNvPr>
          <p:cNvSpPr>
            <a:spLocks noGrp="1"/>
          </p:cNvSpPr>
          <p:nvPr>
            <p:ph type="body" sz="quarter" idx="14"/>
          </p:nvPr>
        </p:nvSpPr>
        <p:spPr>
          <a:xfrm>
            <a:off x="273306" y="1705226"/>
            <a:ext cx="2351584" cy="3447549"/>
          </a:xfrm>
        </p:spPr>
        <p:txBody>
          <a:bodyPr>
            <a:normAutofit/>
          </a:bodyPr>
          <a:lstStyle/>
          <a:p>
            <a:pPr algn="l"/>
            <a:r>
              <a:rPr lang="en-US" dirty="0"/>
              <a:t>The Answers!</a:t>
            </a:r>
          </a:p>
          <a:p>
            <a:endParaRPr lang="en-US" dirty="0"/>
          </a:p>
        </p:txBody>
      </p:sp>
      <p:sp>
        <p:nvSpPr>
          <p:cNvPr id="3" name="Text Placeholder 2">
            <a:extLst>
              <a:ext uri="{FF2B5EF4-FFF2-40B4-BE49-F238E27FC236}">
                <a16:creationId xmlns:a16="http://schemas.microsoft.com/office/drawing/2014/main" id="{F5F9D015-B3BB-859C-4564-B351F49D0DDD}"/>
              </a:ext>
            </a:extLst>
          </p:cNvPr>
          <p:cNvSpPr>
            <a:spLocks noGrp="1"/>
          </p:cNvSpPr>
          <p:nvPr>
            <p:ph type="body" sz="quarter" idx="15"/>
          </p:nvPr>
        </p:nvSpPr>
        <p:spPr>
          <a:xfrm>
            <a:off x="3505200" y="685800"/>
            <a:ext cx="5246281" cy="4741249"/>
          </a:xfrm>
        </p:spPr>
        <p:txBody>
          <a:bodyPr>
            <a:noAutofit/>
          </a:bodyPr>
          <a:lstStyle/>
          <a:p>
            <a:pPr marL="0" indent="0">
              <a:lnSpc>
                <a:spcPct val="115000"/>
              </a:lnSpc>
              <a:spcAft>
                <a:spcPts val="600"/>
              </a:spcAft>
              <a:buClr>
                <a:srgbClr val="174A7C"/>
              </a:buClr>
              <a:buNone/>
              <a:defRPr/>
            </a:pPr>
            <a:r>
              <a:rPr lang="en-US" sz="1600" dirty="0">
                <a:latin typeface="+mj-lt"/>
                <a:ea typeface="Calibri" panose="020F0502020204030204" pitchFamily="34" charset="0"/>
                <a:cs typeface="Calibri" panose="020F0502020204030204" pitchFamily="34" charset="0"/>
              </a:rPr>
              <a:t>1.  </a:t>
            </a:r>
            <a:r>
              <a:rPr lang="en-US" sz="1600" b="1" dirty="0">
                <a:latin typeface="+mj-lt"/>
              </a:rPr>
              <a:t>Are either, or both, of the requests valid?</a:t>
            </a:r>
            <a:r>
              <a:rPr lang="en-US" sz="1600" dirty="0">
                <a:latin typeface="+mj-lt"/>
                <a:ea typeface="Calibri" panose="020F0502020204030204" pitchFamily="34" charset="0"/>
                <a:cs typeface="Calibri" panose="020F0502020204030204" pitchFamily="34" charset="0"/>
              </a:rPr>
              <a:t>  </a:t>
            </a:r>
          </a:p>
          <a:p>
            <a:pPr marL="0" indent="0">
              <a:buNone/>
            </a:pPr>
            <a:r>
              <a:rPr lang="en-US" sz="1600" dirty="0">
                <a:latin typeface="+mj-lt"/>
                <a:ea typeface="Calibri" panose="020F0502020204030204" pitchFamily="34" charset="0"/>
                <a:cs typeface="Calibri" panose="020F0502020204030204" pitchFamily="34" charset="0"/>
              </a:rPr>
              <a:t>      </a:t>
            </a:r>
            <a:r>
              <a:rPr lang="en-US" sz="1600" dirty="0">
                <a:solidFill>
                  <a:schemeClr val="tx2">
                    <a:lumMod val="25000"/>
                    <a:lumOff val="75000"/>
                  </a:schemeClr>
                </a:solidFill>
                <a:latin typeface="+mj-lt"/>
                <a:ea typeface="Calibri" panose="020F0502020204030204" pitchFamily="34" charset="0"/>
                <a:cs typeface="Calibri" panose="020F0502020204030204" pitchFamily="34" charset="0"/>
              </a:rPr>
              <a:t>Answer: Yes, the reconvene request is valid.</a:t>
            </a:r>
          </a:p>
          <a:p>
            <a:pPr marL="0" indent="0">
              <a:buNone/>
            </a:pPr>
            <a:endParaRPr lang="en-US" sz="1600" dirty="0">
              <a:solidFill>
                <a:schemeClr val="tx2">
                  <a:lumMod val="25000"/>
                  <a:lumOff val="75000"/>
                </a:schemeClr>
              </a:solidFill>
              <a:latin typeface="+mj-lt"/>
              <a:ea typeface="Calibri" panose="020F0502020204030204" pitchFamily="34" charset="0"/>
              <a:cs typeface="Calibri" panose="020F0502020204030204" pitchFamily="34" charset="0"/>
            </a:endParaRPr>
          </a:p>
          <a:p>
            <a:pPr marL="0" indent="0">
              <a:buNone/>
            </a:pPr>
            <a:r>
              <a:rPr lang="en-US" sz="1600" dirty="0">
                <a:latin typeface="+mj-lt"/>
                <a:ea typeface="Calibri" panose="020F0502020204030204" pitchFamily="34" charset="0"/>
                <a:cs typeface="Calibri" panose="020F0502020204030204" pitchFamily="34" charset="0"/>
              </a:rPr>
              <a:t>2.  In this case, how should the Clerk proceed? </a:t>
            </a:r>
          </a:p>
          <a:p>
            <a:pPr marL="0" indent="0">
              <a:buNone/>
            </a:pPr>
            <a:r>
              <a:rPr lang="en-US" sz="1600" dirty="0">
                <a:latin typeface="+mj-lt"/>
                <a:ea typeface="Calibri" panose="020F0502020204030204" pitchFamily="34" charset="0"/>
                <a:cs typeface="Calibri" panose="020F0502020204030204" pitchFamily="34" charset="0"/>
              </a:rPr>
              <a:t>       </a:t>
            </a:r>
            <a:r>
              <a:rPr lang="en-US" sz="1600" dirty="0">
                <a:solidFill>
                  <a:schemeClr val="tx2">
                    <a:lumMod val="25000"/>
                    <a:lumOff val="75000"/>
                  </a:schemeClr>
                </a:solidFill>
                <a:latin typeface="+mj-lt"/>
                <a:ea typeface="Calibri" panose="020F0502020204030204" pitchFamily="34" charset="0"/>
                <a:cs typeface="Calibri" panose="020F0502020204030204" pitchFamily="34" charset="0"/>
              </a:rPr>
              <a:t>Answer: The following slide has the Department’s guidance.</a:t>
            </a:r>
          </a:p>
          <a:p>
            <a:pPr marL="0" indent="0">
              <a:buNone/>
            </a:pPr>
            <a:endParaRPr lang="en-US" sz="1600" dirty="0">
              <a:solidFill>
                <a:schemeClr val="tx2">
                  <a:lumMod val="25000"/>
                  <a:lumOff val="75000"/>
                </a:schemeClr>
              </a:solidFill>
              <a:latin typeface="+mj-lt"/>
              <a:ea typeface="Calibri" panose="020F0502020204030204" pitchFamily="34" charset="0"/>
              <a:cs typeface="Calibri" panose="020F0502020204030204" pitchFamily="34" charset="0"/>
            </a:endParaRPr>
          </a:p>
          <a:p>
            <a:pPr marL="0" indent="0">
              <a:buNone/>
            </a:pPr>
            <a:r>
              <a:rPr lang="en-US" sz="1600" dirty="0">
                <a:latin typeface="+mj-lt"/>
                <a:ea typeface="Calibri" panose="020F0502020204030204" pitchFamily="34" charset="0"/>
                <a:cs typeface="Calibri" panose="020F0502020204030204" pitchFamily="34" charset="0"/>
              </a:rPr>
              <a:t> Do you agree?</a:t>
            </a:r>
          </a:p>
          <a:p>
            <a:pPr lvl="1">
              <a:buClr>
                <a:schemeClr val="bg1"/>
              </a:buClr>
            </a:pPr>
            <a:r>
              <a:rPr lang="en-US" sz="1600" kern="100" dirty="0">
                <a:effectLst/>
                <a:latin typeface="+mj-lt"/>
                <a:ea typeface="Calibri" panose="020F0502020204030204" pitchFamily="34" charset="0"/>
                <a:cs typeface="Calibri" panose="020F0502020204030204" pitchFamily="34" charset="0"/>
              </a:rPr>
              <a:t>Since the taxpayer requested both a late filing exception and reconvening, the Board should evaluate both. Keeping in mind they are separate requests even though they were submitted at the same time. </a:t>
            </a:r>
          </a:p>
          <a:p>
            <a:pPr lvl="1">
              <a:buClr>
                <a:schemeClr val="bg1"/>
              </a:buClr>
            </a:pPr>
            <a:endParaRPr lang="en-US" sz="1600" kern="100" dirty="0">
              <a:latin typeface="+mj-lt"/>
              <a:ea typeface="Calibri" panose="020F0502020204030204" pitchFamily="34" charset="0"/>
              <a:cs typeface="Calibri" panose="020F0502020204030204" pitchFamily="34" charset="0"/>
            </a:endParaRPr>
          </a:p>
          <a:p>
            <a:pPr lvl="1">
              <a:buClr>
                <a:schemeClr val="bg1"/>
              </a:buClr>
            </a:pPr>
            <a:r>
              <a:rPr lang="en-US" sz="1600" kern="100" dirty="0">
                <a:effectLst/>
                <a:latin typeface="+mj-lt"/>
                <a:ea typeface="Calibri" panose="020F0502020204030204" pitchFamily="34" charset="0"/>
                <a:cs typeface="Calibri" panose="020F0502020204030204" pitchFamily="34" charset="0"/>
              </a:rPr>
              <a:t>Begin by identifying which RCW and/or WAC applies to the request and evaluate the taxpayer provided information to determine if the request qualifies for approval. </a:t>
            </a:r>
          </a:p>
          <a:p>
            <a:pPr lvl="1">
              <a:buClr>
                <a:schemeClr val="bg1"/>
              </a:buClr>
            </a:pPr>
            <a:endParaRPr lang="en-US" sz="1600" kern="100" dirty="0">
              <a:latin typeface="+mj-lt"/>
              <a:ea typeface="Calibri" panose="020F0502020204030204" pitchFamily="34" charset="0"/>
              <a:cs typeface="Calibri" panose="020F0502020204030204" pitchFamily="34" charset="0"/>
            </a:endParaRPr>
          </a:p>
          <a:p>
            <a:pPr lvl="1">
              <a:buClr>
                <a:schemeClr val="bg1"/>
              </a:buClr>
            </a:pPr>
            <a:r>
              <a:rPr lang="en-US" sz="1600" kern="100" dirty="0">
                <a:effectLst/>
                <a:latin typeface="+mj-lt"/>
                <a:ea typeface="Calibri" panose="020F0502020204030204" pitchFamily="34" charset="0"/>
                <a:cs typeface="Calibri" panose="020F0502020204030204" pitchFamily="34" charset="0"/>
              </a:rPr>
              <a:t>You won’t always know which laws and rules apply, but each request form includes the correct RCW or WAC.</a:t>
            </a:r>
          </a:p>
        </p:txBody>
      </p:sp>
    </p:spTree>
    <p:extLst>
      <p:ext uri="{BB962C8B-B14F-4D97-AF65-F5344CB8AC3E}">
        <p14:creationId xmlns:p14="http://schemas.microsoft.com/office/powerpoint/2010/main" val="24662589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7B04B-8CCE-4F9F-7F12-5E607E855B9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1E3EE0E-E0A2-57B2-19D6-06B5552D4ABF}"/>
              </a:ext>
            </a:extLst>
          </p:cNvPr>
          <p:cNvSpPr>
            <a:spLocks noGrp="1"/>
          </p:cNvSpPr>
          <p:nvPr>
            <p:ph type="body" sz="quarter" idx="14"/>
          </p:nvPr>
        </p:nvSpPr>
        <p:spPr>
          <a:xfrm>
            <a:off x="292356" y="1423068"/>
            <a:ext cx="2469936" cy="4011865"/>
          </a:xfrm>
        </p:spPr>
        <p:txBody>
          <a:bodyPr/>
          <a:lstStyle/>
          <a:p>
            <a:r>
              <a:rPr lang="en-US" dirty="0">
                <a:latin typeface="Aptos Display" panose="020B0004020202020204" pitchFamily="34" charset="0"/>
              </a:rPr>
              <a:t>Department’sGuidance</a:t>
            </a:r>
          </a:p>
        </p:txBody>
      </p:sp>
      <p:sp>
        <p:nvSpPr>
          <p:cNvPr id="7" name="Text Placeholder 6">
            <a:extLst>
              <a:ext uri="{FF2B5EF4-FFF2-40B4-BE49-F238E27FC236}">
                <a16:creationId xmlns:a16="http://schemas.microsoft.com/office/drawing/2014/main" id="{48BFC68A-3364-1BB1-4D19-1FCC864A69A2}"/>
              </a:ext>
            </a:extLst>
          </p:cNvPr>
          <p:cNvSpPr>
            <a:spLocks noGrp="1"/>
          </p:cNvSpPr>
          <p:nvPr>
            <p:ph type="body" sz="quarter" idx="16"/>
          </p:nvPr>
        </p:nvSpPr>
        <p:spPr>
          <a:xfrm>
            <a:off x="3543300" y="1128712"/>
            <a:ext cx="4876842" cy="435769"/>
          </a:xfrm>
        </p:spPr>
        <p:txBody>
          <a:bodyPr>
            <a:normAutofit/>
          </a:bodyPr>
          <a:lstStyle/>
          <a:p>
            <a:r>
              <a:rPr lang="en-US" dirty="0"/>
              <a:t>Exercise #2</a:t>
            </a:r>
          </a:p>
        </p:txBody>
      </p:sp>
      <p:sp>
        <p:nvSpPr>
          <p:cNvPr id="8" name="TextBox 7">
            <a:extLst>
              <a:ext uri="{FF2B5EF4-FFF2-40B4-BE49-F238E27FC236}">
                <a16:creationId xmlns:a16="http://schemas.microsoft.com/office/drawing/2014/main" id="{D7CBF19C-745B-8706-28DF-213F1C75E5EF}"/>
              </a:ext>
            </a:extLst>
          </p:cNvPr>
          <p:cNvSpPr txBox="1"/>
          <p:nvPr/>
        </p:nvSpPr>
        <p:spPr>
          <a:xfrm>
            <a:off x="3380015" y="1564480"/>
            <a:ext cx="5657850" cy="3970318"/>
          </a:xfrm>
          <a:prstGeom prst="rect">
            <a:avLst/>
          </a:prstGeom>
          <a:noFill/>
        </p:spPr>
        <p:txBody>
          <a:bodyPr wrap="square">
            <a:spAutoFit/>
          </a:bodyPr>
          <a:lstStyle/>
          <a:p>
            <a:r>
              <a:rPr lang="en-US" sz="1200" dirty="0">
                <a:latin typeface="Aptos" panose="020B0004020202020204" pitchFamily="34" charset="0"/>
                <a:ea typeface="Aptos" panose="020B0004020202020204" pitchFamily="34" charset="0"/>
                <a:cs typeface="Aptos" panose="020B0004020202020204" pitchFamily="34" charset="0"/>
              </a:rPr>
              <a:t>Based on the information provided, the request appears to meet the requirements for a </a:t>
            </a:r>
            <a:r>
              <a:rPr lang="en-US" sz="1200" b="1" dirty="0">
                <a:latin typeface="Aptos" panose="020B0004020202020204" pitchFamily="34" charset="0"/>
                <a:ea typeface="Aptos" panose="020B0004020202020204" pitchFamily="34" charset="0"/>
                <a:cs typeface="Aptos" panose="020B0004020202020204" pitchFamily="34" charset="0"/>
              </a:rPr>
              <a:t>reconvene request</a:t>
            </a:r>
            <a:r>
              <a:rPr lang="en-US" sz="1200" dirty="0">
                <a:latin typeface="Aptos" panose="020B0004020202020204" pitchFamily="34" charset="0"/>
                <a:ea typeface="Aptos" panose="020B0004020202020204" pitchFamily="34" charset="0"/>
                <a:cs typeface="Aptos" panose="020B0004020202020204" pitchFamily="34" charset="0"/>
              </a:rPr>
              <a:t>, but not a </a:t>
            </a:r>
            <a:r>
              <a:rPr lang="en-US" sz="1200" b="1" dirty="0">
                <a:latin typeface="Aptos" panose="020B0004020202020204" pitchFamily="34" charset="0"/>
                <a:ea typeface="Aptos" panose="020B0004020202020204" pitchFamily="34" charset="0"/>
                <a:cs typeface="Aptos" panose="020B0004020202020204" pitchFamily="34" charset="0"/>
              </a:rPr>
              <a:t>good cause waiver</a:t>
            </a:r>
            <a:r>
              <a:rPr lang="en-US" sz="1200" dirty="0">
                <a:latin typeface="Aptos" panose="020B0004020202020204" pitchFamily="34" charset="0"/>
                <a:ea typeface="Aptos" panose="020B0004020202020204" pitchFamily="34" charset="0"/>
                <a:cs typeface="Aptos" panose="020B0004020202020204" pitchFamily="34" charset="0"/>
              </a:rPr>
              <a:t>. Here’s why:</a:t>
            </a:r>
          </a:p>
          <a:p>
            <a:endParaRPr lang="en-US" sz="1200" dirty="0">
              <a:latin typeface="Aptos" panose="020B0004020202020204" pitchFamily="34" charset="0"/>
              <a:ea typeface="Aptos" panose="020B0004020202020204" pitchFamily="34" charset="0"/>
              <a:cs typeface="Aptos" panose="020B0004020202020204" pitchFamily="34" charset="0"/>
            </a:endParaRPr>
          </a:p>
          <a:p>
            <a:pPr marL="257175" indent="-257175">
              <a:buFont typeface="+mj-lt"/>
              <a:buAutoNum type="arabicPeriod"/>
              <a:tabLst>
                <a:tab pos="342900" algn="l"/>
              </a:tabLst>
            </a:pPr>
            <a:r>
              <a:rPr lang="en-US" sz="1200" b="1" dirty="0">
                <a:latin typeface="Aptos" panose="020B0004020202020204" pitchFamily="34" charset="0"/>
                <a:ea typeface="Times New Roman" panose="02020603050405020304" pitchFamily="18" charset="0"/>
                <a:cs typeface="Aptos" panose="020B0004020202020204" pitchFamily="34" charset="0"/>
              </a:rPr>
              <a:t>Good Cause Waiver</a:t>
            </a:r>
            <a:r>
              <a:rPr lang="en-US" sz="1200" dirty="0">
                <a:latin typeface="Aptos" panose="020B0004020202020204" pitchFamily="34" charset="0"/>
                <a:ea typeface="Times New Roman" panose="02020603050405020304" pitchFamily="18" charset="0"/>
                <a:cs typeface="Aptos" panose="020B0004020202020204" pitchFamily="34" charset="0"/>
              </a:rPr>
              <a:t>:</a:t>
            </a:r>
          </a:p>
          <a:p>
            <a:pPr marL="600075" lvl="1" indent="-257175">
              <a:buFont typeface="Courier New" panose="02070309020205020404" pitchFamily="49" charset="0"/>
              <a:buChar char="o"/>
              <a:tabLst>
                <a:tab pos="342900" algn="l"/>
              </a:tabLst>
            </a:pPr>
            <a:r>
              <a:rPr lang="en-US" sz="1200" dirty="0">
                <a:latin typeface="Aptos" panose="020B0004020202020204" pitchFamily="34" charset="0"/>
                <a:ea typeface="Times New Roman" panose="02020603050405020304" pitchFamily="18" charset="0"/>
                <a:cs typeface="Times New Roman" panose="02020603050405020304" pitchFamily="18" charset="0"/>
              </a:rPr>
              <a:t>The request does not provide a valid reason for missing the filing deadline under </a:t>
            </a:r>
            <a:r>
              <a:rPr lang="en-US" sz="1200" b="1" dirty="0">
                <a:latin typeface="Aptos" panose="020B0004020202020204" pitchFamily="34" charset="0"/>
                <a:ea typeface="Times New Roman" panose="02020603050405020304" pitchFamily="18" charset="0"/>
                <a:cs typeface="Times New Roman" panose="02020603050405020304" pitchFamily="18" charset="0"/>
              </a:rPr>
              <a:t>WAC 458-14-056(3).</a:t>
            </a:r>
            <a:endParaRPr lang="en-US" sz="1200" b="1" dirty="0">
              <a:latin typeface="Aptos" panose="020B0004020202020204" pitchFamily="34" charset="0"/>
              <a:ea typeface="Aptos" panose="020B0004020202020204" pitchFamily="34" charset="0"/>
              <a:cs typeface="Times New Roman" panose="02020603050405020304" pitchFamily="18" charset="0"/>
            </a:endParaRPr>
          </a:p>
          <a:p>
            <a:pPr marL="557213" lvl="1" indent="-214313">
              <a:buSzPts val="1000"/>
              <a:buFont typeface="Courier New" panose="02070309020205020404" pitchFamily="49" charset="0"/>
              <a:buChar char="o"/>
              <a:tabLst>
                <a:tab pos="685800" algn="l"/>
              </a:tabLst>
            </a:pPr>
            <a:r>
              <a:rPr lang="en-US" sz="1200" dirty="0">
                <a:latin typeface="Aptos" panose="020B0004020202020204" pitchFamily="34" charset="0"/>
                <a:ea typeface="Times New Roman" panose="02020603050405020304" pitchFamily="18" charset="0"/>
                <a:cs typeface="Times New Roman" panose="02020603050405020304" pitchFamily="18" charset="0"/>
              </a:rPr>
              <a:t>The fact that the property was purchased in </a:t>
            </a:r>
            <a:r>
              <a:rPr lang="en-US" sz="1200" b="1" dirty="0">
                <a:latin typeface="Aptos" panose="020B0004020202020204" pitchFamily="34" charset="0"/>
                <a:ea typeface="Times New Roman" panose="02020603050405020304" pitchFamily="18" charset="0"/>
                <a:cs typeface="Times New Roman" panose="02020603050405020304" pitchFamily="18" charset="0"/>
              </a:rPr>
              <a:t>November 2024 </a:t>
            </a:r>
            <a:r>
              <a:rPr lang="en-US" sz="1200" dirty="0">
                <a:latin typeface="Aptos" panose="020B0004020202020204" pitchFamily="34" charset="0"/>
                <a:ea typeface="Times New Roman" panose="02020603050405020304" pitchFamily="18" charset="0"/>
                <a:cs typeface="Times New Roman" panose="02020603050405020304" pitchFamily="18" charset="0"/>
              </a:rPr>
              <a:t>for less than the assessed value and the current taxpayer did not receive a notice of value does not fall under any of the qualifying good cause reasons (e.g., illness, death, reliance on incorrect advice, etc.) as listed in</a:t>
            </a:r>
            <a:r>
              <a:rPr lang="en-US" sz="1200" b="1" dirty="0">
                <a:latin typeface="Aptos" panose="020B0004020202020204" pitchFamily="34" charset="0"/>
                <a:ea typeface="Times New Roman" panose="02020603050405020304" pitchFamily="18" charset="0"/>
                <a:cs typeface="Times New Roman" panose="02020603050405020304" pitchFamily="18" charset="0"/>
              </a:rPr>
              <a:t> WAC 458-14-056(3)(a-g).</a:t>
            </a:r>
          </a:p>
          <a:p>
            <a:pPr marL="557213" lvl="1" indent="-214313">
              <a:buSzPts val="1000"/>
              <a:buFont typeface="Courier New" panose="02070309020205020404" pitchFamily="49" charset="0"/>
              <a:buChar char="o"/>
              <a:tabLst>
                <a:tab pos="685800" algn="l"/>
              </a:tabLst>
            </a:pPr>
            <a:endParaRPr lang="en-US" sz="1200" b="1" dirty="0">
              <a:latin typeface="Aptos" panose="020B0004020202020204" pitchFamily="34" charset="0"/>
              <a:ea typeface="Aptos" panose="020B0004020202020204" pitchFamily="34" charset="0"/>
              <a:cs typeface="Times New Roman" panose="02020603050405020304" pitchFamily="18" charset="0"/>
            </a:endParaRPr>
          </a:p>
          <a:p>
            <a:pPr marL="257175" indent="-257175">
              <a:buFont typeface="+mj-lt"/>
              <a:buAutoNum type="arabicPeriod"/>
              <a:tabLst>
                <a:tab pos="342900" algn="l"/>
              </a:tabLst>
            </a:pPr>
            <a:r>
              <a:rPr lang="en-US" sz="1200" b="1" dirty="0">
                <a:latin typeface="Aptos" panose="020B0004020202020204" pitchFamily="34" charset="0"/>
                <a:ea typeface="Times New Roman" panose="02020603050405020304" pitchFamily="18" charset="0"/>
                <a:cs typeface="Aptos" panose="020B0004020202020204" pitchFamily="34" charset="0"/>
              </a:rPr>
              <a:t>Reconvene Request</a:t>
            </a:r>
            <a:r>
              <a:rPr lang="en-US" sz="1200" dirty="0">
                <a:latin typeface="Aptos" panose="020B0004020202020204" pitchFamily="34" charset="0"/>
                <a:ea typeface="Times New Roman" panose="02020603050405020304" pitchFamily="18" charset="0"/>
                <a:cs typeface="Aptos" panose="020B0004020202020204" pitchFamily="34" charset="0"/>
              </a:rPr>
              <a:t>:</a:t>
            </a:r>
            <a:endParaRPr lang="en-US" sz="1200" dirty="0">
              <a:latin typeface="Aptos" panose="020B0004020202020204" pitchFamily="34" charset="0"/>
              <a:ea typeface="Aptos" panose="020B0004020202020204" pitchFamily="34" charset="0"/>
              <a:cs typeface="Aptos" panose="020B0004020202020204" pitchFamily="34" charset="0"/>
            </a:endParaRPr>
          </a:p>
          <a:p>
            <a:pPr marL="557213" lvl="1" indent="-214313">
              <a:buSzPts val="1000"/>
              <a:buFont typeface="Courier New" panose="02070309020205020404" pitchFamily="49" charset="0"/>
              <a:buChar char="o"/>
              <a:tabLst>
                <a:tab pos="685800" algn="l"/>
              </a:tabLst>
            </a:pPr>
            <a:r>
              <a:rPr lang="en-US" sz="1200" dirty="0">
                <a:latin typeface="Aptos" panose="020B0004020202020204" pitchFamily="34" charset="0"/>
                <a:ea typeface="Times New Roman" panose="02020603050405020304" pitchFamily="18" charset="0"/>
                <a:cs typeface="Times New Roman" panose="02020603050405020304" pitchFamily="18" charset="0"/>
              </a:rPr>
              <a:t>This situation </a:t>
            </a:r>
            <a:r>
              <a:rPr lang="en-US" sz="1200" b="1" dirty="0">
                <a:latin typeface="Aptos" panose="020B0004020202020204" pitchFamily="34" charset="0"/>
                <a:ea typeface="Times New Roman" panose="02020603050405020304" pitchFamily="18" charset="0"/>
                <a:cs typeface="Times New Roman" panose="02020603050405020304" pitchFamily="18" charset="0"/>
              </a:rPr>
              <a:t>does not qualify</a:t>
            </a:r>
            <a:r>
              <a:rPr lang="en-US" sz="1200" dirty="0">
                <a:latin typeface="Aptos" panose="020B0004020202020204" pitchFamily="34" charset="0"/>
                <a:ea typeface="Times New Roman" panose="02020603050405020304" pitchFamily="18" charset="0"/>
                <a:cs typeface="Times New Roman" panose="02020603050405020304" pitchFamily="18" charset="0"/>
              </a:rPr>
              <a:t> for reconvening under </a:t>
            </a:r>
            <a:r>
              <a:rPr lang="en-US" sz="1200" b="1" dirty="0">
                <a:latin typeface="Aptos" panose="020B0004020202020204" pitchFamily="34" charset="0"/>
                <a:ea typeface="Times New Roman" panose="02020603050405020304" pitchFamily="18" charset="0"/>
                <a:cs typeface="Times New Roman" panose="02020603050405020304" pitchFamily="18" charset="0"/>
              </a:rPr>
              <a:t>WAC 458-14-127(1)(a)</a:t>
            </a:r>
            <a:r>
              <a:rPr lang="en-US" sz="1200" dirty="0">
                <a:latin typeface="Aptos" panose="020B0004020202020204" pitchFamily="34" charset="0"/>
                <a:ea typeface="Times New Roman" panose="02020603050405020304" pitchFamily="18" charset="0"/>
                <a:cs typeface="Times New Roman" panose="02020603050405020304" pitchFamily="18" charset="0"/>
              </a:rPr>
              <a:t> because it appears the property value did not change from the prior year, even though a notice of value was sent to the prior owner.</a:t>
            </a:r>
            <a:endParaRPr lang="en-US" sz="1200" dirty="0">
              <a:latin typeface="Aptos" panose="020B0004020202020204" pitchFamily="34" charset="0"/>
              <a:ea typeface="Aptos" panose="020B0004020202020204" pitchFamily="34" charset="0"/>
              <a:cs typeface="Times New Roman" panose="02020603050405020304" pitchFamily="18" charset="0"/>
            </a:endParaRPr>
          </a:p>
          <a:p>
            <a:pPr marL="557213" lvl="1" indent="-214313">
              <a:buSzPts val="1000"/>
              <a:buFont typeface="Courier New" panose="02070309020205020404" pitchFamily="49" charset="0"/>
              <a:buChar char="o"/>
              <a:tabLst>
                <a:tab pos="685800" algn="l"/>
              </a:tabLst>
            </a:pPr>
            <a:r>
              <a:rPr lang="en-US" sz="1200" dirty="0">
                <a:latin typeface="Aptos" panose="020B0004020202020204" pitchFamily="34" charset="0"/>
                <a:ea typeface="Times New Roman" panose="02020603050405020304" pitchFamily="18" charset="0"/>
                <a:cs typeface="Times New Roman" panose="02020603050405020304" pitchFamily="18" charset="0"/>
              </a:rPr>
              <a:t>However, the request </a:t>
            </a:r>
            <a:r>
              <a:rPr lang="en-US" sz="1200" b="1" dirty="0">
                <a:latin typeface="Aptos" panose="020B0004020202020204" pitchFamily="34" charset="0"/>
                <a:ea typeface="Times New Roman" panose="02020603050405020304" pitchFamily="18" charset="0"/>
                <a:cs typeface="Times New Roman" panose="02020603050405020304" pitchFamily="18" charset="0"/>
              </a:rPr>
              <a:t>does appear to qualify</a:t>
            </a:r>
            <a:r>
              <a:rPr lang="en-US" sz="1200" dirty="0">
                <a:latin typeface="Aptos" panose="020B0004020202020204" pitchFamily="34" charset="0"/>
                <a:ea typeface="Times New Roman" panose="02020603050405020304" pitchFamily="18" charset="0"/>
                <a:cs typeface="Times New Roman" panose="02020603050405020304" pitchFamily="18" charset="0"/>
              </a:rPr>
              <a:t> under </a:t>
            </a:r>
            <a:r>
              <a:rPr lang="en-US" sz="1200" b="1" dirty="0">
                <a:latin typeface="Aptos" panose="020B0004020202020204" pitchFamily="34" charset="0"/>
                <a:ea typeface="Times New Roman" panose="02020603050405020304" pitchFamily="18" charset="0"/>
                <a:cs typeface="Times New Roman" panose="02020603050405020304" pitchFamily="18" charset="0"/>
              </a:rPr>
              <a:t>WAC 458-14-127(1)(c)</a:t>
            </a:r>
            <a:r>
              <a:rPr lang="en-US" sz="1200" dirty="0">
                <a:latin typeface="Aptos" panose="020B0004020202020204" pitchFamily="34" charset="0"/>
                <a:ea typeface="Times New Roman" panose="02020603050405020304" pitchFamily="18" charset="0"/>
                <a:cs typeface="Times New Roman" panose="02020603050405020304" pitchFamily="18" charset="0"/>
              </a:rPr>
              <a:t>, as the sale price of </a:t>
            </a:r>
            <a:r>
              <a:rPr lang="en-US" sz="1200" b="1" dirty="0">
                <a:latin typeface="Aptos" panose="020B0004020202020204" pitchFamily="34" charset="0"/>
                <a:ea typeface="Times New Roman" panose="02020603050405020304" pitchFamily="18" charset="0"/>
                <a:cs typeface="Times New Roman" panose="02020603050405020304" pitchFamily="18" charset="0"/>
              </a:rPr>
              <a:t>$200,000</a:t>
            </a:r>
            <a:r>
              <a:rPr lang="en-US" sz="1200" dirty="0">
                <a:latin typeface="Aptos" panose="020B0004020202020204" pitchFamily="34" charset="0"/>
                <a:ea typeface="Times New Roman" panose="02020603050405020304" pitchFamily="18" charset="0"/>
                <a:cs typeface="Times New Roman" panose="02020603050405020304" pitchFamily="18" charset="0"/>
              </a:rPr>
              <a:t> is less than 90% of the assessed value of </a:t>
            </a:r>
            <a:r>
              <a:rPr lang="en-US" sz="1200" b="1" dirty="0">
                <a:latin typeface="Aptos" panose="020B0004020202020204" pitchFamily="34" charset="0"/>
                <a:ea typeface="Times New Roman" panose="02020603050405020304" pitchFamily="18" charset="0"/>
                <a:cs typeface="Times New Roman" panose="02020603050405020304" pitchFamily="18" charset="0"/>
              </a:rPr>
              <a:t>$260,000</a:t>
            </a:r>
            <a:r>
              <a:rPr lang="en-US" sz="1200" dirty="0">
                <a:latin typeface="Aptos" panose="020B0004020202020204" pitchFamily="34" charset="0"/>
                <a:ea typeface="Times New Roman" panose="02020603050405020304" pitchFamily="18" charset="0"/>
                <a:cs typeface="Times New Roman" panose="02020603050405020304" pitchFamily="18" charset="0"/>
              </a:rPr>
              <a:t>, there is no evidence suggesting the sale was not an arm’s length transaction, and the transaction occurred </a:t>
            </a:r>
            <a:r>
              <a:rPr lang="en-US" sz="1200" b="1" dirty="0">
                <a:latin typeface="Aptos" panose="020B0004020202020204" pitchFamily="34" charset="0"/>
                <a:ea typeface="Times New Roman" panose="02020603050405020304" pitchFamily="18" charset="0"/>
                <a:cs typeface="Times New Roman" panose="02020603050405020304" pitchFamily="18" charset="0"/>
              </a:rPr>
              <a:t>prior to December 31, 2024</a:t>
            </a:r>
            <a:r>
              <a:rPr lang="en-US" sz="1200" dirty="0">
                <a:latin typeface="Aptos" panose="020B0004020202020204" pitchFamily="34" charset="0"/>
                <a:ea typeface="Times New Roman" panose="02020603050405020304" pitchFamily="18" charset="0"/>
                <a:cs typeface="Times New Roman" panose="02020603050405020304" pitchFamily="18" charset="0"/>
              </a:rPr>
              <a:t>, meeting the timeframe requirement.</a:t>
            </a:r>
            <a:endParaRPr lang="en-US" sz="12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33785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D2A3E-B059-A5DE-4F0F-079D86EB3F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D36F3-8A98-60E3-3B3E-5A1EBEA2D2E1}"/>
              </a:ext>
            </a:extLst>
          </p:cNvPr>
          <p:cNvSpPr>
            <a:spLocks noGrp="1"/>
          </p:cNvSpPr>
          <p:nvPr>
            <p:ph type="title"/>
          </p:nvPr>
        </p:nvSpPr>
        <p:spPr>
          <a:xfrm>
            <a:off x="2022810" y="1209949"/>
            <a:ext cx="5098382" cy="411479"/>
          </a:xfrm>
        </p:spPr>
        <p:txBody>
          <a:bodyPr>
            <a:normAutofit fontScale="90000"/>
          </a:bodyPr>
          <a:lstStyle/>
          <a:p>
            <a:br>
              <a:rPr lang="en-US" b="1" dirty="0"/>
            </a:br>
            <a:r>
              <a:rPr lang="en-US" b="1" dirty="0">
                <a:latin typeface="Aptos" panose="020B0004020202020204" pitchFamily="34" charset="0"/>
              </a:rPr>
              <a:t>Exercise #3</a:t>
            </a:r>
            <a:br>
              <a:rPr lang="en-US" b="1" dirty="0"/>
            </a:br>
            <a:endParaRPr lang="en-US" b="1" dirty="0"/>
          </a:p>
        </p:txBody>
      </p:sp>
      <p:sp>
        <p:nvSpPr>
          <p:cNvPr id="5" name="TextBox 4">
            <a:extLst>
              <a:ext uri="{FF2B5EF4-FFF2-40B4-BE49-F238E27FC236}">
                <a16:creationId xmlns:a16="http://schemas.microsoft.com/office/drawing/2014/main" id="{BA36E7CC-C981-DA7D-DDF4-2490BB092002}"/>
              </a:ext>
            </a:extLst>
          </p:cNvPr>
          <p:cNvSpPr txBox="1"/>
          <p:nvPr/>
        </p:nvSpPr>
        <p:spPr>
          <a:xfrm>
            <a:off x="1873990" y="3544197"/>
            <a:ext cx="5885120" cy="1136145"/>
          </a:xfrm>
          <a:prstGeom prst="rect">
            <a:avLst/>
          </a:prstGeom>
          <a:noFill/>
        </p:spPr>
        <p:txBody>
          <a:bodyPr wrap="square">
            <a:spAutoFit/>
          </a:bodyPr>
          <a:lstStyle/>
          <a:p>
            <a:pPr defTabSz="685800" eaLnBrk="1" fontAlgn="auto" hangingPunct="1">
              <a:lnSpc>
                <a:spcPct val="115000"/>
              </a:lnSpc>
              <a:spcBef>
                <a:spcPts val="750"/>
              </a:spcBef>
              <a:spcAft>
                <a:spcPts val="600"/>
              </a:spcAft>
              <a:buClr>
                <a:srgbClr val="174A7C"/>
              </a:buClr>
              <a:defRPr/>
            </a:pPr>
            <a:r>
              <a:rPr lang="en-US" b="1" dirty="0">
                <a:solidFill>
                  <a:srgbClr val="C9DFF6"/>
                </a:solidFill>
                <a:latin typeface="Aptos" panose="020B0004020202020204" pitchFamily="34" charset="0"/>
              </a:rPr>
              <a:t>1. How can you determine what the Taxpayer is trying to request?</a:t>
            </a:r>
          </a:p>
          <a:p>
            <a:pPr defTabSz="685800" eaLnBrk="1" fontAlgn="auto" hangingPunct="1">
              <a:lnSpc>
                <a:spcPct val="115000"/>
              </a:lnSpc>
              <a:spcBef>
                <a:spcPts val="750"/>
              </a:spcBef>
              <a:spcAft>
                <a:spcPts val="600"/>
              </a:spcAft>
              <a:buClr>
                <a:srgbClr val="174A7C"/>
              </a:buClr>
              <a:defRPr/>
            </a:pPr>
            <a:r>
              <a:rPr lang="en-US" sz="1350" b="1" kern="100" dirty="0">
                <a:solidFill>
                  <a:srgbClr val="C9DFF6"/>
                </a:solidFill>
                <a:latin typeface="Aptos" panose="020B0004020202020204" pitchFamily="34" charset="0"/>
                <a:ea typeface="Aptos" panose="020B0004020202020204" pitchFamily="34" charset="0"/>
                <a:cs typeface="Times New Roman" panose="02020603050405020304" pitchFamily="18" charset="0"/>
              </a:rPr>
              <a:t>2.  How should the Clerk proceed?</a:t>
            </a:r>
          </a:p>
        </p:txBody>
      </p:sp>
      <p:sp>
        <p:nvSpPr>
          <p:cNvPr id="8" name="TextBox 7">
            <a:extLst>
              <a:ext uri="{FF2B5EF4-FFF2-40B4-BE49-F238E27FC236}">
                <a16:creationId xmlns:a16="http://schemas.microsoft.com/office/drawing/2014/main" id="{FFA32C25-4D4C-04E7-5961-7A0A7B6B26CD}"/>
              </a:ext>
            </a:extLst>
          </p:cNvPr>
          <p:cNvSpPr txBox="1"/>
          <p:nvPr/>
        </p:nvSpPr>
        <p:spPr>
          <a:xfrm>
            <a:off x="1794245" y="1984834"/>
            <a:ext cx="5885120" cy="1139736"/>
          </a:xfrm>
          <a:prstGeom prst="rect">
            <a:avLst/>
          </a:prstGeom>
          <a:noFill/>
        </p:spPr>
        <p:txBody>
          <a:bodyPr wrap="square" rtlCol="0">
            <a:spAutoFit/>
          </a:bodyPr>
          <a:lstStyle/>
          <a:p>
            <a:pPr defTabSz="685800" eaLnBrk="1" fontAlgn="auto" hangingPunct="1">
              <a:lnSpc>
                <a:spcPct val="115000"/>
              </a:lnSpc>
              <a:spcBef>
                <a:spcPts val="0"/>
              </a:spcBef>
              <a:spcAft>
                <a:spcPts val="600"/>
              </a:spcAft>
              <a:defRPr/>
            </a:pPr>
            <a:r>
              <a:rPr lang="en-US" sz="1500" b="1" kern="100" dirty="0">
                <a:solidFill>
                  <a:prstClr val="white"/>
                </a:solidFill>
                <a:latin typeface="Aptos" panose="020B0004020202020204" pitchFamily="34" charset="0"/>
                <a:ea typeface="Aptos" panose="020B0004020202020204" pitchFamily="34" charset="0"/>
                <a:cs typeface="Arial" panose="020B0604020202020204" pitchFamily="34" charset="0"/>
              </a:rPr>
              <a:t>Issue</a:t>
            </a:r>
            <a:endParaRPr lang="en-US" sz="1500" kern="100" dirty="0">
              <a:solidFill>
                <a:prstClr val="white"/>
              </a:solidFill>
              <a:latin typeface="Aptos" panose="020B0004020202020204" pitchFamily="34" charset="0"/>
              <a:ea typeface="Aptos" panose="020B0004020202020204" pitchFamily="34" charset="0"/>
              <a:cs typeface="Arial" panose="020B0604020202020204" pitchFamily="34" charset="0"/>
            </a:endParaRPr>
          </a:p>
          <a:p>
            <a:pPr defTabSz="685800" eaLnBrk="1" fontAlgn="auto" hangingPunct="1">
              <a:lnSpc>
                <a:spcPct val="115000"/>
              </a:lnSpc>
              <a:spcBef>
                <a:spcPts val="0"/>
              </a:spcBef>
              <a:spcAft>
                <a:spcPts val="600"/>
              </a:spcAft>
              <a:defRPr/>
            </a:pPr>
            <a:r>
              <a:rPr lang="en-US" sz="1350" b="1" kern="100" dirty="0">
                <a:solidFill>
                  <a:prstClr val="white"/>
                </a:solidFill>
                <a:latin typeface="Aptos" panose="020B0004020202020204" pitchFamily="34" charset="0"/>
                <a:ea typeface="Aptos" panose="020B0004020202020204" pitchFamily="34" charset="0"/>
                <a:cs typeface="Arial" panose="020B0604020202020204" pitchFamily="34" charset="0"/>
              </a:rPr>
              <a:t>The Board received an untimely filed petition, an email stating the Taxpayer is requesting a good cause waiver, and a request to reconvene form. </a:t>
            </a:r>
          </a:p>
        </p:txBody>
      </p:sp>
    </p:spTree>
    <p:extLst>
      <p:ext uri="{BB962C8B-B14F-4D97-AF65-F5344CB8AC3E}">
        <p14:creationId xmlns:p14="http://schemas.microsoft.com/office/powerpoint/2010/main" val="3747349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68651-94EB-AD12-ECF4-382EF2CD5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02FA34-8E2B-B496-C18F-11E693BF841D}"/>
              </a:ext>
            </a:extLst>
          </p:cNvPr>
          <p:cNvSpPr>
            <a:spLocks noGrp="1"/>
          </p:cNvSpPr>
          <p:nvPr>
            <p:ph type="title"/>
          </p:nvPr>
        </p:nvSpPr>
        <p:spPr/>
        <p:txBody>
          <a:bodyPr/>
          <a:lstStyle/>
          <a:p>
            <a:r>
              <a:rPr lang="en-US" dirty="0"/>
              <a:t>Petition </a:t>
            </a:r>
          </a:p>
        </p:txBody>
      </p:sp>
      <p:pic>
        <p:nvPicPr>
          <p:cNvPr id="5" name="Content Placeholder 4">
            <a:extLst>
              <a:ext uri="{FF2B5EF4-FFF2-40B4-BE49-F238E27FC236}">
                <a16:creationId xmlns:a16="http://schemas.microsoft.com/office/drawing/2014/main" id="{B3666D0B-EBD6-2914-A2D2-06E4F2F3F26D}"/>
              </a:ext>
            </a:extLst>
          </p:cNvPr>
          <p:cNvPicPr>
            <a:picLocks noGrp="1" noChangeAspect="1"/>
          </p:cNvPicPr>
          <p:nvPr>
            <p:ph sz="half" idx="2"/>
          </p:nvPr>
        </p:nvPicPr>
        <p:blipFill>
          <a:blip r:embed="rId3"/>
          <a:srcRect t="10127"/>
          <a:stretch/>
        </p:blipFill>
        <p:spPr>
          <a:xfrm>
            <a:off x="0" y="2220876"/>
            <a:ext cx="4400550" cy="3779875"/>
          </a:xfrm>
        </p:spPr>
      </p:pic>
      <p:pic>
        <p:nvPicPr>
          <p:cNvPr id="9" name="Content Placeholder 8">
            <a:extLst>
              <a:ext uri="{FF2B5EF4-FFF2-40B4-BE49-F238E27FC236}">
                <a16:creationId xmlns:a16="http://schemas.microsoft.com/office/drawing/2014/main" id="{DB29324F-97D0-BDC2-72E6-054D127B5BA8}"/>
              </a:ext>
            </a:extLst>
          </p:cNvPr>
          <p:cNvPicPr>
            <a:picLocks noGrp="1" noChangeAspect="1"/>
          </p:cNvPicPr>
          <p:nvPr>
            <p:ph sz="quarter" idx="14"/>
          </p:nvPr>
        </p:nvPicPr>
        <p:blipFill>
          <a:blip r:embed="rId4"/>
          <a:srcRect b="30069"/>
          <a:stretch/>
        </p:blipFill>
        <p:spPr>
          <a:xfrm>
            <a:off x="4743452" y="2220875"/>
            <a:ext cx="4383020" cy="3314511"/>
          </a:xfrm>
        </p:spPr>
      </p:pic>
    </p:spTree>
    <p:extLst>
      <p:ext uri="{BB962C8B-B14F-4D97-AF65-F5344CB8AC3E}">
        <p14:creationId xmlns:p14="http://schemas.microsoft.com/office/powerpoint/2010/main" val="4008907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5E8F7-D6AF-8498-F9F5-BC50FA5AF2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5A396-BB2F-6410-2766-C5CE4F4697F7}"/>
              </a:ext>
            </a:extLst>
          </p:cNvPr>
          <p:cNvSpPr>
            <a:spLocks noGrp="1"/>
          </p:cNvSpPr>
          <p:nvPr>
            <p:ph type="title"/>
          </p:nvPr>
        </p:nvSpPr>
        <p:spPr/>
        <p:txBody>
          <a:bodyPr/>
          <a:lstStyle/>
          <a:p>
            <a:r>
              <a:rPr lang="en-US" dirty="0"/>
              <a:t>Good Cause Waiver Request </a:t>
            </a:r>
          </a:p>
        </p:txBody>
      </p:sp>
      <p:sp>
        <p:nvSpPr>
          <p:cNvPr id="3" name="Text Placeholder 2">
            <a:extLst>
              <a:ext uri="{FF2B5EF4-FFF2-40B4-BE49-F238E27FC236}">
                <a16:creationId xmlns:a16="http://schemas.microsoft.com/office/drawing/2014/main" id="{01235CA5-07CB-23AD-98E4-CC79813135FC}"/>
              </a:ext>
            </a:extLst>
          </p:cNvPr>
          <p:cNvSpPr>
            <a:spLocks noGrp="1"/>
          </p:cNvSpPr>
          <p:nvPr>
            <p:ph type="body" idx="1"/>
          </p:nvPr>
        </p:nvSpPr>
        <p:spPr/>
        <p:txBody>
          <a:bodyPr/>
          <a:lstStyle/>
          <a:p>
            <a:r>
              <a:rPr lang="en-US" dirty="0"/>
              <a:t>Form:</a:t>
            </a:r>
          </a:p>
        </p:txBody>
      </p:sp>
      <p:sp>
        <p:nvSpPr>
          <p:cNvPr id="6" name="Content Placeholder 5">
            <a:extLst>
              <a:ext uri="{FF2B5EF4-FFF2-40B4-BE49-F238E27FC236}">
                <a16:creationId xmlns:a16="http://schemas.microsoft.com/office/drawing/2014/main" id="{195C4074-B28B-61CC-B454-BFE8364AF3E7}"/>
              </a:ext>
            </a:extLst>
          </p:cNvPr>
          <p:cNvSpPr>
            <a:spLocks noGrp="1"/>
          </p:cNvSpPr>
          <p:nvPr>
            <p:ph sz="quarter" idx="14"/>
          </p:nvPr>
        </p:nvSpPr>
        <p:spPr>
          <a:xfrm>
            <a:off x="4572000" y="2236556"/>
            <a:ext cx="4489807" cy="3404966"/>
          </a:xfrm>
        </p:spPr>
        <p:txBody>
          <a:bodyPr>
            <a:noAutofit/>
          </a:bodyPr>
          <a:lstStyle/>
          <a:p>
            <a:r>
              <a:rPr lang="en-US" sz="788" dirty="0"/>
              <a:t>(a) The taxpayer was unable to file the petition by the filing deadline because of a death or serious illness of the taxpayer or of a member of the taxpayer's immediate family occurring at or shortly before the time for filing.</a:t>
            </a:r>
          </a:p>
          <a:p>
            <a:r>
              <a:rPr lang="en-US" sz="788" dirty="0"/>
              <a:t>(b) The taxpayer was unable to file the petition by the filing deadline because of the occurrence of </a:t>
            </a:r>
            <a:r>
              <a:rPr lang="en-US" sz="788" b="1" dirty="0">
                <a:highlight>
                  <a:srgbClr val="FFFF00"/>
                </a:highlight>
              </a:rPr>
              <a:t>all</a:t>
            </a:r>
            <a:r>
              <a:rPr lang="en-US" sz="788" dirty="0"/>
              <a:t> of the following:</a:t>
            </a:r>
          </a:p>
          <a:p>
            <a:pPr lvl="1"/>
            <a:r>
              <a:rPr lang="en-US" sz="638" dirty="0"/>
              <a:t>(i) The taxpayer was absent from his or her home or from the address where the assessment notice or change of value notice is normally received by the taxpayer. If the notice is normally mailed by the assessor to a mortgagee or other agent of the taxpayer, the taxpayer must show that the mortgagee or other agent was required, pursuant to written instructions from the taxpayer, to promptly transmit the notice and failed to do so;</a:t>
            </a:r>
          </a:p>
          <a:p>
            <a:pPr lvl="1"/>
            <a:r>
              <a:rPr lang="en-US" sz="638" dirty="0"/>
              <a:t>(ii) The taxpayer was absent (as described in (b)(i) of this subsection) for more than fifteen of the days allowed in subsection (2) of this rule prior to the filing deadline; and</a:t>
            </a:r>
          </a:p>
          <a:p>
            <a:pPr lvl="1"/>
            <a:r>
              <a:rPr lang="en-US" sz="638" dirty="0"/>
              <a:t>(iii) The filing deadline is after July 1st of the assessment year.</a:t>
            </a:r>
          </a:p>
          <a:p>
            <a:r>
              <a:rPr lang="en-US" sz="788" dirty="0"/>
              <a:t>(c) The taxpayer was unable to file the petition by the filing deadline because the taxpayer reasonably relied upon incorrect, ambiguous, or misleading </a:t>
            </a:r>
            <a:r>
              <a:rPr lang="en-US" sz="788" b="1" dirty="0"/>
              <a:t>written advice as to the proper filing </a:t>
            </a:r>
            <a:r>
              <a:rPr lang="en-US" sz="788" dirty="0"/>
              <a:t>requirements.</a:t>
            </a:r>
          </a:p>
          <a:p>
            <a:r>
              <a:rPr lang="en-US" sz="788" dirty="0"/>
              <a:t>(d) The taxpayer was unable to file the petition by the filing deadline because of a natural disaster such as a flood or earthquake </a:t>
            </a:r>
            <a:r>
              <a:rPr lang="en-US" sz="788" b="1" dirty="0"/>
              <a:t>occurring at or shortly before the time for filing</a:t>
            </a:r>
            <a:r>
              <a:rPr lang="en-US" sz="788" dirty="0"/>
              <a:t>.</a:t>
            </a:r>
          </a:p>
          <a:p>
            <a:r>
              <a:rPr lang="en-US" sz="788" dirty="0"/>
              <a:t>(e) The taxpayer was unable to file the petition by the filing deadline because of a delay or loss related to the </a:t>
            </a:r>
            <a:r>
              <a:rPr lang="en-US" sz="788" b="1" dirty="0">
                <a:highlight>
                  <a:srgbClr val="FFFF00"/>
                </a:highlight>
              </a:rPr>
              <a:t>delivery of the petition</a:t>
            </a:r>
            <a:r>
              <a:rPr lang="en-US" sz="788" dirty="0"/>
              <a:t> by the postal service. The taxpayer must be able to provide documentation from the postal service of the delay or loss.</a:t>
            </a:r>
          </a:p>
          <a:p>
            <a:r>
              <a:rPr lang="en-US" sz="788" dirty="0"/>
              <a:t>(f) The taxpayer is a business and was unable to file the petition by the filing deadline because the person employed by the business, responsible for dealing with property taxes, was unavailable due to illness or unavoidable absence.</a:t>
            </a:r>
          </a:p>
          <a:p>
            <a:r>
              <a:rPr lang="en-US" sz="788" dirty="0"/>
              <a:t>(g) The taxpayer was </a:t>
            </a:r>
            <a:r>
              <a:rPr lang="en-US" sz="788" b="1" dirty="0">
                <a:highlight>
                  <a:srgbClr val="FFFF00"/>
                </a:highlight>
              </a:rPr>
              <a:t>not sent a change of value notice </a:t>
            </a:r>
            <a:r>
              <a:rPr lang="en-US" sz="788" dirty="0"/>
              <a:t>under RCW 84.40.045 for the current assessment year and can demonstrate the property </a:t>
            </a:r>
            <a:r>
              <a:rPr lang="en-US" sz="788" b="1" dirty="0">
                <a:highlight>
                  <a:srgbClr val="FFFF00"/>
                </a:highlight>
              </a:rPr>
              <a:t>value did not change </a:t>
            </a:r>
            <a:r>
              <a:rPr lang="en-US" sz="788" dirty="0"/>
              <a:t>from the previous assessment year.</a:t>
            </a:r>
          </a:p>
        </p:txBody>
      </p:sp>
      <p:pic>
        <p:nvPicPr>
          <p:cNvPr id="9" name="Content Placeholder 8">
            <a:extLst>
              <a:ext uri="{FF2B5EF4-FFF2-40B4-BE49-F238E27FC236}">
                <a16:creationId xmlns:a16="http://schemas.microsoft.com/office/drawing/2014/main" id="{F60AD997-E889-16B2-7A45-800AF68B5A72}"/>
              </a:ext>
            </a:extLst>
          </p:cNvPr>
          <p:cNvPicPr>
            <a:picLocks noGrp="1" noChangeAspect="1"/>
          </p:cNvPicPr>
          <p:nvPr>
            <p:ph sz="half" idx="2"/>
          </p:nvPr>
        </p:nvPicPr>
        <p:blipFill>
          <a:blip r:embed="rId3"/>
          <a:srcRect b="32968"/>
          <a:stretch/>
        </p:blipFill>
        <p:spPr>
          <a:xfrm>
            <a:off x="0" y="2167389"/>
            <a:ext cx="4057650" cy="3833362"/>
          </a:xfrm>
        </p:spPr>
      </p:pic>
    </p:spTree>
    <p:extLst>
      <p:ext uri="{BB962C8B-B14F-4D97-AF65-F5344CB8AC3E}">
        <p14:creationId xmlns:p14="http://schemas.microsoft.com/office/powerpoint/2010/main" val="1538092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3F1FB-F31E-C12C-8D72-9B510CE749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3A9D48-43C8-86A4-2FDA-ED345CEDC0B5}"/>
              </a:ext>
            </a:extLst>
          </p:cNvPr>
          <p:cNvSpPr>
            <a:spLocks noGrp="1"/>
          </p:cNvSpPr>
          <p:nvPr>
            <p:ph type="title"/>
          </p:nvPr>
        </p:nvSpPr>
        <p:spPr/>
        <p:txBody>
          <a:bodyPr/>
          <a:lstStyle/>
          <a:p>
            <a:r>
              <a:rPr lang="en-US" dirty="0"/>
              <a:t>Reconvene Request </a:t>
            </a:r>
          </a:p>
        </p:txBody>
      </p:sp>
      <p:pic>
        <p:nvPicPr>
          <p:cNvPr id="11" name="Content Placeholder 10">
            <a:extLst>
              <a:ext uri="{FF2B5EF4-FFF2-40B4-BE49-F238E27FC236}">
                <a16:creationId xmlns:a16="http://schemas.microsoft.com/office/drawing/2014/main" id="{5C14BFD7-B82D-0B28-5B77-30FB2794D427}"/>
              </a:ext>
            </a:extLst>
          </p:cNvPr>
          <p:cNvPicPr>
            <a:picLocks noGrp="1" noChangeAspect="1"/>
          </p:cNvPicPr>
          <p:nvPr>
            <p:ph sz="half" idx="2"/>
          </p:nvPr>
        </p:nvPicPr>
        <p:blipFill>
          <a:blip r:embed="rId3"/>
          <a:srcRect b="13347"/>
          <a:stretch/>
        </p:blipFill>
        <p:spPr>
          <a:xfrm>
            <a:off x="88099" y="2236555"/>
            <a:ext cx="4250312" cy="3764195"/>
          </a:xfrm>
        </p:spPr>
      </p:pic>
      <p:pic>
        <p:nvPicPr>
          <p:cNvPr id="5" name="Picture 4">
            <a:extLst>
              <a:ext uri="{FF2B5EF4-FFF2-40B4-BE49-F238E27FC236}">
                <a16:creationId xmlns:a16="http://schemas.microsoft.com/office/drawing/2014/main" id="{3B78C884-1480-3151-95C7-F68475E51903}"/>
              </a:ext>
            </a:extLst>
          </p:cNvPr>
          <p:cNvPicPr>
            <a:picLocks noChangeAspect="1"/>
          </p:cNvPicPr>
          <p:nvPr/>
        </p:nvPicPr>
        <p:blipFill>
          <a:blip r:embed="rId4"/>
          <a:stretch>
            <a:fillRect/>
          </a:stretch>
        </p:blipFill>
        <p:spPr>
          <a:xfrm>
            <a:off x="4338412" y="2236556"/>
            <a:ext cx="4805588" cy="3346994"/>
          </a:xfrm>
          <a:prstGeom prst="rect">
            <a:avLst/>
          </a:prstGeom>
        </p:spPr>
      </p:pic>
    </p:spTree>
    <p:extLst>
      <p:ext uri="{BB962C8B-B14F-4D97-AF65-F5344CB8AC3E}">
        <p14:creationId xmlns:p14="http://schemas.microsoft.com/office/powerpoint/2010/main" val="4617757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C384B-845D-9300-8A15-27C47313AE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8AFC7C5-737B-5058-F360-CB650B8DA53E}"/>
              </a:ext>
            </a:extLst>
          </p:cNvPr>
          <p:cNvSpPr>
            <a:spLocks noGrp="1"/>
          </p:cNvSpPr>
          <p:nvPr>
            <p:ph type="body" sz="quarter" idx="14"/>
          </p:nvPr>
        </p:nvSpPr>
        <p:spPr>
          <a:xfrm>
            <a:off x="273306" y="1705226"/>
            <a:ext cx="2351584" cy="3447549"/>
          </a:xfrm>
        </p:spPr>
        <p:txBody>
          <a:bodyPr>
            <a:normAutofit/>
          </a:bodyPr>
          <a:lstStyle/>
          <a:p>
            <a:pPr algn="l"/>
            <a:r>
              <a:rPr lang="en-US" dirty="0"/>
              <a:t>Good Cause Waiver</a:t>
            </a:r>
          </a:p>
          <a:p>
            <a:endParaRPr lang="en-US" dirty="0"/>
          </a:p>
        </p:txBody>
      </p:sp>
      <p:sp>
        <p:nvSpPr>
          <p:cNvPr id="4" name="Text Placeholder 3">
            <a:extLst>
              <a:ext uri="{FF2B5EF4-FFF2-40B4-BE49-F238E27FC236}">
                <a16:creationId xmlns:a16="http://schemas.microsoft.com/office/drawing/2014/main" id="{826E0546-5607-E90F-F120-12661FADE183}"/>
              </a:ext>
            </a:extLst>
          </p:cNvPr>
          <p:cNvSpPr>
            <a:spLocks noGrp="1"/>
          </p:cNvSpPr>
          <p:nvPr>
            <p:ph type="body" sz="quarter" idx="16"/>
          </p:nvPr>
        </p:nvSpPr>
        <p:spPr>
          <a:xfrm>
            <a:off x="3624414" y="1100138"/>
            <a:ext cx="4819650" cy="371475"/>
          </a:xfrm>
        </p:spPr>
        <p:txBody>
          <a:bodyPr>
            <a:normAutofit/>
          </a:bodyPr>
          <a:lstStyle/>
          <a:p>
            <a:r>
              <a:rPr lang="en-US" dirty="0"/>
              <a:t>WAC 458-14-056 applies in these requests:</a:t>
            </a:r>
          </a:p>
        </p:txBody>
      </p:sp>
      <p:sp>
        <p:nvSpPr>
          <p:cNvPr id="3" name="Text Placeholder 2">
            <a:extLst>
              <a:ext uri="{FF2B5EF4-FFF2-40B4-BE49-F238E27FC236}">
                <a16:creationId xmlns:a16="http://schemas.microsoft.com/office/drawing/2014/main" id="{429F40C5-80AB-1937-F028-7547ADD01756}"/>
              </a:ext>
            </a:extLst>
          </p:cNvPr>
          <p:cNvSpPr>
            <a:spLocks noGrp="1"/>
          </p:cNvSpPr>
          <p:nvPr>
            <p:ph type="body" sz="quarter" idx="15"/>
          </p:nvPr>
        </p:nvSpPr>
        <p:spPr>
          <a:xfrm>
            <a:off x="3624414" y="1705226"/>
            <a:ext cx="5246281" cy="3772742"/>
          </a:xfrm>
        </p:spPr>
        <p:txBody>
          <a:bodyPr>
            <a:normAutofit/>
          </a:bodyPr>
          <a:lstStyle/>
          <a:p>
            <a:pPr marL="0" indent="0">
              <a:buNone/>
            </a:pPr>
            <a:r>
              <a:rPr lang="en-US" b="1" dirty="0"/>
              <a:t>Issue</a:t>
            </a:r>
          </a:p>
          <a:p>
            <a:pPr marL="0" indent="0">
              <a:buNone/>
            </a:pPr>
            <a:r>
              <a:rPr lang="en-US" dirty="0"/>
              <a:t>The Taxpayer labeled their request as a request for a good cause waiver but did not provide any explanation or reasons for a waiver for good cause. They did submit a request for reconvene form.</a:t>
            </a:r>
          </a:p>
          <a:p>
            <a:pPr marL="0" indent="0">
              <a:buNone/>
            </a:pPr>
            <a:endParaRPr lang="en-US" sz="750" dirty="0"/>
          </a:p>
          <a:p>
            <a:pPr marL="0" indent="0">
              <a:buNone/>
            </a:pPr>
            <a:r>
              <a:rPr lang="en-US" b="1" dirty="0"/>
              <a:t>To qualify under WAC 458-14-056(3):</a:t>
            </a:r>
          </a:p>
          <a:p>
            <a:pPr>
              <a:buClr>
                <a:schemeClr val="bg1"/>
              </a:buClr>
            </a:pPr>
            <a:r>
              <a:rPr lang="en-US" b="0" i="0" dirty="0">
                <a:effectLst/>
              </a:rPr>
              <a:t>The board may waive the filing deadline if the petition is filed within a reasonable time after the filing deadline and the petitioner shows good cause for the late filing.</a:t>
            </a:r>
            <a:endParaRPr lang="en-US" dirty="0"/>
          </a:p>
          <a:p>
            <a:pPr>
              <a:buClr>
                <a:schemeClr val="bg1"/>
              </a:buClr>
            </a:pPr>
            <a:r>
              <a:rPr lang="en-US" dirty="0"/>
              <a:t>Based on the above, this taxpayer did not request nor show any qualifying reason for a good cause waiver.</a:t>
            </a:r>
          </a:p>
          <a:p>
            <a:pPr marL="0" indent="0">
              <a:buClr>
                <a:schemeClr val="bg1"/>
              </a:buClr>
              <a:buNone/>
            </a:pPr>
            <a:endParaRPr lang="en-US" dirty="0"/>
          </a:p>
          <a:p>
            <a:endParaRPr lang="en-US" dirty="0"/>
          </a:p>
        </p:txBody>
      </p:sp>
    </p:spTree>
    <p:extLst>
      <p:ext uri="{BB962C8B-B14F-4D97-AF65-F5344CB8AC3E}">
        <p14:creationId xmlns:p14="http://schemas.microsoft.com/office/powerpoint/2010/main" val="26786248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4A36E-EBC9-CAAA-036A-E4AFDC5C362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6FAA831-63A8-3BB1-79D4-1F01BD295F83}"/>
              </a:ext>
            </a:extLst>
          </p:cNvPr>
          <p:cNvSpPr>
            <a:spLocks noGrp="1"/>
          </p:cNvSpPr>
          <p:nvPr>
            <p:ph type="body" sz="quarter" idx="14"/>
          </p:nvPr>
        </p:nvSpPr>
        <p:spPr>
          <a:xfrm>
            <a:off x="273306" y="1705226"/>
            <a:ext cx="2351584" cy="3447549"/>
          </a:xfrm>
        </p:spPr>
        <p:txBody>
          <a:bodyPr>
            <a:normAutofit/>
          </a:bodyPr>
          <a:lstStyle/>
          <a:p>
            <a:pPr algn="l"/>
            <a:r>
              <a:rPr lang="en-US" dirty="0"/>
              <a:t>Reconvene Request</a:t>
            </a:r>
          </a:p>
          <a:p>
            <a:endParaRPr lang="en-US" dirty="0"/>
          </a:p>
        </p:txBody>
      </p:sp>
      <p:sp>
        <p:nvSpPr>
          <p:cNvPr id="4" name="Text Placeholder 3">
            <a:extLst>
              <a:ext uri="{FF2B5EF4-FFF2-40B4-BE49-F238E27FC236}">
                <a16:creationId xmlns:a16="http://schemas.microsoft.com/office/drawing/2014/main" id="{0BB4EE4A-B170-1331-54BD-12FC5B225E26}"/>
              </a:ext>
            </a:extLst>
          </p:cNvPr>
          <p:cNvSpPr>
            <a:spLocks noGrp="1"/>
          </p:cNvSpPr>
          <p:nvPr>
            <p:ph type="body" sz="quarter" idx="16"/>
          </p:nvPr>
        </p:nvSpPr>
        <p:spPr>
          <a:xfrm>
            <a:off x="3624414" y="1078707"/>
            <a:ext cx="4819650" cy="421481"/>
          </a:xfrm>
        </p:spPr>
        <p:txBody>
          <a:bodyPr/>
          <a:lstStyle/>
          <a:p>
            <a:r>
              <a:rPr lang="en-US" dirty="0"/>
              <a:t>WAC 458-14-127 applies in these requests:</a:t>
            </a:r>
          </a:p>
        </p:txBody>
      </p:sp>
      <p:sp>
        <p:nvSpPr>
          <p:cNvPr id="3" name="Text Placeholder 2">
            <a:extLst>
              <a:ext uri="{FF2B5EF4-FFF2-40B4-BE49-F238E27FC236}">
                <a16:creationId xmlns:a16="http://schemas.microsoft.com/office/drawing/2014/main" id="{CEC37243-A567-D694-051D-F2FADA572FD6}"/>
              </a:ext>
            </a:extLst>
          </p:cNvPr>
          <p:cNvSpPr>
            <a:spLocks noGrp="1"/>
          </p:cNvSpPr>
          <p:nvPr>
            <p:ph type="body" sz="quarter" idx="15"/>
          </p:nvPr>
        </p:nvSpPr>
        <p:spPr>
          <a:xfrm>
            <a:off x="3624414" y="1500188"/>
            <a:ext cx="5314910" cy="3977780"/>
          </a:xfrm>
        </p:spPr>
        <p:txBody>
          <a:bodyPr>
            <a:normAutofit lnSpcReduction="10000"/>
          </a:bodyPr>
          <a:lstStyle/>
          <a:p>
            <a:pPr marL="0" indent="0">
              <a:buNone/>
            </a:pPr>
            <a:r>
              <a:rPr lang="en-US" b="1" dirty="0"/>
              <a:t>Issue:</a:t>
            </a:r>
          </a:p>
          <a:p>
            <a:pPr marL="0" indent="0">
              <a:buClr>
                <a:schemeClr val="bg1"/>
              </a:buClr>
              <a:buNone/>
            </a:pPr>
            <a:r>
              <a:rPr lang="en-US" dirty="0"/>
              <a:t>The taxpayer made a request for reconvene, citing code 5-B, based on WAC 458-14-127(3)(a)(b(c)(d).</a:t>
            </a:r>
          </a:p>
          <a:p>
            <a:pPr marL="0" indent="0">
              <a:buClr>
                <a:schemeClr val="bg1"/>
              </a:buClr>
              <a:buNone/>
            </a:pPr>
            <a:endParaRPr lang="en-US" dirty="0"/>
          </a:p>
          <a:p>
            <a:pPr marL="0" indent="0">
              <a:buClr>
                <a:schemeClr val="bg1"/>
              </a:buClr>
              <a:buNone/>
            </a:pPr>
            <a:r>
              <a:rPr lang="en-US" b="1" dirty="0"/>
              <a:t>To qualify under WAC 458-14-127(3)</a:t>
            </a:r>
            <a:r>
              <a:rPr lang="en-US" sz="1575" b="1" dirty="0">
                <a:solidFill>
                  <a:prstClr val="white"/>
                </a:solidFill>
                <a:latin typeface="Aptos" panose="02110004020202020204"/>
              </a:rPr>
              <a:t>(a)(b(c)(d)</a:t>
            </a:r>
            <a:r>
              <a:rPr lang="en-US" b="1" dirty="0"/>
              <a:t>:</a:t>
            </a:r>
          </a:p>
          <a:p>
            <a:pPr marL="0">
              <a:buNone/>
            </a:pPr>
            <a:r>
              <a:rPr lang="en-US" sz="1200" dirty="0">
                <a:latin typeface="Calibri Light" panose="020F0302020204030204" pitchFamily="34" charset="0"/>
                <a:ea typeface="Calibri Light" panose="020F0302020204030204" pitchFamily="34" charset="0"/>
                <a:cs typeface="Calibri Light" panose="020F0302020204030204" pitchFamily="34" charset="0"/>
              </a:rPr>
              <a:t>The request for reconvene cited code 5-B. This code is based on WAC 458-14-127(3)(a-d).</a:t>
            </a:r>
          </a:p>
          <a:p>
            <a:pPr>
              <a:buClr>
                <a:schemeClr val="bg1"/>
              </a:buClr>
              <a:buFont typeface="Symbol" panose="05050102010706020507" pitchFamily="18" charset="2"/>
              <a:buChar char=""/>
            </a:pPr>
            <a:r>
              <a:rPr lang="en-US" sz="1200" dirty="0">
                <a:latin typeface="Calibri Light" panose="020F0302020204030204" pitchFamily="34" charset="0"/>
                <a:ea typeface="Calibri Light" panose="020F0302020204030204" pitchFamily="34" charset="0"/>
                <a:cs typeface="Calibri Light" panose="020F0302020204030204" pitchFamily="34" charset="0"/>
              </a:rPr>
              <a:t>It appears the request does not qualify because the requirements of each subsection, (a, b, c, and d) must be met. In this case, the requirements of subsections (a) and (d) have not been met. </a:t>
            </a:r>
          </a:p>
          <a:p>
            <a:pPr lvl="1">
              <a:buClr>
                <a:schemeClr val="bg1"/>
              </a:buClr>
              <a:buFont typeface="Courier New" panose="02070309020205020404" pitchFamily="49" charset="0"/>
              <a:buChar char="o"/>
            </a:pPr>
            <a:r>
              <a:rPr lang="en-US" sz="1200" dirty="0">
                <a:latin typeface="Calibri Light" panose="020F0302020204030204" pitchFamily="34" charset="0"/>
                <a:ea typeface="Calibri Light" panose="020F0302020204030204" pitchFamily="34" charset="0"/>
                <a:cs typeface="Calibri Light" panose="020F0302020204030204" pitchFamily="34" charset="0"/>
              </a:rPr>
              <a:t>Subsection (a) requires a timely appeal pending the BOE when the intervening year is valued. </a:t>
            </a:r>
          </a:p>
          <a:p>
            <a:pPr lvl="2">
              <a:buClr>
                <a:schemeClr val="bg1"/>
              </a:buClr>
              <a:buFont typeface="Wingdings" panose="05000000000000000000" pitchFamily="2" charset="2"/>
              <a:buChar char=""/>
            </a:pPr>
            <a:r>
              <a:rPr lang="en-US" dirty="0">
                <a:effectLst/>
                <a:latin typeface="Calibri Light" panose="020F0302020204030204" pitchFamily="34" charset="0"/>
                <a:ea typeface="Calibri Light" panose="020F0302020204030204" pitchFamily="34" charset="0"/>
                <a:cs typeface="Calibri Light" panose="020F0302020204030204" pitchFamily="34" charset="0"/>
              </a:rPr>
              <a:t>The 2022 and 2023 assessment years are currently pending BTA hearings, no appeals are pending at the BOE. This requirement has not been met.</a:t>
            </a:r>
          </a:p>
          <a:p>
            <a:pPr lvl="1">
              <a:buClr>
                <a:schemeClr val="bg1"/>
              </a:buClr>
              <a:buFont typeface="Courier New" panose="02070309020205020404" pitchFamily="49" charset="0"/>
              <a:buChar char="o"/>
            </a:pPr>
            <a:r>
              <a:rPr lang="en-US" sz="1200" dirty="0">
                <a:latin typeface="Calibri Light" panose="020F0302020204030204" pitchFamily="34" charset="0"/>
                <a:ea typeface="Calibri Light" panose="020F0302020204030204" pitchFamily="34" charset="0"/>
                <a:cs typeface="Calibri Light" panose="020F0302020204030204" pitchFamily="34" charset="0"/>
              </a:rPr>
              <a:t>Subsection (d) requires the request to reconvene be filed with the BOE no later than thirty calendar days after mailing of the BOE’s decision.</a:t>
            </a:r>
          </a:p>
          <a:p>
            <a:pPr lvl="2">
              <a:buClr>
                <a:schemeClr val="bg1"/>
              </a:buClr>
              <a:buFont typeface="Wingdings" panose="05000000000000000000" pitchFamily="2" charset="2"/>
              <a:buChar char="§"/>
            </a:pPr>
            <a:r>
              <a:rPr lang="en-US" kern="0" dirty="0">
                <a:effectLst/>
                <a:latin typeface="Calibri Light" panose="020F0302020204030204" pitchFamily="34" charset="0"/>
                <a:ea typeface="Calibri Light" panose="020F0302020204030204" pitchFamily="34" charset="0"/>
                <a:cs typeface="Calibri Light" panose="020F0302020204030204" pitchFamily="34" charset="0"/>
              </a:rPr>
              <a:t>As no appeals are pending at the BOE, no decision has or will be rendered. This request does not stem from a BOE order.</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43359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DCA917-1D04-7575-1AB8-C72934FB07AC}"/>
              </a:ext>
            </a:extLst>
          </p:cNvPr>
          <p:cNvSpPr>
            <a:spLocks noGrp="1"/>
          </p:cNvSpPr>
          <p:nvPr>
            <p:ph type="body" sz="quarter" idx="14"/>
          </p:nvPr>
        </p:nvSpPr>
        <p:spPr/>
        <p:txBody>
          <a:bodyPr/>
          <a:lstStyle/>
          <a:p>
            <a:r>
              <a:rPr lang="en-US" dirty="0"/>
              <a:t>Key Players in the System</a:t>
            </a:r>
          </a:p>
          <a:p>
            <a:endParaRPr lang="en-US" dirty="0"/>
          </a:p>
        </p:txBody>
      </p:sp>
      <p:sp>
        <p:nvSpPr>
          <p:cNvPr id="9" name="Text Placeholder 8">
            <a:extLst>
              <a:ext uri="{FF2B5EF4-FFF2-40B4-BE49-F238E27FC236}">
                <a16:creationId xmlns:a16="http://schemas.microsoft.com/office/drawing/2014/main" id="{69CCC7F7-4CB2-8C63-9B29-D0FCDB0CD88F}"/>
              </a:ext>
            </a:extLst>
          </p:cNvPr>
          <p:cNvSpPr>
            <a:spLocks noGrp="1"/>
          </p:cNvSpPr>
          <p:nvPr>
            <p:ph type="body" sz="quarter" idx="15"/>
          </p:nvPr>
        </p:nvSpPr>
        <p:spPr/>
        <p:txBody>
          <a:bodyPr/>
          <a:lstStyle/>
          <a:p>
            <a:r>
              <a:rPr lang="en-US" dirty="0"/>
              <a:t>Assessor </a:t>
            </a:r>
          </a:p>
          <a:p>
            <a:pPr lvl="1"/>
            <a:r>
              <a:rPr lang="en-US" dirty="0"/>
              <a:t> Values property, applies exemptions, and sends valuation notices.</a:t>
            </a:r>
          </a:p>
          <a:p>
            <a:r>
              <a:rPr lang="en-US" dirty="0"/>
              <a:t>Treasurer </a:t>
            </a:r>
          </a:p>
          <a:p>
            <a:pPr lvl="1"/>
            <a:r>
              <a:rPr lang="en-US" dirty="0"/>
              <a:t>Collects property taxes, distributes funds, manages delinquencies and foreclosures.</a:t>
            </a:r>
          </a:p>
          <a:p>
            <a:r>
              <a:rPr lang="en-US" dirty="0"/>
              <a:t>Boad of Equalization</a:t>
            </a:r>
          </a:p>
          <a:p>
            <a:pPr lvl="1"/>
            <a:r>
              <a:rPr lang="en-US" dirty="0"/>
              <a:t>Hears appeals of assessed values and exemption denials made by the Assessor.</a:t>
            </a:r>
          </a:p>
          <a:p>
            <a:endParaRPr lang="en-US" dirty="0"/>
          </a:p>
        </p:txBody>
      </p:sp>
      <p:sp>
        <p:nvSpPr>
          <p:cNvPr id="10" name="Text Placeholder 9">
            <a:extLst>
              <a:ext uri="{FF2B5EF4-FFF2-40B4-BE49-F238E27FC236}">
                <a16:creationId xmlns:a16="http://schemas.microsoft.com/office/drawing/2014/main" id="{7BFD58F5-7D60-0578-F646-A99E2774FC2D}"/>
              </a:ext>
            </a:extLst>
          </p:cNvPr>
          <p:cNvSpPr>
            <a:spLocks noGrp="1"/>
          </p:cNvSpPr>
          <p:nvPr>
            <p:ph type="body" sz="quarter" idx="16"/>
          </p:nvPr>
        </p:nvSpPr>
        <p:spPr/>
        <p:txBody>
          <a:bodyPr>
            <a:normAutofit fontScale="92500" lnSpcReduction="10000"/>
          </a:bodyPr>
          <a:lstStyle/>
          <a:p>
            <a:r>
              <a:rPr lang="en-US" dirty="0"/>
              <a:t>Board of Equalization Clerk Training - 2025</a:t>
            </a:r>
          </a:p>
        </p:txBody>
      </p:sp>
      <p:pic>
        <p:nvPicPr>
          <p:cNvPr id="7" name="Picture Placeholder 6" descr="Wrenches">
            <a:extLst>
              <a:ext uri="{FF2B5EF4-FFF2-40B4-BE49-F238E27FC236}">
                <a16:creationId xmlns:a16="http://schemas.microsoft.com/office/drawing/2014/main" id="{60CD5324-A478-0D8A-0F25-36990E9A7117}"/>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31291" r="31291"/>
          <a:stretch/>
        </p:blipFill>
        <p:spPr>
          <a:xfrm>
            <a:off x="1479444" y="1366838"/>
            <a:ext cx="2057400" cy="4124325"/>
          </a:xfrm>
        </p:spPr>
      </p:pic>
    </p:spTree>
    <p:extLst>
      <p:ext uri="{BB962C8B-B14F-4D97-AF65-F5344CB8AC3E}">
        <p14:creationId xmlns:p14="http://schemas.microsoft.com/office/powerpoint/2010/main" val="8887055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B7672-04D0-BBA7-2473-9E4D1DF35D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A9AB4E-5746-3D12-0B51-22EC37E7F7CE}"/>
              </a:ext>
            </a:extLst>
          </p:cNvPr>
          <p:cNvSpPr>
            <a:spLocks noGrp="1"/>
          </p:cNvSpPr>
          <p:nvPr>
            <p:ph type="body" sz="quarter" idx="14"/>
          </p:nvPr>
        </p:nvSpPr>
        <p:spPr>
          <a:xfrm>
            <a:off x="273306" y="1705226"/>
            <a:ext cx="2351584" cy="3447549"/>
          </a:xfrm>
        </p:spPr>
        <p:txBody>
          <a:bodyPr>
            <a:normAutofit/>
          </a:bodyPr>
          <a:lstStyle/>
          <a:p>
            <a:pPr algn="l"/>
            <a:r>
              <a:rPr lang="en-US" dirty="0"/>
              <a:t>The Answers!</a:t>
            </a:r>
          </a:p>
          <a:p>
            <a:endParaRPr lang="en-US" dirty="0"/>
          </a:p>
        </p:txBody>
      </p:sp>
      <p:sp>
        <p:nvSpPr>
          <p:cNvPr id="3" name="Text Placeholder 2">
            <a:extLst>
              <a:ext uri="{FF2B5EF4-FFF2-40B4-BE49-F238E27FC236}">
                <a16:creationId xmlns:a16="http://schemas.microsoft.com/office/drawing/2014/main" id="{011F735D-A150-D5A7-477F-D83DC95A1DCF}"/>
              </a:ext>
            </a:extLst>
          </p:cNvPr>
          <p:cNvSpPr>
            <a:spLocks noGrp="1"/>
          </p:cNvSpPr>
          <p:nvPr>
            <p:ph type="body" sz="quarter" idx="15"/>
          </p:nvPr>
        </p:nvSpPr>
        <p:spPr>
          <a:xfrm>
            <a:off x="3534473" y="1071563"/>
            <a:ext cx="5246281" cy="4479131"/>
          </a:xfrm>
        </p:spPr>
        <p:txBody>
          <a:bodyPr>
            <a:normAutofit lnSpcReduction="10000"/>
          </a:bodyPr>
          <a:lstStyle/>
          <a:p>
            <a:pPr marL="0" indent="0">
              <a:buNone/>
            </a:pPr>
            <a:r>
              <a:rPr lang="en-US" sz="1350" dirty="0">
                <a:ea typeface="Calibri" panose="020F0502020204030204" pitchFamily="34" charset="0"/>
                <a:cs typeface="Calibri" panose="020F0502020204030204" pitchFamily="34" charset="0"/>
              </a:rPr>
              <a:t>1.  How can you determine what the Taxpayer is trying to request?  </a:t>
            </a:r>
          </a:p>
          <a:p>
            <a:pPr marL="300038" lvl="1" indent="0">
              <a:buNone/>
            </a:pPr>
            <a:r>
              <a:rPr lang="en-US" dirty="0">
                <a:solidFill>
                  <a:schemeClr val="tx2">
                    <a:lumMod val="25000"/>
                    <a:lumOff val="75000"/>
                  </a:schemeClr>
                </a:solidFill>
                <a:ea typeface="Calibri" panose="020F0502020204030204" pitchFamily="34" charset="0"/>
                <a:cs typeface="Calibri" panose="020F0502020204030204" pitchFamily="34" charset="0"/>
              </a:rPr>
              <a:t>Answer: </a:t>
            </a:r>
            <a:r>
              <a:rPr lang="en-US" kern="0" dirty="0">
                <a:solidFill>
                  <a:schemeClr val="tx2">
                    <a:lumMod val="20000"/>
                    <a:lumOff val="80000"/>
                  </a:schemeClr>
                </a:solidFill>
                <a:effectLst/>
                <a:ea typeface="Aptos" panose="020B0004020202020204" pitchFamily="34" charset="0"/>
                <a:cs typeface="Aptos" panose="020B0004020202020204" pitchFamily="34" charset="0"/>
              </a:rPr>
              <a:t>The Taxpayers email includes “RE: Good Cause Waiver”   however, the body of the email discusses a r</a:t>
            </a:r>
            <a:r>
              <a:rPr lang="en-US" u="sng" kern="0" dirty="0">
                <a:solidFill>
                  <a:schemeClr val="tx2">
                    <a:lumMod val="20000"/>
                    <a:lumOff val="80000"/>
                  </a:schemeClr>
                </a:solidFill>
                <a:effectLst/>
                <a:ea typeface="Aptos" panose="020B0004020202020204" pitchFamily="34" charset="0"/>
                <a:cs typeface="Aptos" panose="020B0004020202020204" pitchFamily="34" charset="0"/>
              </a:rPr>
              <a:t>econvening request </a:t>
            </a:r>
            <a:r>
              <a:rPr lang="en-US" kern="0" dirty="0">
                <a:solidFill>
                  <a:schemeClr val="tx2">
                    <a:lumMod val="20000"/>
                    <a:lumOff val="80000"/>
                  </a:schemeClr>
                </a:solidFill>
                <a:effectLst/>
                <a:ea typeface="Aptos" panose="020B0004020202020204" pitchFamily="34" charset="0"/>
                <a:cs typeface="Aptos" panose="020B0004020202020204" pitchFamily="34" charset="0"/>
              </a:rPr>
              <a:t>and a Request for Reconvening form is attached. This indicates the taxpayer just used incorrect labels for their request</a:t>
            </a:r>
            <a:r>
              <a:rPr lang="en-US" dirty="0">
                <a:solidFill>
                  <a:schemeClr val="tx2">
                    <a:lumMod val="25000"/>
                    <a:lumOff val="75000"/>
                  </a:schemeClr>
                </a:solidFill>
                <a:ea typeface="Calibri" panose="020F0502020204030204" pitchFamily="34" charset="0"/>
                <a:cs typeface="Calibri" panose="020F0502020204030204" pitchFamily="34" charset="0"/>
              </a:rPr>
              <a:t>.</a:t>
            </a:r>
          </a:p>
          <a:p>
            <a:pPr marL="300038" lvl="1" indent="0">
              <a:buNone/>
            </a:pPr>
            <a:endParaRPr lang="en-US" dirty="0">
              <a:solidFill>
                <a:schemeClr val="tx2">
                  <a:lumMod val="25000"/>
                  <a:lumOff val="75000"/>
                </a:schemeClr>
              </a:solidFill>
              <a:ea typeface="Calibri" panose="020F0502020204030204" pitchFamily="34" charset="0"/>
              <a:cs typeface="Calibri" panose="020F0502020204030204" pitchFamily="34" charset="0"/>
            </a:endParaRPr>
          </a:p>
          <a:p>
            <a:pPr marL="0" indent="0">
              <a:buNone/>
            </a:pPr>
            <a:r>
              <a:rPr lang="en-US" sz="1350" dirty="0">
                <a:ea typeface="Calibri" panose="020F0502020204030204" pitchFamily="34" charset="0"/>
                <a:cs typeface="Calibri" panose="020F0502020204030204" pitchFamily="34" charset="0"/>
              </a:rPr>
              <a:t>2.  In this case, how should the Clerk proceed? </a:t>
            </a:r>
          </a:p>
          <a:p>
            <a:pPr marL="0" indent="0">
              <a:buNone/>
            </a:pPr>
            <a:r>
              <a:rPr lang="en-US" sz="1350" dirty="0">
                <a:solidFill>
                  <a:schemeClr val="tx2">
                    <a:lumMod val="25000"/>
                    <a:lumOff val="75000"/>
                  </a:schemeClr>
                </a:solidFill>
                <a:ea typeface="Calibri" panose="020F0502020204030204" pitchFamily="34" charset="0"/>
                <a:cs typeface="Calibri" panose="020F0502020204030204" pitchFamily="34" charset="0"/>
              </a:rPr>
              <a:t>      Answer: The following slide has the Department’s guidance.</a:t>
            </a:r>
          </a:p>
          <a:p>
            <a:pPr marL="0" indent="0">
              <a:buNone/>
            </a:pPr>
            <a:endParaRPr lang="en-US" sz="1350" dirty="0">
              <a:ea typeface="Calibri" panose="020F0502020204030204" pitchFamily="34" charset="0"/>
              <a:cs typeface="Calibri" panose="020F0502020204030204" pitchFamily="34" charset="0"/>
            </a:endParaRPr>
          </a:p>
          <a:p>
            <a:pPr marL="0" indent="0">
              <a:buNone/>
            </a:pPr>
            <a:r>
              <a:rPr lang="en-US" sz="1350" dirty="0">
                <a:ea typeface="Calibri" panose="020F0502020204030204" pitchFamily="34" charset="0"/>
                <a:cs typeface="Calibri" panose="020F0502020204030204" pitchFamily="34" charset="0"/>
              </a:rPr>
              <a:t> Do you agree?</a:t>
            </a:r>
          </a:p>
          <a:p>
            <a:pPr lvl="1">
              <a:buClr>
                <a:schemeClr val="bg1"/>
              </a:buClr>
            </a:pPr>
            <a:r>
              <a:rPr lang="en-US" kern="100" dirty="0">
                <a:ea typeface="Calibri" panose="020F0502020204030204" pitchFamily="34" charset="0"/>
                <a:cs typeface="Calibri" panose="020F0502020204030204" pitchFamily="34" charset="0"/>
              </a:rPr>
              <a:t>The email from the Taxpayer was labeled as a</a:t>
            </a:r>
            <a:r>
              <a:rPr lang="en-US" kern="100" dirty="0">
                <a:effectLst/>
                <a:ea typeface="Calibri" panose="020F0502020204030204" pitchFamily="34" charset="0"/>
                <a:cs typeface="Calibri" panose="020F0502020204030204" pitchFamily="34" charset="0"/>
              </a:rPr>
              <a:t> good cause waiver</a:t>
            </a:r>
            <a:r>
              <a:rPr lang="en-US" kern="100" dirty="0">
                <a:ea typeface="Calibri" panose="020F0502020204030204" pitchFamily="34" charset="0"/>
                <a:cs typeface="Calibri" panose="020F0502020204030204" pitchFamily="34" charset="0"/>
              </a:rPr>
              <a:t>, however, they did not specifically request or provide reasons for a good cause waiver.</a:t>
            </a:r>
            <a:r>
              <a:rPr lang="en-US" kern="100" dirty="0">
                <a:effectLst/>
                <a:ea typeface="Calibri" panose="020F0502020204030204" pitchFamily="34" charset="0"/>
                <a:cs typeface="Calibri" panose="020F0502020204030204" pitchFamily="34" charset="0"/>
              </a:rPr>
              <a:t> The Board should consider the reconvene request.</a:t>
            </a:r>
          </a:p>
          <a:p>
            <a:pPr lvl="1">
              <a:buClr>
                <a:schemeClr val="bg1"/>
              </a:buClr>
            </a:pPr>
            <a:endParaRPr lang="en-US" kern="100" dirty="0">
              <a:effectLst/>
              <a:ea typeface="Calibri" panose="020F0502020204030204" pitchFamily="34" charset="0"/>
              <a:cs typeface="Calibri" panose="020F0502020204030204" pitchFamily="34" charset="0"/>
            </a:endParaRPr>
          </a:p>
          <a:p>
            <a:pPr lvl="1">
              <a:buClr>
                <a:schemeClr val="bg1"/>
              </a:buClr>
            </a:pPr>
            <a:r>
              <a:rPr lang="en-US" kern="100" dirty="0">
                <a:effectLst/>
                <a:ea typeface="Calibri" panose="020F0502020204030204" pitchFamily="34" charset="0"/>
                <a:cs typeface="Calibri" panose="020F0502020204030204" pitchFamily="34" charset="0"/>
              </a:rPr>
              <a:t>Begin by identifying which RCW and/or WAC applies to the request and evaluate the taxpayer provided information to determine if the request qualifies for approval. </a:t>
            </a:r>
          </a:p>
          <a:p>
            <a:pPr lvl="1">
              <a:buClr>
                <a:schemeClr val="bg1"/>
              </a:buClr>
            </a:pPr>
            <a:endParaRPr lang="en-US" kern="100" dirty="0">
              <a:effectLst/>
              <a:ea typeface="Calibri" panose="020F0502020204030204" pitchFamily="34" charset="0"/>
              <a:cs typeface="Calibri" panose="020F0502020204030204" pitchFamily="34" charset="0"/>
            </a:endParaRPr>
          </a:p>
          <a:p>
            <a:pPr lvl="1">
              <a:buClr>
                <a:schemeClr val="bg1"/>
              </a:buClr>
            </a:pPr>
            <a:r>
              <a:rPr lang="en-US" kern="100" dirty="0">
                <a:effectLst/>
                <a:ea typeface="Calibri" panose="020F0502020204030204" pitchFamily="34" charset="0"/>
                <a:cs typeface="Calibri" panose="020F0502020204030204" pitchFamily="34" charset="0"/>
              </a:rPr>
              <a:t>You won’t always know which laws and rules apply, but each request form includes the correct RCW or WAC.</a:t>
            </a:r>
          </a:p>
        </p:txBody>
      </p:sp>
    </p:spTree>
    <p:extLst>
      <p:ext uri="{BB962C8B-B14F-4D97-AF65-F5344CB8AC3E}">
        <p14:creationId xmlns:p14="http://schemas.microsoft.com/office/powerpoint/2010/main" val="1799734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949BA-59C9-BD61-40D2-7A4C710549B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4450FD1-D83E-7040-B0EA-A142253C0014}"/>
              </a:ext>
            </a:extLst>
          </p:cNvPr>
          <p:cNvSpPr>
            <a:spLocks noGrp="1"/>
          </p:cNvSpPr>
          <p:nvPr>
            <p:ph type="body" sz="quarter" idx="14"/>
          </p:nvPr>
        </p:nvSpPr>
        <p:spPr>
          <a:xfrm>
            <a:off x="292356" y="1423068"/>
            <a:ext cx="2527044" cy="4011865"/>
          </a:xfrm>
        </p:spPr>
        <p:txBody>
          <a:bodyPr/>
          <a:lstStyle/>
          <a:p>
            <a:r>
              <a:rPr lang="en-US" dirty="0">
                <a:latin typeface="Aptos Display" panose="020B0004020202020204" pitchFamily="34" charset="0"/>
              </a:rPr>
              <a:t>Department’sGuidance</a:t>
            </a:r>
          </a:p>
        </p:txBody>
      </p:sp>
      <p:sp>
        <p:nvSpPr>
          <p:cNvPr id="7" name="Text Placeholder 6">
            <a:extLst>
              <a:ext uri="{FF2B5EF4-FFF2-40B4-BE49-F238E27FC236}">
                <a16:creationId xmlns:a16="http://schemas.microsoft.com/office/drawing/2014/main" id="{11749CB7-32AC-3C97-CFC3-5FC01C5D97D1}"/>
              </a:ext>
            </a:extLst>
          </p:cNvPr>
          <p:cNvSpPr>
            <a:spLocks noGrp="1"/>
          </p:cNvSpPr>
          <p:nvPr>
            <p:ph type="body" sz="quarter" idx="16"/>
          </p:nvPr>
        </p:nvSpPr>
        <p:spPr>
          <a:xfrm>
            <a:off x="3277486" y="857250"/>
            <a:ext cx="5142656" cy="175437"/>
          </a:xfrm>
        </p:spPr>
        <p:txBody>
          <a:bodyPr>
            <a:normAutofit fontScale="47500" lnSpcReduction="20000"/>
          </a:bodyPr>
          <a:lstStyle/>
          <a:p>
            <a:r>
              <a:rPr lang="en-US" dirty="0"/>
              <a:t>Exercise #3</a:t>
            </a:r>
          </a:p>
        </p:txBody>
      </p:sp>
      <p:sp>
        <p:nvSpPr>
          <p:cNvPr id="6" name="Text Placeholder 5">
            <a:extLst>
              <a:ext uri="{FF2B5EF4-FFF2-40B4-BE49-F238E27FC236}">
                <a16:creationId xmlns:a16="http://schemas.microsoft.com/office/drawing/2014/main" id="{57646C57-42D6-6AC4-F761-54BB6A57CD77}"/>
              </a:ext>
            </a:extLst>
          </p:cNvPr>
          <p:cNvSpPr>
            <a:spLocks noGrp="1"/>
          </p:cNvSpPr>
          <p:nvPr>
            <p:ph type="body" sz="quarter" idx="15"/>
          </p:nvPr>
        </p:nvSpPr>
        <p:spPr>
          <a:xfrm>
            <a:off x="3094265" y="974968"/>
            <a:ext cx="5968093" cy="4832498"/>
          </a:xfrm>
        </p:spPr>
        <p:txBody>
          <a:bodyPr>
            <a:normAutofit fontScale="25000" lnSpcReduction="20000"/>
          </a:bodyPr>
          <a:lstStyle/>
          <a:p>
            <a:pPr fontAlgn="base">
              <a:lnSpc>
                <a:spcPts val="1013"/>
              </a:lnSpc>
              <a:buNone/>
            </a:pPr>
            <a:r>
              <a:rPr lang="en-US" sz="3000" dirty="0">
                <a:solidFill>
                  <a:srgbClr val="000000"/>
                </a:solidFill>
                <a:latin typeface="Aptos" panose="020B0004020202020204" pitchFamily="34" charset="0"/>
              </a:rPr>
              <a:t>The request for reconvene cited code 5-B. This code is based on WAC 458-14-127(3)(a)(b)(c)(d). </a:t>
            </a:r>
          </a:p>
          <a:p>
            <a:pPr fontAlgn="base">
              <a:lnSpc>
                <a:spcPts val="1013"/>
              </a:lnSpc>
              <a:buClrTx/>
            </a:pPr>
            <a:r>
              <a:rPr lang="en-US" sz="3000" dirty="0">
                <a:solidFill>
                  <a:srgbClr val="000000"/>
                </a:solidFill>
                <a:latin typeface="Aptos" panose="020B0004020202020204" pitchFamily="34" charset="0"/>
              </a:rPr>
              <a:t>It appears the request does not qualify under WAC 458-14-127(3)(a)(b)(c)(d) because the requirements of each subsection, (a, b, c, and d) must be met. In this case, the requirements of subsections (a) and (d) have not been met.  </a:t>
            </a:r>
          </a:p>
          <a:p>
            <a:pPr lvl="1" fontAlgn="base">
              <a:lnSpc>
                <a:spcPts val="1013"/>
              </a:lnSpc>
              <a:buClrTx/>
            </a:pPr>
            <a:r>
              <a:rPr lang="en-US" sz="3000" dirty="0">
                <a:solidFill>
                  <a:srgbClr val="000000"/>
                </a:solidFill>
                <a:latin typeface="Aptos" panose="020B0004020202020204" pitchFamily="34" charset="0"/>
              </a:rPr>
              <a:t>Subsection (a) requires a timely appeal pending at the BOE when the intervening year is valued.  </a:t>
            </a:r>
          </a:p>
          <a:p>
            <a:pPr lvl="2" fontAlgn="base">
              <a:lnSpc>
                <a:spcPts val="1013"/>
              </a:lnSpc>
              <a:buClrTx/>
            </a:pPr>
            <a:r>
              <a:rPr lang="en-US" sz="3000" dirty="0">
                <a:solidFill>
                  <a:srgbClr val="000000"/>
                </a:solidFill>
                <a:latin typeface="Aptos" panose="020B0004020202020204" pitchFamily="34" charset="0"/>
              </a:rPr>
              <a:t>The 2022 and 2023 assessment years are currently pending a hearing the BTA, no appeals are pending at the BOE. This requirement has not been met. </a:t>
            </a:r>
          </a:p>
          <a:p>
            <a:pPr lvl="1" fontAlgn="base">
              <a:lnSpc>
                <a:spcPts val="1013"/>
              </a:lnSpc>
              <a:buClrTx/>
            </a:pPr>
            <a:r>
              <a:rPr lang="en-US" sz="3000" dirty="0">
                <a:solidFill>
                  <a:srgbClr val="000000"/>
                </a:solidFill>
                <a:latin typeface="Aptos" panose="020B0004020202020204" pitchFamily="34" charset="0"/>
              </a:rPr>
              <a:t>Subsection (d) requires the request to reconvene be filed with the BOE no later than thirty calendar days after mailing of the BOE’s decision. </a:t>
            </a:r>
          </a:p>
          <a:p>
            <a:pPr lvl="1" fontAlgn="base">
              <a:lnSpc>
                <a:spcPts val="1013"/>
              </a:lnSpc>
              <a:buClrTx/>
            </a:pPr>
            <a:r>
              <a:rPr lang="en-US" sz="3000" dirty="0">
                <a:solidFill>
                  <a:srgbClr val="000000"/>
                </a:solidFill>
                <a:latin typeface="Aptos" panose="020B0004020202020204" pitchFamily="34" charset="0"/>
              </a:rPr>
              <a:t>As no appeals are pending at the BOE, no decision has been rendered. This request does not stem from a BOE order. </a:t>
            </a:r>
          </a:p>
          <a:p>
            <a:pPr fontAlgn="base">
              <a:lnSpc>
                <a:spcPts val="1013"/>
              </a:lnSpc>
              <a:buNone/>
            </a:pPr>
            <a:r>
              <a:rPr lang="en-US" sz="3000" dirty="0">
                <a:solidFill>
                  <a:srgbClr val="000000"/>
                </a:solidFill>
                <a:latin typeface="Aptos" panose="020B0004020202020204" pitchFamily="34" charset="0"/>
              </a:rPr>
              <a:t>What are the Board’s next steps? </a:t>
            </a:r>
          </a:p>
          <a:p>
            <a:pPr fontAlgn="base">
              <a:lnSpc>
                <a:spcPts val="1013"/>
              </a:lnSpc>
              <a:buClrTx/>
            </a:pPr>
            <a:r>
              <a:rPr lang="en-US" sz="3000" dirty="0">
                <a:solidFill>
                  <a:srgbClr val="000000"/>
                </a:solidFill>
                <a:latin typeface="Aptos" panose="020B0004020202020204" pitchFamily="34" charset="0"/>
              </a:rPr>
              <a:t>If the Board denies the reconvene code 5 request: </a:t>
            </a:r>
          </a:p>
          <a:p>
            <a:pPr lvl="1" fontAlgn="base">
              <a:lnSpc>
                <a:spcPts val="975"/>
              </a:lnSpc>
              <a:buClrTx/>
            </a:pPr>
            <a:r>
              <a:rPr lang="en-US" sz="3000" dirty="0">
                <a:solidFill>
                  <a:srgbClr val="000000"/>
                </a:solidFill>
                <a:latin typeface="Aptos" panose="020B0004020202020204" pitchFamily="34" charset="0"/>
              </a:rPr>
              <a:t>Issue the decision in writing to the taxpayer and assessor with appeal rights to the BTA included. </a:t>
            </a:r>
          </a:p>
          <a:p>
            <a:pPr lvl="1" fontAlgn="base">
              <a:lnSpc>
                <a:spcPts val="975"/>
              </a:lnSpc>
              <a:buClrTx/>
            </a:pPr>
            <a:r>
              <a:rPr lang="en-US" sz="3000" dirty="0">
                <a:solidFill>
                  <a:srgbClr val="000000"/>
                </a:solidFill>
                <a:latin typeface="Aptos" panose="020B0004020202020204" pitchFamily="34" charset="0"/>
              </a:rPr>
              <a:t>The decision should state the basis of the request and reason(s) for denial. </a:t>
            </a:r>
          </a:p>
          <a:p>
            <a:pPr lvl="1" fontAlgn="base">
              <a:lnSpc>
                <a:spcPts val="975"/>
              </a:lnSpc>
              <a:buClrTx/>
            </a:pPr>
            <a:r>
              <a:rPr lang="en-US" sz="3000" dirty="0">
                <a:solidFill>
                  <a:srgbClr val="000000"/>
                </a:solidFill>
                <a:latin typeface="Aptos" panose="020B0004020202020204" pitchFamily="34" charset="0"/>
              </a:rPr>
              <a:t>Include a statement that WAC 458-14-127(3) requires all elements to be met in order for the BOE to grant the request. </a:t>
            </a:r>
          </a:p>
          <a:p>
            <a:pPr lvl="1" fontAlgn="base">
              <a:lnSpc>
                <a:spcPts val="975"/>
              </a:lnSpc>
              <a:buClrTx/>
            </a:pPr>
            <a:r>
              <a:rPr lang="en-US" sz="3000" dirty="0">
                <a:solidFill>
                  <a:srgbClr val="000000"/>
                </a:solidFill>
                <a:latin typeface="Aptos" panose="020B0004020202020204" pitchFamily="34" charset="0"/>
              </a:rPr>
              <a:t>Dismiss the petition as untimely: It may be helpful to include WAC 458-14-056(6) </a:t>
            </a:r>
            <a:r>
              <a:rPr lang="en-US" sz="3000" b="1" dirty="0">
                <a:solidFill>
                  <a:srgbClr val="000000"/>
                </a:solidFill>
                <a:latin typeface="Aptos" panose="020B0004020202020204" pitchFamily="34" charset="0"/>
              </a:rPr>
              <a:t>Pending appeal.</a:t>
            </a:r>
            <a:r>
              <a:rPr lang="en-US" sz="3000" dirty="0">
                <a:solidFill>
                  <a:srgbClr val="000000"/>
                </a:solidFill>
                <a:latin typeface="Aptos" panose="020B0004020202020204" pitchFamily="34" charset="0"/>
              </a:rPr>
              <a:t> If the taxpayer has an appeal pending with the board, the state board of tax appeals, or with a court of law, and the assessor notifies the taxpayer of a change in property valuation, then the </a:t>
            </a:r>
            <a:r>
              <a:rPr lang="en-US" sz="3000" u="sng" dirty="0">
                <a:solidFill>
                  <a:srgbClr val="000000"/>
                </a:solidFill>
                <a:latin typeface="Aptos" panose="020B0004020202020204" pitchFamily="34" charset="0"/>
              </a:rPr>
              <a:t>taxpayer is required to file a timely petition</a:t>
            </a:r>
            <a:r>
              <a:rPr lang="en-US" sz="3000" dirty="0">
                <a:solidFill>
                  <a:srgbClr val="000000"/>
                </a:solidFill>
                <a:latin typeface="Aptos" panose="020B0004020202020204" pitchFamily="34" charset="0"/>
              </a:rPr>
              <a:t> with the board in order to preserve the right to appeal the change in valuation. </a:t>
            </a:r>
          </a:p>
          <a:p>
            <a:pPr fontAlgn="base">
              <a:lnSpc>
                <a:spcPts val="975"/>
              </a:lnSpc>
              <a:buNone/>
            </a:pPr>
            <a:r>
              <a:rPr lang="en-US" sz="3000" dirty="0">
                <a:solidFill>
                  <a:srgbClr val="000000"/>
                </a:solidFill>
                <a:latin typeface="Aptos" panose="020B0004020202020204" pitchFamily="34" charset="0"/>
              </a:rPr>
              <a:t> If the Board grants the reconvene code 5 request: </a:t>
            </a:r>
          </a:p>
          <a:p>
            <a:pPr lvl="1" fontAlgn="base">
              <a:lnSpc>
                <a:spcPts val="1013"/>
              </a:lnSpc>
              <a:buClrTx/>
            </a:pPr>
            <a:r>
              <a:rPr lang="en-US" sz="3000" dirty="0">
                <a:solidFill>
                  <a:srgbClr val="000000"/>
                </a:solidFill>
                <a:latin typeface="Aptos" panose="020B0004020202020204" pitchFamily="34" charset="0"/>
              </a:rPr>
              <a:t>Issue the decision in writing to the taxpayer and assessor with appeal rights to the BTA included. </a:t>
            </a:r>
          </a:p>
          <a:p>
            <a:pPr lvl="1" fontAlgn="base">
              <a:lnSpc>
                <a:spcPts val="1013"/>
              </a:lnSpc>
              <a:buClrTx/>
            </a:pPr>
            <a:r>
              <a:rPr lang="en-US" sz="3000" dirty="0">
                <a:solidFill>
                  <a:srgbClr val="000000"/>
                </a:solidFill>
                <a:latin typeface="Aptos" panose="020B0004020202020204" pitchFamily="34" charset="0"/>
              </a:rPr>
              <a:t>The decision should state the basis of the request and reason(s) for approval, tied to specific requirements in WAC 458-14-127(3)(a-d). </a:t>
            </a:r>
          </a:p>
          <a:p>
            <a:pPr lvl="1" fontAlgn="base">
              <a:lnSpc>
                <a:spcPts val="1013"/>
              </a:lnSpc>
              <a:buClrTx/>
            </a:pPr>
            <a:r>
              <a:rPr lang="en-US" sz="3000" dirty="0">
                <a:solidFill>
                  <a:srgbClr val="000000"/>
                </a:solidFill>
                <a:latin typeface="Aptos" panose="020B0004020202020204" pitchFamily="34" charset="0"/>
              </a:rPr>
              <a:t>Process the appeal as normal, schedule for hearing the same as any other 2024 appeals. </a:t>
            </a:r>
          </a:p>
          <a:p>
            <a:pPr lvl="1" fontAlgn="base">
              <a:lnSpc>
                <a:spcPts val="1013"/>
              </a:lnSpc>
              <a:buClrTx/>
            </a:pPr>
            <a:r>
              <a:rPr lang="en-US" sz="3000" dirty="0">
                <a:solidFill>
                  <a:srgbClr val="000000"/>
                </a:solidFill>
                <a:latin typeface="Aptos" panose="020B0004020202020204" pitchFamily="34" charset="0"/>
              </a:rPr>
              <a:t>Before holding hearing for the 2024 assessment year, request permission of the county legislative authority to extend the regular 28-day session. </a:t>
            </a:r>
          </a:p>
          <a:p>
            <a:pPr lvl="1" fontAlgn="base">
              <a:lnSpc>
                <a:spcPts val="1013"/>
              </a:lnSpc>
              <a:buClrTx/>
            </a:pPr>
            <a:r>
              <a:rPr lang="en-US" sz="3000" dirty="0">
                <a:solidFill>
                  <a:srgbClr val="000000"/>
                </a:solidFill>
                <a:latin typeface="Aptos" panose="020B0004020202020204" pitchFamily="34" charset="0"/>
              </a:rPr>
              <a:t>The Taxpayer and Assessor may request a direct appeal to BTA. The Board should contact the Department to see if it qualifies for acceptance by the BTA as Highly Valued Disputed Property under RCW 84.52.018 (disputed amount &gt;1/4 of 1% of county assessed value). </a:t>
            </a:r>
          </a:p>
          <a:p>
            <a:pPr marL="0" indent="0" fontAlgn="base">
              <a:lnSpc>
                <a:spcPts val="1013"/>
              </a:lnSpc>
              <a:buClrTx/>
              <a:buNone/>
            </a:pPr>
            <a:endParaRPr lang="en-US" sz="3000" dirty="0">
              <a:solidFill>
                <a:srgbClr val="000000"/>
              </a:solidFill>
              <a:latin typeface="Aptos" panose="020B0004020202020204" pitchFamily="34" charset="0"/>
            </a:endParaRPr>
          </a:p>
          <a:p>
            <a:pPr marL="0" indent="0">
              <a:lnSpc>
                <a:spcPct val="100000"/>
              </a:lnSpc>
              <a:spcBef>
                <a:spcPts val="0"/>
              </a:spcBef>
              <a:buNone/>
            </a:pPr>
            <a:endParaRPr lang="en-US" dirty="0"/>
          </a:p>
        </p:txBody>
      </p:sp>
    </p:spTree>
    <p:extLst>
      <p:ext uri="{BB962C8B-B14F-4D97-AF65-F5344CB8AC3E}">
        <p14:creationId xmlns:p14="http://schemas.microsoft.com/office/powerpoint/2010/main" val="36319368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5D9FD-FC23-2621-EF56-B72E65541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7B44E3-78B1-6D78-A642-125256291173}"/>
              </a:ext>
            </a:extLst>
          </p:cNvPr>
          <p:cNvSpPr>
            <a:spLocks noGrp="1"/>
          </p:cNvSpPr>
          <p:nvPr>
            <p:ph type="title"/>
          </p:nvPr>
        </p:nvSpPr>
        <p:spPr>
          <a:xfrm>
            <a:off x="4272216" y="2542488"/>
            <a:ext cx="3822813" cy="1099691"/>
          </a:xfrm>
        </p:spPr>
        <p:txBody>
          <a:bodyPr/>
          <a:lstStyle/>
          <a:p>
            <a:r>
              <a:rPr lang="en-US"/>
              <a:t>Questions?</a:t>
            </a:r>
          </a:p>
        </p:txBody>
      </p:sp>
    </p:spTree>
    <p:extLst>
      <p:ext uri="{BB962C8B-B14F-4D97-AF65-F5344CB8AC3E}">
        <p14:creationId xmlns:p14="http://schemas.microsoft.com/office/powerpoint/2010/main" val="35017061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4831B-71DA-C38C-5E15-65FAEDE0A8D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DE09F1C-D6E9-B138-E48E-E7DF50C17AEB}"/>
              </a:ext>
            </a:extLst>
          </p:cNvPr>
          <p:cNvSpPr>
            <a:spLocks noGrp="1"/>
          </p:cNvSpPr>
          <p:nvPr>
            <p:ph type="body" sz="quarter" idx="14"/>
          </p:nvPr>
        </p:nvSpPr>
        <p:spPr/>
        <p:txBody>
          <a:bodyPr/>
          <a:lstStyle/>
          <a:p>
            <a:r>
              <a:rPr lang="en-US" dirty="0"/>
              <a:t>Hot Topics &amp; Resources</a:t>
            </a:r>
          </a:p>
        </p:txBody>
      </p:sp>
      <p:sp>
        <p:nvSpPr>
          <p:cNvPr id="7" name="Text Placeholder 6">
            <a:extLst>
              <a:ext uri="{FF2B5EF4-FFF2-40B4-BE49-F238E27FC236}">
                <a16:creationId xmlns:a16="http://schemas.microsoft.com/office/drawing/2014/main" id="{A7F64D64-B176-1D6A-2148-5624F5CCE410}"/>
              </a:ext>
            </a:extLst>
          </p:cNvPr>
          <p:cNvSpPr>
            <a:spLocks noGrp="1"/>
          </p:cNvSpPr>
          <p:nvPr>
            <p:ph type="body" sz="quarter" idx="16"/>
          </p:nvPr>
        </p:nvSpPr>
        <p:spPr/>
        <p:txBody>
          <a:bodyPr/>
          <a:lstStyle/>
          <a:p>
            <a:r>
              <a:rPr lang="en-US" dirty="0"/>
              <a:t>How can this be easier? What is on your mind?</a:t>
            </a:r>
          </a:p>
        </p:txBody>
      </p:sp>
      <p:sp>
        <p:nvSpPr>
          <p:cNvPr id="6" name="Text Placeholder 5">
            <a:extLst>
              <a:ext uri="{FF2B5EF4-FFF2-40B4-BE49-F238E27FC236}">
                <a16:creationId xmlns:a16="http://schemas.microsoft.com/office/drawing/2014/main" id="{286A8FCD-D77D-B40B-3279-3115CEDCF2C1}"/>
              </a:ext>
            </a:extLst>
          </p:cNvPr>
          <p:cNvSpPr>
            <a:spLocks noGrp="1"/>
          </p:cNvSpPr>
          <p:nvPr>
            <p:ph type="body" sz="quarter" idx="15"/>
          </p:nvPr>
        </p:nvSpPr>
        <p:spPr>
          <a:xfrm>
            <a:off x="3429000" y="1434778"/>
            <a:ext cx="5015064" cy="4219103"/>
          </a:xfrm>
        </p:spPr>
        <p:txBody>
          <a:bodyPr>
            <a:normAutofit/>
          </a:bodyPr>
          <a:lstStyle/>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D3338"/>
                </a:solidFill>
                <a:effectLst/>
                <a:uLnTx/>
                <a:uFillTx/>
                <a:latin typeface="Arial" panose="020B0604020202020204" pitchFamily="34" charset="0"/>
                <a:ea typeface="+mn-ea"/>
                <a:cs typeface="+mn-cs"/>
              </a:rPr>
              <a:t>USE OUR FORMS! </a:t>
            </a:r>
          </a:p>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lang="en-US" altLang="en-US" sz="1600" dirty="0">
                <a:solidFill>
                  <a:srgbClr val="2D3338"/>
                </a:solidFill>
                <a:latin typeface="Arial" panose="020B0604020202020204" pitchFamily="34" charset="0"/>
              </a:rPr>
              <a:t>C</a:t>
            </a:r>
            <a:r>
              <a:rPr kumimoji="0" lang="en-US" altLang="en-US" sz="1800" b="1" i="0" u="none" strike="noStrike" cap="none" normalizeH="0" baseline="0" dirty="0">
                <a:ln>
                  <a:noFill/>
                </a:ln>
                <a:solidFill>
                  <a:schemeClr val="tx1"/>
                </a:solidFill>
                <a:effectLst/>
                <a:latin typeface="+mj-lt"/>
              </a:rPr>
              <a:t>ounty Boards of Equalization Manual</a:t>
            </a:r>
            <a:r>
              <a:rPr kumimoji="0" lang="en-US" altLang="en-US" sz="1800" b="0" i="0" u="none" strike="noStrike" cap="none" normalizeH="0" baseline="0" dirty="0">
                <a:ln>
                  <a:noFill/>
                </a:ln>
                <a:solidFill>
                  <a:schemeClr val="tx1"/>
                </a:solidFill>
                <a:effectLst/>
                <a:latin typeface="+mj-lt"/>
              </a:rPr>
              <a:t>: A comprehensive guide for BOE members on procedures, ethics, and legal requirements.</a:t>
            </a:r>
          </a:p>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kumimoji="0" lang="en-US" altLang="en-US" sz="1800" b="1" i="0" u="none" strike="noStrike" cap="none" normalizeH="0" baseline="0" dirty="0">
                <a:ln>
                  <a:noFill/>
                </a:ln>
                <a:solidFill>
                  <a:schemeClr val="tx1"/>
                </a:solidFill>
                <a:effectLst/>
                <a:latin typeface="+mj-lt"/>
              </a:rPr>
              <a:t>Appealing Your Property Assessment</a:t>
            </a:r>
            <a:r>
              <a:rPr kumimoji="0" lang="en-US" altLang="en-US" sz="1800" b="0" i="0" u="none" strike="noStrike" cap="none" normalizeH="0" baseline="0" dirty="0">
                <a:ln>
                  <a:noFill/>
                </a:ln>
                <a:solidFill>
                  <a:schemeClr val="tx1"/>
                </a:solidFill>
                <a:effectLst/>
                <a:latin typeface="+mj-lt"/>
              </a:rPr>
              <a:t>: A taxpayer-facing guide on how to appeal property assessments to the BOE.</a:t>
            </a:r>
          </a:p>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lang="en-US" sz="1800" b="1" dirty="0">
                <a:latin typeface="+mj-lt"/>
              </a:rPr>
              <a:t>WAC 458-14</a:t>
            </a:r>
            <a:r>
              <a:rPr lang="en-US" sz="1800" dirty="0">
                <a:latin typeface="+mj-lt"/>
              </a:rPr>
              <a:t>: The Washington Administrative Code governing BOE operations, including member qualifications, hearing procedures, and appeals.</a:t>
            </a:r>
          </a:p>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kumimoji="0" lang="en-US" altLang="en-US" sz="1800" b="0" i="0" u="none" strike="noStrike" cap="none" normalizeH="0" baseline="0" dirty="0">
                <a:ln>
                  <a:noFill/>
                </a:ln>
                <a:solidFill>
                  <a:schemeClr val="tx1"/>
                </a:solidFill>
                <a:effectLst/>
                <a:latin typeface="+mj-lt"/>
              </a:rPr>
              <a:t>Assessor’s Office (for info, not advocacy)</a:t>
            </a:r>
          </a:p>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kumimoji="0" lang="en-US" altLang="en-US" sz="1800" b="0" i="0" u="none" strike="noStrike" cap="none" normalizeH="0" baseline="0" dirty="0">
                <a:ln>
                  <a:noFill/>
                </a:ln>
                <a:solidFill>
                  <a:schemeClr val="tx1"/>
                </a:solidFill>
                <a:effectLst/>
                <a:latin typeface="+mj-lt"/>
              </a:rPr>
              <a:t>Washington DOR Property Tax Division: dor.wa.gov</a:t>
            </a:r>
          </a:p>
          <a:p>
            <a:endParaRPr lang="en-US" dirty="0"/>
          </a:p>
        </p:txBody>
      </p:sp>
    </p:spTree>
    <p:extLst>
      <p:ext uri="{BB962C8B-B14F-4D97-AF65-F5344CB8AC3E}">
        <p14:creationId xmlns:p14="http://schemas.microsoft.com/office/powerpoint/2010/main" val="24961425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D3DF0F-B54D-9E91-4062-BD0E2DAFC1A8}"/>
              </a:ext>
            </a:extLst>
          </p:cNvPr>
          <p:cNvSpPr>
            <a:spLocks noGrp="1"/>
          </p:cNvSpPr>
          <p:nvPr>
            <p:ph type="title"/>
          </p:nvPr>
        </p:nvSpPr>
        <p:spPr/>
        <p:txBody>
          <a:bodyPr/>
          <a:lstStyle/>
          <a:p>
            <a:r>
              <a:rPr lang="en-US" dirty="0"/>
              <a:t>Forms &amp; Publications:</a:t>
            </a:r>
          </a:p>
        </p:txBody>
      </p:sp>
      <p:pic>
        <p:nvPicPr>
          <p:cNvPr id="7" name="Picture Placeholder 6">
            <a:extLst>
              <a:ext uri="{FF2B5EF4-FFF2-40B4-BE49-F238E27FC236}">
                <a16:creationId xmlns:a16="http://schemas.microsoft.com/office/drawing/2014/main" id="{60CD5324-A478-0D8A-0F25-36990E9A711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471" r="26471"/>
          <a:stretch/>
        </p:blipFill>
        <p:spPr>
          <a:xfrm>
            <a:off x="3246835" y="1165623"/>
            <a:ext cx="1743075" cy="2469356"/>
          </a:xfrm>
        </p:spPr>
      </p:pic>
      <p:sp>
        <p:nvSpPr>
          <p:cNvPr id="6" name="Content Placeholder 5">
            <a:extLst>
              <a:ext uri="{FF2B5EF4-FFF2-40B4-BE49-F238E27FC236}">
                <a16:creationId xmlns:a16="http://schemas.microsoft.com/office/drawing/2014/main" id="{0AC52B01-E538-005C-E3F5-F96F90282F47}"/>
              </a:ext>
            </a:extLst>
          </p:cNvPr>
          <p:cNvSpPr>
            <a:spLocks noGrp="1"/>
          </p:cNvSpPr>
          <p:nvPr>
            <p:ph sz="half" idx="1"/>
          </p:nvPr>
        </p:nvSpPr>
        <p:spPr>
          <a:xfrm>
            <a:off x="3246835" y="3733800"/>
            <a:ext cx="1743075" cy="578532"/>
          </a:xfrm>
        </p:spPr>
        <p:txBody>
          <a:bodyPr>
            <a:normAutofit/>
          </a:bodyPr>
          <a:lstStyle/>
          <a:p>
            <a:r>
              <a:rPr lang="en-US" dirty="0"/>
              <a:t>Public Access Forms:</a:t>
            </a:r>
          </a:p>
          <a:p>
            <a:r>
              <a:rPr lang="en-US" sz="1050" dirty="0">
                <a:hlinkClick r:id="rId5"/>
              </a:rPr>
              <a:t>Forms (Public Access)</a:t>
            </a:r>
            <a:endParaRPr lang="en-US" dirty="0"/>
          </a:p>
        </p:txBody>
      </p:sp>
      <p:sp>
        <p:nvSpPr>
          <p:cNvPr id="9" name="Text Placeholder 8">
            <a:extLst>
              <a:ext uri="{FF2B5EF4-FFF2-40B4-BE49-F238E27FC236}">
                <a16:creationId xmlns:a16="http://schemas.microsoft.com/office/drawing/2014/main" id="{B831286A-F87E-7B7E-AA77-28913BE8852D}"/>
              </a:ext>
            </a:extLst>
          </p:cNvPr>
          <p:cNvSpPr>
            <a:spLocks noGrp="1"/>
          </p:cNvSpPr>
          <p:nvPr>
            <p:ph type="body" sz="quarter" idx="16"/>
          </p:nvPr>
        </p:nvSpPr>
        <p:spPr>
          <a:xfrm>
            <a:off x="3246835" y="4191000"/>
            <a:ext cx="1743076" cy="1636527"/>
          </a:xfrm>
        </p:spPr>
        <p:txBody>
          <a:bodyPr>
            <a:noAutofit/>
          </a:bodyPr>
          <a:lstStyle/>
          <a:p>
            <a:pPr algn="l">
              <a:lnSpc>
                <a:spcPct val="120000"/>
              </a:lnSpc>
              <a:spcBef>
                <a:spcPts val="0"/>
              </a:spcBef>
            </a:pPr>
            <a:r>
              <a:rPr lang="en-US" sz="1400" b="0" i="0" u="none" strike="noStrike" dirty="0">
                <a:solidFill>
                  <a:srgbClr val="0067C4"/>
                </a:solidFill>
                <a:effectLst/>
                <a:latin typeface="+mj-lt"/>
                <a:hlinkClick r:id="rId6"/>
              </a:rPr>
              <a:t>Appeals</a:t>
            </a:r>
            <a:endParaRPr lang="en-US" sz="1400" u="none" strike="noStrike" dirty="0">
              <a:solidFill>
                <a:srgbClr val="333333"/>
              </a:solidFill>
              <a:latin typeface="+mj-lt"/>
            </a:endParaRPr>
          </a:p>
          <a:p>
            <a:pPr algn="l">
              <a:lnSpc>
                <a:spcPct val="120000"/>
              </a:lnSpc>
              <a:spcBef>
                <a:spcPts val="0"/>
              </a:spcBef>
            </a:pPr>
            <a:r>
              <a:rPr lang="en-US" sz="1400" dirty="0">
                <a:solidFill>
                  <a:srgbClr val="0067C4"/>
                </a:solidFill>
                <a:latin typeface="+mj-lt"/>
                <a:hlinkClick r:id="rId7"/>
              </a:rPr>
              <a:t>Current Use</a:t>
            </a:r>
            <a:endParaRPr lang="en-US" sz="1400" b="0" i="0" dirty="0">
              <a:solidFill>
                <a:srgbClr val="333333"/>
              </a:solidFill>
              <a:effectLst/>
              <a:latin typeface="+mj-lt"/>
            </a:endParaRPr>
          </a:p>
          <a:p>
            <a:pPr algn="l">
              <a:lnSpc>
                <a:spcPct val="120000"/>
              </a:lnSpc>
              <a:spcBef>
                <a:spcPts val="0"/>
              </a:spcBef>
            </a:pPr>
            <a:r>
              <a:rPr lang="en-US" sz="1400" b="0" i="0" u="none" strike="noStrike" dirty="0">
                <a:solidFill>
                  <a:srgbClr val="0067C4"/>
                </a:solidFill>
                <a:effectLst/>
                <a:latin typeface="+mj-lt"/>
                <a:hlinkClick r:id="rId8"/>
              </a:rPr>
              <a:t>Senior Exemption &amp; Deferral Forms</a:t>
            </a:r>
            <a:endParaRPr lang="en-US" sz="1400" b="0" i="0" dirty="0">
              <a:solidFill>
                <a:srgbClr val="333333"/>
              </a:solidFill>
              <a:effectLst/>
              <a:latin typeface="+mj-lt"/>
            </a:endParaRPr>
          </a:p>
          <a:p>
            <a:pPr algn="l">
              <a:lnSpc>
                <a:spcPct val="120000"/>
              </a:lnSpc>
              <a:spcBef>
                <a:spcPts val="0"/>
              </a:spcBef>
            </a:pPr>
            <a:r>
              <a:rPr lang="en-US" sz="1400" b="0" i="0" u="none" strike="noStrike" dirty="0">
                <a:solidFill>
                  <a:srgbClr val="0067C4"/>
                </a:solidFill>
                <a:effectLst/>
                <a:latin typeface="+mj-lt"/>
                <a:hlinkClick r:id="rId9"/>
              </a:rPr>
              <a:t>Forest Land</a:t>
            </a:r>
            <a:endParaRPr lang="en-US" sz="1400" dirty="0">
              <a:solidFill>
                <a:srgbClr val="0067C4"/>
              </a:solidFill>
              <a:latin typeface="+mj-lt"/>
            </a:endParaRPr>
          </a:p>
          <a:p>
            <a:pPr algn="l">
              <a:lnSpc>
                <a:spcPct val="120000"/>
              </a:lnSpc>
              <a:spcBef>
                <a:spcPts val="0"/>
              </a:spcBef>
            </a:pPr>
            <a:r>
              <a:rPr lang="en-US" sz="1400" b="0" i="0" u="none" strike="noStrike" dirty="0">
                <a:solidFill>
                  <a:srgbClr val="0067C4"/>
                </a:solidFill>
                <a:effectLst/>
                <a:latin typeface="+mj-lt"/>
                <a:hlinkClick r:id="rId10"/>
              </a:rPr>
              <a:t>Refunds and Waivers</a:t>
            </a:r>
            <a:endParaRPr lang="en-US" sz="1400" b="0" i="0" dirty="0">
              <a:solidFill>
                <a:srgbClr val="333333"/>
              </a:solidFill>
              <a:effectLst/>
              <a:latin typeface="+mj-lt"/>
            </a:endParaRPr>
          </a:p>
          <a:p>
            <a:pPr algn="l">
              <a:spcAft>
                <a:spcPts val="750"/>
              </a:spcAft>
            </a:pPr>
            <a:endParaRPr lang="en-US" sz="1800" b="0" i="0" dirty="0">
              <a:solidFill>
                <a:srgbClr val="333333"/>
              </a:solidFill>
              <a:effectLst/>
              <a:latin typeface="+mj-lt"/>
            </a:endParaRPr>
          </a:p>
          <a:p>
            <a:endParaRPr lang="en-US" sz="1800" dirty="0">
              <a:latin typeface="+mj-lt"/>
            </a:endParaRPr>
          </a:p>
        </p:txBody>
      </p:sp>
      <p:pic>
        <p:nvPicPr>
          <p:cNvPr id="16" name="Picture Placeholder 15">
            <a:extLst>
              <a:ext uri="{FF2B5EF4-FFF2-40B4-BE49-F238E27FC236}">
                <a16:creationId xmlns:a16="http://schemas.microsoft.com/office/drawing/2014/main" id="{63EABFEE-0387-B964-ACFB-3D9748811E4A}"/>
              </a:ext>
            </a:extLst>
          </p:cNvPr>
          <p:cNvPicPr>
            <a:picLocks noGrp="1" noChangeAspect="1"/>
          </p:cNvPicPr>
          <p:nvPr>
            <p:ph type="pic" sz="quarter" idx="14"/>
          </p:nvPr>
        </p:nvPicPr>
        <p:blipFill>
          <a:blip r:embed="rId11">
            <a:extLst>
              <a:ext uri="{96DAC541-7B7A-43D3-8B79-37D633B846F1}">
                <asvg:svgBlip xmlns:asvg="http://schemas.microsoft.com/office/drawing/2016/SVG/main" r:embed="rId12"/>
              </a:ext>
              <a:ext uri="{837473B0-CC2E-450A-ABE3-18F120FF3D39}">
                <a1611:picAttrSrcUrl xmlns:a1611="http://schemas.microsoft.com/office/drawing/2016/11/main" r:id="rId13"/>
              </a:ext>
            </a:extLst>
          </a:blip>
          <a:srcRect l="14706" r="14706"/>
          <a:stretch/>
        </p:blipFill>
        <p:spPr>
          <a:xfrm>
            <a:off x="5157788" y="1165623"/>
            <a:ext cx="1743075" cy="2469356"/>
          </a:xfrm>
        </p:spPr>
      </p:pic>
      <p:sp>
        <p:nvSpPr>
          <p:cNvPr id="8" name="Content Placeholder 7">
            <a:extLst>
              <a:ext uri="{FF2B5EF4-FFF2-40B4-BE49-F238E27FC236}">
                <a16:creationId xmlns:a16="http://schemas.microsoft.com/office/drawing/2014/main" id="{EF87D788-8217-7DA7-7B36-5BDF12CED172}"/>
              </a:ext>
            </a:extLst>
          </p:cNvPr>
          <p:cNvSpPr>
            <a:spLocks noGrp="1"/>
          </p:cNvSpPr>
          <p:nvPr>
            <p:ph sz="half" idx="2"/>
          </p:nvPr>
        </p:nvSpPr>
        <p:spPr>
          <a:xfrm>
            <a:off x="5157788" y="3733800"/>
            <a:ext cx="1743075" cy="578531"/>
          </a:xfrm>
        </p:spPr>
        <p:txBody>
          <a:bodyPr>
            <a:normAutofit/>
          </a:bodyPr>
          <a:lstStyle/>
          <a:p>
            <a:r>
              <a:rPr lang="en-US" dirty="0"/>
              <a:t>Public Access Publications:</a:t>
            </a:r>
          </a:p>
          <a:p>
            <a:r>
              <a:rPr lang="en-US" sz="1050" dirty="0">
                <a:hlinkClick r:id="rId14"/>
              </a:rPr>
              <a:t>Publications (Public Access)</a:t>
            </a:r>
            <a:endParaRPr lang="en-US" sz="1050" dirty="0"/>
          </a:p>
          <a:p>
            <a:endParaRPr lang="en-US" dirty="0"/>
          </a:p>
        </p:txBody>
      </p:sp>
      <p:sp>
        <p:nvSpPr>
          <p:cNvPr id="10" name="Text Placeholder 9">
            <a:extLst>
              <a:ext uri="{FF2B5EF4-FFF2-40B4-BE49-F238E27FC236}">
                <a16:creationId xmlns:a16="http://schemas.microsoft.com/office/drawing/2014/main" id="{0338A0B8-1C61-A835-9FDB-7FF3F61A6373}"/>
              </a:ext>
            </a:extLst>
          </p:cNvPr>
          <p:cNvSpPr>
            <a:spLocks noGrp="1"/>
          </p:cNvSpPr>
          <p:nvPr>
            <p:ph type="body" sz="quarter" idx="17"/>
          </p:nvPr>
        </p:nvSpPr>
        <p:spPr>
          <a:xfrm>
            <a:off x="5157788" y="4191000"/>
            <a:ext cx="1743075" cy="1636527"/>
          </a:xfrm>
        </p:spPr>
        <p:txBody>
          <a:bodyPr>
            <a:noAutofit/>
          </a:bodyPr>
          <a:lstStyle/>
          <a:p>
            <a:r>
              <a:rPr lang="en-US" sz="1200" dirty="0">
                <a:hlinkClick r:id="rId15"/>
              </a:rPr>
              <a:t>Appealing to the BOE</a:t>
            </a:r>
            <a:endParaRPr lang="en-US" sz="1200" dirty="0"/>
          </a:p>
          <a:p>
            <a:r>
              <a:rPr lang="en-US" sz="1200" dirty="0">
                <a:hlinkClick r:id="rId16"/>
              </a:rPr>
              <a:t>Designated Forestland</a:t>
            </a:r>
            <a:endParaRPr lang="en-US" sz="1200" dirty="0"/>
          </a:p>
          <a:p>
            <a:r>
              <a:rPr lang="en-US" sz="1200" dirty="0">
                <a:hlinkClick r:id="rId17"/>
              </a:rPr>
              <a:t>Guide to Mass Appraisal</a:t>
            </a:r>
            <a:endParaRPr lang="en-US" sz="1200" dirty="0"/>
          </a:p>
          <a:p>
            <a:r>
              <a:rPr lang="en-US" sz="1200" dirty="0">
                <a:hlinkClick r:id="rId18"/>
              </a:rPr>
              <a:t>Guide to Property Tax</a:t>
            </a:r>
            <a:endParaRPr lang="en-US" sz="1200" dirty="0"/>
          </a:p>
          <a:p>
            <a:r>
              <a:rPr lang="en-US" sz="1200" dirty="0">
                <a:hlinkClick r:id="rId19"/>
              </a:rPr>
              <a:t>1% Property Tax Limit</a:t>
            </a:r>
            <a:endParaRPr lang="en-US" sz="1200" dirty="0"/>
          </a:p>
          <a:p>
            <a:r>
              <a:rPr lang="en-US" sz="1200" dirty="0">
                <a:hlinkClick r:id="rId20"/>
              </a:rPr>
              <a:t>Paying Taxes Under Protest</a:t>
            </a:r>
            <a:endParaRPr lang="en-US" sz="1200" dirty="0"/>
          </a:p>
        </p:txBody>
      </p:sp>
      <p:pic>
        <p:nvPicPr>
          <p:cNvPr id="18" name="Picture Placeholder 17">
            <a:extLst>
              <a:ext uri="{FF2B5EF4-FFF2-40B4-BE49-F238E27FC236}">
                <a16:creationId xmlns:a16="http://schemas.microsoft.com/office/drawing/2014/main" id="{FFF90CD2-5D58-A295-2ACF-1C270F63BF3C}"/>
              </a:ext>
            </a:extLst>
          </p:cNvPr>
          <p:cNvPicPr>
            <a:picLocks noGrp="1" noChangeAspect="1"/>
          </p:cNvPicPr>
          <p:nvPr>
            <p:ph type="pic" sz="quarter" idx="15"/>
          </p:nvPr>
        </p:nvPicPr>
        <p:blipFill>
          <a:blip r:embed="rId21" cstate="print">
            <a:extLst>
              <a:ext uri="{28A0092B-C50C-407E-A947-70E740481C1C}">
                <a14:useLocalDpi xmlns:a14="http://schemas.microsoft.com/office/drawing/2010/main" val="0"/>
              </a:ext>
              <a:ext uri="{837473B0-CC2E-450A-ABE3-18F120FF3D39}">
                <a1611:picAttrSrcUrl xmlns:a1611="http://schemas.microsoft.com/office/drawing/2016/11/main" r:id="rId22"/>
              </a:ext>
            </a:extLst>
          </a:blip>
          <a:srcRect l="27240" r="27240"/>
          <a:stretch/>
        </p:blipFill>
        <p:spPr>
          <a:xfrm>
            <a:off x="7068741" y="1165623"/>
            <a:ext cx="1743075" cy="2469356"/>
          </a:xfrm>
        </p:spPr>
      </p:pic>
      <p:sp>
        <p:nvSpPr>
          <p:cNvPr id="11" name="Text Placeholder 10">
            <a:extLst>
              <a:ext uri="{FF2B5EF4-FFF2-40B4-BE49-F238E27FC236}">
                <a16:creationId xmlns:a16="http://schemas.microsoft.com/office/drawing/2014/main" id="{3EFC39C9-1A35-A97A-A02E-E23502E08D4D}"/>
              </a:ext>
            </a:extLst>
          </p:cNvPr>
          <p:cNvSpPr>
            <a:spLocks noGrp="1"/>
          </p:cNvSpPr>
          <p:nvPr>
            <p:ph type="body" sz="quarter" idx="18"/>
          </p:nvPr>
        </p:nvSpPr>
        <p:spPr>
          <a:xfrm>
            <a:off x="7068741" y="3733800"/>
            <a:ext cx="1743075" cy="577850"/>
          </a:xfrm>
        </p:spPr>
        <p:txBody>
          <a:bodyPr>
            <a:normAutofit fontScale="92500" lnSpcReduction="10000"/>
          </a:bodyPr>
          <a:lstStyle/>
          <a:p>
            <a:r>
              <a:rPr lang="en-US" dirty="0"/>
              <a:t>Clerk Resources:</a:t>
            </a:r>
          </a:p>
          <a:p>
            <a:r>
              <a:rPr lang="en-US" sz="1050" dirty="0">
                <a:hlinkClick r:id="rId23"/>
              </a:rPr>
              <a:t>Property Tax Resource Center (PTRC)</a:t>
            </a:r>
            <a:endParaRPr lang="en-US" sz="1050" dirty="0"/>
          </a:p>
        </p:txBody>
      </p:sp>
      <p:sp>
        <p:nvSpPr>
          <p:cNvPr id="14" name="Text Placeholder 13">
            <a:extLst>
              <a:ext uri="{FF2B5EF4-FFF2-40B4-BE49-F238E27FC236}">
                <a16:creationId xmlns:a16="http://schemas.microsoft.com/office/drawing/2014/main" id="{B1D10846-9839-97A3-FA1C-18D45D86FF4B}"/>
              </a:ext>
            </a:extLst>
          </p:cNvPr>
          <p:cNvSpPr>
            <a:spLocks noGrp="1"/>
          </p:cNvSpPr>
          <p:nvPr>
            <p:ph type="body" sz="quarter" idx="19"/>
          </p:nvPr>
        </p:nvSpPr>
        <p:spPr>
          <a:xfrm>
            <a:off x="7068741" y="4311650"/>
            <a:ext cx="1743075" cy="1515877"/>
          </a:xfrm>
        </p:spPr>
        <p:txBody>
          <a:bodyPr>
            <a:normAutofit/>
          </a:bodyPr>
          <a:lstStyle/>
          <a:p>
            <a:r>
              <a:rPr lang="en-US" sz="1400" dirty="0">
                <a:hlinkClick r:id="rId24"/>
              </a:rPr>
              <a:t>Special Notices</a:t>
            </a:r>
            <a:endParaRPr lang="en-US" sz="1400" dirty="0"/>
          </a:p>
          <a:p>
            <a:r>
              <a:rPr lang="en-US" sz="1400" dirty="0">
                <a:hlinkClick r:id="rId25"/>
              </a:rPr>
              <a:t>State School Levy</a:t>
            </a:r>
            <a:endParaRPr lang="en-US" sz="1400" dirty="0"/>
          </a:p>
          <a:p>
            <a:r>
              <a:rPr lang="en-US" sz="1400" dirty="0">
                <a:hlinkClick r:id="rId26"/>
              </a:rPr>
              <a:t>Finding Training</a:t>
            </a:r>
            <a:endParaRPr lang="en-US" sz="1400" dirty="0"/>
          </a:p>
          <a:p>
            <a:r>
              <a:rPr lang="en-US" sz="1400" dirty="0">
                <a:hlinkClick r:id="rId27"/>
              </a:rPr>
              <a:t>County Reports &amp; Audits</a:t>
            </a:r>
            <a:endParaRPr lang="en-US" sz="1400" dirty="0"/>
          </a:p>
        </p:txBody>
      </p:sp>
    </p:spTree>
    <p:extLst>
      <p:ext uri="{BB962C8B-B14F-4D97-AF65-F5344CB8AC3E}">
        <p14:creationId xmlns:p14="http://schemas.microsoft.com/office/powerpoint/2010/main" val="17039964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73D669-F73A-A482-EB1E-EFE56A0D1A34}"/>
              </a:ext>
            </a:extLst>
          </p:cNvPr>
          <p:cNvSpPr>
            <a:spLocks noGrp="1"/>
          </p:cNvSpPr>
          <p:nvPr>
            <p:ph type="title"/>
          </p:nvPr>
        </p:nvSpPr>
        <p:spPr/>
        <p:txBody>
          <a:bodyPr/>
          <a:lstStyle/>
          <a:p>
            <a:r>
              <a:rPr lang="en-US" dirty="0"/>
              <a:t>Legislative Update</a:t>
            </a:r>
          </a:p>
        </p:txBody>
      </p:sp>
      <p:sp>
        <p:nvSpPr>
          <p:cNvPr id="10" name="Text Placeholder 9">
            <a:extLst>
              <a:ext uri="{FF2B5EF4-FFF2-40B4-BE49-F238E27FC236}">
                <a16:creationId xmlns:a16="http://schemas.microsoft.com/office/drawing/2014/main" id="{08B41D8E-AF15-3600-34D6-7E066C06DE67}"/>
              </a:ext>
            </a:extLst>
          </p:cNvPr>
          <p:cNvSpPr>
            <a:spLocks noGrp="1"/>
          </p:cNvSpPr>
          <p:nvPr>
            <p:ph type="body" idx="1"/>
          </p:nvPr>
        </p:nvSpPr>
        <p:spPr/>
        <p:txBody>
          <a:bodyPr/>
          <a:lstStyle/>
          <a:p>
            <a:r>
              <a:rPr lang="en-US" dirty="0"/>
              <a:t>Exemptions</a:t>
            </a:r>
          </a:p>
        </p:txBody>
      </p:sp>
      <p:sp>
        <p:nvSpPr>
          <p:cNvPr id="11" name="Content Placeholder 10">
            <a:extLst>
              <a:ext uri="{FF2B5EF4-FFF2-40B4-BE49-F238E27FC236}">
                <a16:creationId xmlns:a16="http://schemas.microsoft.com/office/drawing/2014/main" id="{80701164-52D0-EBBF-43E9-7FABECA84F33}"/>
              </a:ext>
            </a:extLst>
          </p:cNvPr>
          <p:cNvSpPr>
            <a:spLocks noGrp="1"/>
          </p:cNvSpPr>
          <p:nvPr>
            <p:ph sz="half" idx="2"/>
          </p:nvPr>
        </p:nvSpPr>
        <p:spPr/>
        <p:txBody>
          <a:bodyPr>
            <a:noAutofit/>
          </a:bodyPr>
          <a:lstStyle/>
          <a:p>
            <a:r>
              <a:rPr lang="en-US" sz="1400" dirty="0">
                <a:latin typeface="+mj-lt"/>
                <a:hlinkClick r:id="rId3"/>
              </a:rPr>
              <a:t>EHB 1106</a:t>
            </a:r>
            <a:r>
              <a:rPr lang="en-US" sz="1400" dirty="0">
                <a:latin typeface="+mj-lt"/>
              </a:rPr>
              <a:t> : Phasing down the disability rating requirements to ensure more disabled veterans are eligible for property tax relief.</a:t>
            </a:r>
          </a:p>
          <a:p>
            <a:r>
              <a:rPr lang="en-US" sz="1400" b="0" i="0" u="none" strike="noStrike" dirty="0">
                <a:solidFill>
                  <a:srgbClr val="136BC9"/>
                </a:solidFill>
                <a:effectLst/>
                <a:latin typeface="+mj-lt"/>
                <a:hlinkClick r:id="rId4"/>
              </a:rPr>
              <a:t>ESB 5529</a:t>
            </a:r>
            <a:r>
              <a:rPr lang="en-US" sz="1400" b="0" i="0" u="none" strike="noStrike" dirty="0">
                <a:solidFill>
                  <a:srgbClr val="136BC9"/>
                </a:solidFill>
                <a:effectLst/>
                <a:latin typeface="+mj-lt"/>
              </a:rPr>
              <a:t>: </a:t>
            </a:r>
            <a:r>
              <a:rPr lang="en-US" sz="1400" kern="100" dirty="0">
                <a:effectLst/>
                <a:latin typeface="+mj-lt"/>
                <a:ea typeface="Aptos" panose="020B0004020202020204" pitchFamily="34" charset="0"/>
                <a:cs typeface="Times New Roman" panose="02020603050405020304" pitchFamily="18" charset="0"/>
              </a:rPr>
              <a:t>Allows additional counties and cities to authorize a property tax exemption for the construction of accessory dwelling units rented to low-income households.</a:t>
            </a:r>
          </a:p>
          <a:p>
            <a:pPr lvl="1"/>
            <a:r>
              <a:rPr lang="en-US" sz="1250" dirty="0">
                <a:effectLst/>
                <a:latin typeface="+mj-lt"/>
                <a:ea typeface="Aptos" panose="020B0004020202020204" pitchFamily="34" charset="0"/>
                <a:cs typeface="Times New Roman" panose="02020603050405020304" pitchFamily="18" charset="0"/>
              </a:rPr>
              <a:t>Counties with a population of over 900,000 and cities within those counties may allow the exemption. </a:t>
            </a:r>
            <a:endParaRPr lang="en-US" sz="1250" dirty="0">
              <a:latin typeface="+mj-lt"/>
            </a:endParaRPr>
          </a:p>
        </p:txBody>
      </p:sp>
      <p:sp>
        <p:nvSpPr>
          <p:cNvPr id="12" name="Text Placeholder 11">
            <a:extLst>
              <a:ext uri="{FF2B5EF4-FFF2-40B4-BE49-F238E27FC236}">
                <a16:creationId xmlns:a16="http://schemas.microsoft.com/office/drawing/2014/main" id="{E6CD87DC-7057-74AA-179D-D1266395615B}"/>
              </a:ext>
            </a:extLst>
          </p:cNvPr>
          <p:cNvSpPr>
            <a:spLocks noGrp="1"/>
          </p:cNvSpPr>
          <p:nvPr>
            <p:ph type="body" sz="quarter" idx="3"/>
          </p:nvPr>
        </p:nvSpPr>
        <p:spPr/>
        <p:txBody>
          <a:bodyPr/>
          <a:lstStyle/>
          <a:p>
            <a:r>
              <a:rPr lang="en-US" dirty="0"/>
              <a:t>Current Use</a:t>
            </a:r>
          </a:p>
        </p:txBody>
      </p:sp>
      <p:sp>
        <p:nvSpPr>
          <p:cNvPr id="13" name="Content Placeholder 12">
            <a:extLst>
              <a:ext uri="{FF2B5EF4-FFF2-40B4-BE49-F238E27FC236}">
                <a16:creationId xmlns:a16="http://schemas.microsoft.com/office/drawing/2014/main" id="{FAD49F9A-9A2B-8C48-D0A8-F8E88887F21C}"/>
              </a:ext>
            </a:extLst>
          </p:cNvPr>
          <p:cNvSpPr>
            <a:spLocks noGrp="1"/>
          </p:cNvSpPr>
          <p:nvPr>
            <p:ph sz="quarter" idx="4"/>
          </p:nvPr>
        </p:nvSpPr>
        <p:spPr>
          <a:xfrm>
            <a:off x="3314154" y="2635060"/>
            <a:ext cx="2515690" cy="3857814"/>
          </a:xfrm>
        </p:spPr>
        <p:txBody>
          <a:bodyPr>
            <a:normAutofit fontScale="85000" lnSpcReduction="20000"/>
          </a:bodyPr>
          <a:lstStyle/>
          <a:p>
            <a:r>
              <a:rPr lang="en-US" b="0" i="0" u="sng" dirty="0">
                <a:solidFill>
                  <a:srgbClr val="136BC9"/>
                </a:solidFill>
                <a:effectLst/>
                <a:latin typeface="+mj-lt"/>
                <a:hlinkClick r:id="rId5"/>
              </a:rPr>
              <a:t>SHB 1261</a:t>
            </a:r>
            <a:r>
              <a:rPr lang="en-US" dirty="0">
                <a:latin typeface="+mj-lt"/>
              </a:rPr>
              <a:t>Allows U-Pick between 5 and 20 acres to count income from U-Pick sales toward income requirements for current use classification.</a:t>
            </a:r>
          </a:p>
          <a:p>
            <a:r>
              <a:rPr lang="en-US" dirty="0">
                <a:latin typeface="+mj-lt"/>
              </a:rPr>
              <a:t>“Appurtenance” includes portable sanitation equipment.</a:t>
            </a:r>
          </a:p>
          <a:p>
            <a:r>
              <a:rPr lang="en-US" dirty="0">
                <a:latin typeface="+mj-lt"/>
              </a:rPr>
              <a:t>“Incidental use” includes unpaved parking for visitors, limited to 20% of the land.</a:t>
            </a:r>
          </a:p>
          <a:p>
            <a:r>
              <a:rPr lang="en-US" dirty="0">
                <a:latin typeface="+mj-lt"/>
              </a:rPr>
              <a:t>Prevents removal due to minor upgrades or limited compatible uses (e.g., education, festivals, weddings), unless they exceed the 20% incidental use limit or the structure no longer qualifies.</a:t>
            </a:r>
          </a:p>
          <a:p>
            <a:r>
              <a:rPr lang="en-US" dirty="0">
                <a:latin typeface="+mj-lt"/>
              </a:rPr>
              <a:t>Reduces the additional tax period from 7 to 4 years for land removed or withdrawn on or after Sept. 1, 2025.</a:t>
            </a:r>
          </a:p>
          <a:p>
            <a:r>
              <a:rPr lang="en-US" dirty="0">
                <a:latin typeface="+mj-lt"/>
              </a:rPr>
              <a:t>Clarifies alignment in statutes related to the 20% penalty.</a:t>
            </a:r>
          </a:p>
          <a:p>
            <a:endParaRPr lang="en-US" dirty="0"/>
          </a:p>
        </p:txBody>
      </p:sp>
      <p:sp>
        <p:nvSpPr>
          <p:cNvPr id="14" name="Text Placeholder 13">
            <a:extLst>
              <a:ext uri="{FF2B5EF4-FFF2-40B4-BE49-F238E27FC236}">
                <a16:creationId xmlns:a16="http://schemas.microsoft.com/office/drawing/2014/main" id="{12B22D18-19B0-24A9-B137-C57484CD653B}"/>
              </a:ext>
            </a:extLst>
          </p:cNvPr>
          <p:cNvSpPr>
            <a:spLocks noGrp="1"/>
          </p:cNvSpPr>
          <p:nvPr>
            <p:ph type="body" sz="quarter" idx="13"/>
          </p:nvPr>
        </p:nvSpPr>
        <p:spPr/>
        <p:txBody>
          <a:bodyPr/>
          <a:lstStyle/>
          <a:p>
            <a:r>
              <a:rPr lang="en-US" dirty="0"/>
              <a:t>Green Energy</a:t>
            </a:r>
          </a:p>
        </p:txBody>
      </p:sp>
      <p:sp>
        <p:nvSpPr>
          <p:cNvPr id="15" name="Content Placeholder 14">
            <a:extLst>
              <a:ext uri="{FF2B5EF4-FFF2-40B4-BE49-F238E27FC236}">
                <a16:creationId xmlns:a16="http://schemas.microsoft.com/office/drawing/2014/main" id="{BDFE3A5A-E05F-4B10-76CA-B2130A31053A}"/>
              </a:ext>
            </a:extLst>
          </p:cNvPr>
          <p:cNvSpPr>
            <a:spLocks noGrp="1"/>
          </p:cNvSpPr>
          <p:nvPr>
            <p:ph sz="quarter" idx="14"/>
          </p:nvPr>
        </p:nvSpPr>
        <p:spPr/>
        <p:txBody>
          <a:bodyPr/>
          <a:lstStyle/>
          <a:p>
            <a:r>
              <a:rPr lang="en-US" dirty="0">
                <a:hlinkClick r:id="rId6"/>
              </a:rPr>
              <a:t>ESSB 5445:</a:t>
            </a:r>
            <a:r>
              <a:rPr lang="en-US" dirty="0"/>
              <a:t>  Allows for an “</a:t>
            </a:r>
            <a:r>
              <a:rPr lang="en-US" dirty="0" err="1"/>
              <a:t>agrivoltaic</a:t>
            </a:r>
            <a:r>
              <a:rPr lang="en-US" dirty="0"/>
              <a:t> facility” to be located on classified farm and agricultural land, under the Open Space Taxation Act, when designed and operated coincident with the continued agricultural use of the land.</a:t>
            </a:r>
          </a:p>
          <a:p>
            <a:r>
              <a:rPr lang="en-US" dirty="0"/>
              <a:t>Specifies that the addition of an </a:t>
            </a:r>
            <a:r>
              <a:rPr lang="en-US" dirty="0" err="1"/>
              <a:t>agrivoltaic</a:t>
            </a:r>
            <a:r>
              <a:rPr lang="en-US" dirty="0"/>
              <a:t> facility is not grounds for removal or withdrawal from the program.</a:t>
            </a:r>
          </a:p>
          <a:p>
            <a:pPr marL="0" indent="0">
              <a:buNone/>
            </a:pPr>
            <a:endParaRPr lang="en-US" dirty="0"/>
          </a:p>
        </p:txBody>
      </p:sp>
    </p:spTree>
    <p:extLst>
      <p:ext uri="{BB962C8B-B14F-4D97-AF65-F5344CB8AC3E}">
        <p14:creationId xmlns:p14="http://schemas.microsoft.com/office/powerpoint/2010/main" val="491123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DCA917-1D04-7575-1AB8-C72934FB07AC}"/>
              </a:ext>
            </a:extLst>
          </p:cNvPr>
          <p:cNvSpPr>
            <a:spLocks noGrp="1"/>
          </p:cNvSpPr>
          <p:nvPr>
            <p:ph type="body" sz="quarter" idx="14"/>
          </p:nvPr>
        </p:nvSpPr>
        <p:spPr/>
        <p:txBody>
          <a:bodyPr/>
          <a:lstStyle/>
          <a:p>
            <a:r>
              <a:rPr lang="en-US" dirty="0"/>
              <a:t>Wrap-up &amp; Evaluations</a:t>
            </a:r>
          </a:p>
        </p:txBody>
      </p:sp>
      <p:sp>
        <p:nvSpPr>
          <p:cNvPr id="9" name="Text Placeholder 8">
            <a:extLst>
              <a:ext uri="{FF2B5EF4-FFF2-40B4-BE49-F238E27FC236}">
                <a16:creationId xmlns:a16="http://schemas.microsoft.com/office/drawing/2014/main" id="{69CCC7F7-4CB2-8C63-9B29-D0FCDB0CD88F}"/>
              </a:ext>
            </a:extLst>
          </p:cNvPr>
          <p:cNvSpPr>
            <a:spLocks noGrp="1"/>
          </p:cNvSpPr>
          <p:nvPr>
            <p:ph type="body" sz="quarter" idx="15"/>
          </p:nvPr>
        </p:nvSpPr>
        <p:spPr>
          <a:xfrm>
            <a:off x="3719386" y="1366838"/>
            <a:ext cx="4970987" cy="4811712"/>
          </a:xfrm>
        </p:spPr>
        <p:txBody>
          <a:bodyPr>
            <a:normAutofit/>
          </a:bodyPr>
          <a:lstStyle/>
          <a:p>
            <a:r>
              <a:rPr lang="en-US" sz="1600" dirty="0">
                <a:effectLst/>
              </a:rPr>
              <a:t>Thank you for your participation today. Let us know how we did by completing this </a:t>
            </a:r>
            <a:r>
              <a:rPr lang="en-US" sz="1600" dirty="0">
                <a:effectLst/>
                <a:hlinkClick r:id="rId3" tooltip="https://www.surveymonkey.com/r/qhmbvhg"/>
              </a:rPr>
              <a:t>survey</a:t>
            </a:r>
            <a:r>
              <a:rPr lang="en-US" sz="1600" b="1" dirty="0">
                <a:effectLst/>
              </a:rPr>
              <a:t> </a:t>
            </a:r>
            <a:r>
              <a:rPr lang="en-US" sz="1600" dirty="0">
                <a:effectLst/>
              </a:rPr>
              <a:t>by May 19 COB.</a:t>
            </a:r>
          </a:p>
          <a:p>
            <a:r>
              <a:rPr lang="en-US" sz="1600" dirty="0"/>
              <a:t>Please let me know if you have suggestions OR complaints.</a:t>
            </a:r>
          </a:p>
          <a:p>
            <a:r>
              <a:rPr lang="en-US" sz="1600" dirty="0">
                <a:effectLst/>
              </a:rPr>
              <a:t>If you indicated you wanted a certificate of attendance during registration, we will send yours within a few days. Or you may email </a:t>
            </a:r>
            <a:r>
              <a:rPr lang="en-US" sz="1600" dirty="0">
                <a:effectLst/>
                <a:hlinkClick r:id="rId4" tooltip="mailto:dorpropertytaxeducation@dor.wa.gov"/>
              </a:rPr>
              <a:t>dorpropertytaxeducation@dor.wa.gov</a:t>
            </a:r>
            <a:r>
              <a:rPr lang="en-US" sz="1600" dirty="0">
                <a:effectLst/>
              </a:rPr>
              <a:t> to make a request.</a:t>
            </a:r>
            <a:endParaRPr lang="en-US" sz="1600" dirty="0"/>
          </a:p>
          <a:p>
            <a:r>
              <a:rPr lang="en-US" sz="1600" dirty="0"/>
              <a:t>Upcoming Training Season:</a:t>
            </a:r>
          </a:p>
          <a:p>
            <a:pPr lvl="1"/>
            <a:r>
              <a:rPr lang="en-US" sz="1600" dirty="0"/>
              <a:t>Basic BOE: Online…1 registrant for the in-person class</a:t>
            </a:r>
          </a:p>
          <a:p>
            <a:pPr lvl="2"/>
            <a:r>
              <a:rPr lang="en-US" sz="1600" dirty="0"/>
              <a:t>June 3-4</a:t>
            </a:r>
          </a:p>
          <a:p>
            <a:pPr lvl="1"/>
            <a:r>
              <a:rPr lang="en-US" sz="1600" dirty="0"/>
              <a:t>Senior BOE: Online, topics and questions were due with registrations. Did not get much.</a:t>
            </a:r>
          </a:p>
          <a:p>
            <a:pPr lvl="2"/>
            <a:r>
              <a:rPr lang="en-US" sz="1600" dirty="0"/>
              <a:t>June 5: Full</a:t>
            </a:r>
          </a:p>
          <a:p>
            <a:pPr lvl="2"/>
            <a:r>
              <a:rPr lang="en-US" sz="1600" dirty="0"/>
              <a:t>June 24: Full</a:t>
            </a:r>
          </a:p>
          <a:p>
            <a:pPr lvl="2"/>
            <a:r>
              <a:rPr lang="en-US" sz="1600" dirty="0"/>
              <a:t>June 26: Open</a:t>
            </a:r>
          </a:p>
          <a:p>
            <a:endParaRPr lang="en-US" dirty="0"/>
          </a:p>
        </p:txBody>
      </p:sp>
      <p:sp>
        <p:nvSpPr>
          <p:cNvPr id="10" name="Text Placeholder 9">
            <a:extLst>
              <a:ext uri="{FF2B5EF4-FFF2-40B4-BE49-F238E27FC236}">
                <a16:creationId xmlns:a16="http://schemas.microsoft.com/office/drawing/2014/main" id="{7BFD58F5-7D60-0578-F646-A99E2774FC2D}"/>
              </a:ext>
            </a:extLst>
          </p:cNvPr>
          <p:cNvSpPr>
            <a:spLocks noGrp="1"/>
          </p:cNvSpPr>
          <p:nvPr>
            <p:ph type="body" sz="quarter" idx="16"/>
          </p:nvPr>
        </p:nvSpPr>
        <p:spPr/>
        <p:txBody>
          <a:bodyPr>
            <a:normAutofit fontScale="92500" lnSpcReduction="10000"/>
          </a:bodyPr>
          <a:lstStyle/>
          <a:p>
            <a:r>
              <a:rPr lang="en-US" dirty="0"/>
              <a:t>Feedback and Wrap-Up</a:t>
            </a:r>
          </a:p>
        </p:txBody>
      </p:sp>
      <p:pic>
        <p:nvPicPr>
          <p:cNvPr id="7" name="Picture Placeholder 6">
            <a:extLst>
              <a:ext uri="{FF2B5EF4-FFF2-40B4-BE49-F238E27FC236}">
                <a16:creationId xmlns:a16="http://schemas.microsoft.com/office/drawing/2014/main" id="{60CD5324-A478-0D8A-0F25-36990E9A711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l="33412" r="33412"/>
          <a:stretch/>
        </p:blipFill>
        <p:spPr>
          <a:xfrm>
            <a:off x="1479444" y="1366838"/>
            <a:ext cx="2057400" cy="4124325"/>
          </a:xfrm>
        </p:spPr>
      </p:pic>
    </p:spTree>
    <p:extLst>
      <p:ext uri="{BB962C8B-B14F-4D97-AF65-F5344CB8AC3E}">
        <p14:creationId xmlns:p14="http://schemas.microsoft.com/office/powerpoint/2010/main" val="3656834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F976CC4-84FE-A3AA-BE92-DA06F1679FB2}"/>
              </a:ext>
            </a:extLst>
          </p:cNvPr>
          <p:cNvSpPr>
            <a:spLocks noGrp="1"/>
          </p:cNvSpPr>
          <p:nvPr>
            <p:ph type="title" idx="4294967295"/>
          </p:nvPr>
        </p:nvSpPr>
        <p:spPr>
          <a:xfrm>
            <a:off x="628650" y="3663554"/>
            <a:ext cx="3086100" cy="5810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spcBef>
                <a:spcPts val="750"/>
              </a:spcBef>
              <a:buClr>
                <a:srgbClr val="174A7C"/>
              </a:buClr>
              <a:defRPr/>
            </a:pPr>
            <a:r>
              <a:rPr lang="en-US" dirty="0">
                <a:solidFill>
                  <a:schemeClr val="bg1"/>
                </a:solidFill>
                <a:ea typeface="+mn-ea"/>
                <a:cs typeface="+mn-cs"/>
              </a:rPr>
              <a:t>Contact Us</a:t>
            </a:r>
          </a:p>
        </p:txBody>
      </p:sp>
      <p:sp>
        <p:nvSpPr>
          <p:cNvPr id="5" name="Text Placeholder 4">
            <a:extLst>
              <a:ext uri="{FF2B5EF4-FFF2-40B4-BE49-F238E27FC236}">
                <a16:creationId xmlns:a16="http://schemas.microsoft.com/office/drawing/2014/main" id="{3091F404-B027-09C8-D42D-097A983C11D7}"/>
              </a:ext>
            </a:extLst>
          </p:cNvPr>
          <p:cNvSpPr>
            <a:spLocks noGrp="1"/>
          </p:cNvSpPr>
          <p:nvPr>
            <p:ph type="body" sz="quarter" idx="13"/>
          </p:nvPr>
        </p:nvSpPr>
        <p:spPr>
          <a:xfrm>
            <a:off x="628650" y="4394597"/>
            <a:ext cx="3007895" cy="757238"/>
          </a:xfrm>
        </p:spPr>
        <p:txBody>
          <a:bodyPr/>
          <a:lstStyle/>
          <a:p>
            <a:r>
              <a:rPr lang="en-US" dirty="0"/>
              <a:t>For any questions or to get help from our experts </a:t>
            </a:r>
          </a:p>
        </p:txBody>
      </p:sp>
      <p:sp>
        <p:nvSpPr>
          <p:cNvPr id="6" name="Text Placeholder 5">
            <a:extLst>
              <a:ext uri="{FF2B5EF4-FFF2-40B4-BE49-F238E27FC236}">
                <a16:creationId xmlns:a16="http://schemas.microsoft.com/office/drawing/2014/main" id="{BCADCCCE-4F48-90F2-CDBF-B968CA3CEC7E}"/>
              </a:ext>
            </a:extLst>
          </p:cNvPr>
          <p:cNvSpPr>
            <a:spLocks noGrp="1"/>
          </p:cNvSpPr>
          <p:nvPr>
            <p:ph type="body" sz="quarter" idx="14"/>
          </p:nvPr>
        </p:nvSpPr>
        <p:spPr>
          <a:xfrm>
            <a:off x="6676626" y="2602645"/>
            <a:ext cx="2133750" cy="270272"/>
          </a:xfrm>
        </p:spPr>
        <p:txBody>
          <a:bodyPr>
            <a:normAutofit fontScale="92500" lnSpcReduction="10000"/>
          </a:bodyPr>
          <a:lstStyle/>
          <a:p>
            <a:r>
              <a:rPr lang="en-US" dirty="0"/>
              <a:t>Website</a:t>
            </a:r>
          </a:p>
        </p:txBody>
      </p:sp>
      <p:sp>
        <p:nvSpPr>
          <p:cNvPr id="9" name="Text Placeholder 8">
            <a:extLst>
              <a:ext uri="{FF2B5EF4-FFF2-40B4-BE49-F238E27FC236}">
                <a16:creationId xmlns:a16="http://schemas.microsoft.com/office/drawing/2014/main" id="{81D83968-CDC4-41CE-03DF-6E1626E22EFF}"/>
              </a:ext>
            </a:extLst>
          </p:cNvPr>
          <p:cNvSpPr>
            <a:spLocks noGrp="1"/>
          </p:cNvSpPr>
          <p:nvPr>
            <p:ph type="body" sz="quarter" idx="17"/>
          </p:nvPr>
        </p:nvSpPr>
        <p:spPr>
          <a:xfrm>
            <a:off x="6346973" y="2988280"/>
            <a:ext cx="2459831" cy="270272"/>
          </a:xfrm>
        </p:spPr>
        <p:txBody>
          <a:bodyPr>
            <a:normAutofit lnSpcReduction="10000"/>
          </a:bodyPr>
          <a:lstStyle/>
          <a:p>
            <a:r>
              <a:rPr lang="en-US" dirty="0"/>
              <a:t>https://propertytax.dor.wa.gov/</a:t>
            </a:r>
          </a:p>
        </p:txBody>
      </p:sp>
      <p:sp>
        <p:nvSpPr>
          <p:cNvPr id="7" name="Text Placeholder 6">
            <a:extLst>
              <a:ext uri="{FF2B5EF4-FFF2-40B4-BE49-F238E27FC236}">
                <a16:creationId xmlns:a16="http://schemas.microsoft.com/office/drawing/2014/main" id="{5A776D72-F433-50A8-4E5B-0070F7BF44B4}"/>
              </a:ext>
            </a:extLst>
          </p:cNvPr>
          <p:cNvSpPr>
            <a:spLocks noGrp="1"/>
          </p:cNvSpPr>
          <p:nvPr>
            <p:ph type="body" sz="quarter" idx="15"/>
          </p:nvPr>
        </p:nvSpPr>
        <p:spPr>
          <a:xfrm>
            <a:off x="6682829" y="3498621"/>
            <a:ext cx="2133750" cy="270272"/>
          </a:xfrm>
        </p:spPr>
        <p:txBody>
          <a:bodyPr>
            <a:normAutofit fontScale="92500" lnSpcReduction="10000"/>
          </a:bodyPr>
          <a:lstStyle/>
          <a:p>
            <a:r>
              <a:rPr lang="en-US"/>
              <a:t>Phone Number</a:t>
            </a:r>
          </a:p>
        </p:txBody>
      </p:sp>
      <p:sp>
        <p:nvSpPr>
          <p:cNvPr id="10" name="Text Placeholder 9">
            <a:extLst>
              <a:ext uri="{FF2B5EF4-FFF2-40B4-BE49-F238E27FC236}">
                <a16:creationId xmlns:a16="http://schemas.microsoft.com/office/drawing/2014/main" id="{F95E1A6C-B12D-7698-5C4A-394FEF59B6BA}"/>
              </a:ext>
            </a:extLst>
          </p:cNvPr>
          <p:cNvSpPr>
            <a:spLocks noGrp="1"/>
          </p:cNvSpPr>
          <p:nvPr>
            <p:ph type="body" sz="quarter" idx="18"/>
          </p:nvPr>
        </p:nvSpPr>
        <p:spPr>
          <a:xfrm>
            <a:off x="6353176" y="3853361"/>
            <a:ext cx="2459831" cy="270272"/>
          </a:xfrm>
        </p:spPr>
        <p:txBody>
          <a:bodyPr>
            <a:normAutofit lnSpcReduction="10000"/>
          </a:bodyPr>
          <a:lstStyle/>
          <a:p>
            <a:r>
              <a:rPr lang="en-US" dirty="0"/>
              <a:t>360-534-1400</a:t>
            </a:r>
          </a:p>
        </p:txBody>
      </p:sp>
      <p:sp>
        <p:nvSpPr>
          <p:cNvPr id="8" name="Text Placeholder 7">
            <a:extLst>
              <a:ext uri="{FF2B5EF4-FFF2-40B4-BE49-F238E27FC236}">
                <a16:creationId xmlns:a16="http://schemas.microsoft.com/office/drawing/2014/main" id="{E0FDC52E-BC36-0B08-35E2-BE469605607D}"/>
              </a:ext>
            </a:extLst>
          </p:cNvPr>
          <p:cNvSpPr>
            <a:spLocks noGrp="1"/>
          </p:cNvSpPr>
          <p:nvPr>
            <p:ph type="body" sz="quarter" idx="16"/>
          </p:nvPr>
        </p:nvSpPr>
        <p:spPr>
          <a:xfrm>
            <a:off x="6682829" y="4394597"/>
            <a:ext cx="2133750" cy="270272"/>
          </a:xfrm>
        </p:spPr>
        <p:txBody>
          <a:bodyPr>
            <a:normAutofit fontScale="92500" lnSpcReduction="10000"/>
          </a:bodyPr>
          <a:lstStyle/>
          <a:p>
            <a:r>
              <a:rPr lang="en-US"/>
              <a:t>Email</a:t>
            </a:r>
          </a:p>
        </p:txBody>
      </p:sp>
      <p:sp>
        <p:nvSpPr>
          <p:cNvPr id="11" name="Text Placeholder 10">
            <a:extLst>
              <a:ext uri="{FF2B5EF4-FFF2-40B4-BE49-F238E27FC236}">
                <a16:creationId xmlns:a16="http://schemas.microsoft.com/office/drawing/2014/main" id="{FC6D1D99-2EFF-2EB0-AA4F-321098F0EE6B}"/>
              </a:ext>
            </a:extLst>
          </p:cNvPr>
          <p:cNvSpPr>
            <a:spLocks noGrp="1"/>
          </p:cNvSpPr>
          <p:nvPr>
            <p:ph type="body" sz="quarter" idx="19"/>
          </p:nvPr>
        </p:nvSpPr>
        <p:spPr>
          <a:xfrm>
            <a:off x="6353176" y="4749277"/>
            <a:ext cx="2459831" cy="757238"/>
          </a:xfrm>
        </p:spPr>
        <p:txBody>
          <a:bodyPr>
            <a:normAutofit/>
          </a:bodyPr>
          <a:lstStyle/>
          <a:p>
            <a:r>
              <a:rPr lang="en-US" dirty="0">
                <a:hlinkClick r:id="rId3"/>
              </a:rPr>
              <a:t>rikkib@dor.wa.gov</a:t>
            </a:r>
            <a:endParaRPr lang="en-US" dirty="0"/>
          </a:p>
          <a:p>
            <a:r>
              <a:rPr lang="en-US" dirty="0">
                <a:hlinkClick r:id="rId4"/>
              </a:rPr>
              <a:t>dianab@dor.wa.gov</a:t>
            </a:r>
            <a:endParaRPr lang="en-US" dirty="0"/>
          </a:p>
          <a:p>
            <a:endParaRPr lang="en-US" dirty="0"/>
          </a:p>
        </p:txBody>
      </p:sp>
    </p:spTree>
    <p:extLst>
      <p:ext uri="{BB962C8B-B14F-4D97-AF65-F5344CB8AC3E}">
        <p14:creationId xmlns:p14="http://schemas.microsoft.com/office/powerpoint/2010/main" val="265618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1A1A8-17AE-FE83-1C1D-171B61A5614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355F786-A02C-9EA2-EDAD-D94521E6CD2D}"/>
              </a:ext>
            </a:extLst>
          </p:cNvPr>
          <p:cNvSpPr>
            <a:spLocks noGrp="1"/>
          </p:cNvSpPr>
          <p:nvPr>
            <p:ph type="title" idx="4294967295"/>
          </p:nvPr>
        </p:nvSpPr>
        <p:spPr>
          <a:xfrm>
            <a:off x="292894" y="1924050"/>
            <a:ext cx="2491979" cy="30099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lgn="ctr">
              <a:spcBef>
                <a:spcPts val="750"/>
              </a:spcBef>
              <a:buClr>
                <a:srgbClr val="174A7C"/>
              </a:buClr>
              <a:defRPr/>
            </a:pPr>
            <a:r>
              <a:rPr lang="en-US" sz="3150" dirty="0">
                <a:solidFill>
                  <a:schemeClr val="bg1"/>
                </a:solidFill>
                <a:ea typeface="+mn-ea"/>
                <a:cs typeface="+mn-cs"/>
              </a:rPr>
              <a:t>Assessor</a:t>
            </a:r>
          </a:p>
        </p:txBody>
      </p:sp>
      <p:sp>
        <p:nvSpPr>
          <p:cNvPr id="7" name="Text Placeholder 6">
            <a:extLst>
              <a:ext uri="{FF2B5EF4-FFF2-40B4-BE49-F238E27FC236}">
                <a16:creationId xmlns:a16="http://schemas.microsoft.com/office/drawing/2014/main" id="{AC3B08E4-FD93-C82F-F7F1-D1F7A4F21DB9}"/>
              </a:ext>
            </a:extLst>
          </p:cNvPr>
          <p:cNvSpPr>
            <a:spLocks noGrp="1"/>
          </p:cNvSpPr>
          <p:nvPr>
            <p:ph type="body" sz="quarter" idx="16"/>
          </p:nvPr>
        </p:nvSpPr>
        <p:spPr>
          <a:xfrm>
            <a:off x="3436571" y="914400"/>
            <a:ext cx="5214787" cy="230637"/>
          </a:xfrm>
        </p:spPr>
        <p:txBody>
          <a:bodyPr>
            <a:noAutofit/>
          </a:bodyPr>
          <a:lstStyle/>
          <a:p>
            <a:r>
              <a:rPr lang="en-US" sz="2100" dirty="0">
                <a:latin typeface="Aptos" panose="020B0004020202020204" pitchFamily="34" charset="0"/>
              </a:rPr>
              <a:t>Local Valuation and Exemption Decisions</a:t>
            </a:r>
          </a:p>
        </p:txBody>
      </p:sp>
      <p:sp>
        <p:nvSpPr>
          <p:cNvPr id="12" name="Rectangle 5">
            <a:extLst>
              <a:ext uri="{FF2B5EF4-FFF2-40B4-BE49-F238E27FC236}">
                <a16:creationId xmlns:a16="http://schemas.microsoft.com/office/drawing/2014/main" id="{06ECEA81-AB94-6D26-F92A-285CF55288BA}"/>
              </a:ext>
            </a:extLst>
          </p:cNvPr>
          <p:cNvSpPr>
            <a:spLocks noChangeArrowheads="1"/>
          </p:cNvSpPr>
          <p:nvPr/>
        </p:nvSpPr>
        <p:spPr bwMode="auto">
          <a:xfrm>
            <a:off x="3624412" y="1834344"/>
            <a:ext cx="5062388" cy="302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Determines the value</a:t>
            </a:r>
            <a:r>
              <a:rPr kumimoji="0" lang="en-US" altLang="en-US" sz="1600" b="0" i="0" u="none" strike="noStrike" cap="none" normalizeH="0" baseline="0" dirty="0">
                <a:ln>
                  <a:noFill/>
                </a:ln>
                <a:solidFill>
                  <a:schemeClr val="tx1"/>
                </a:solidFill>
                <a:effectLst/>
                <a:latin typeface="Arial" panose="020B0604020202020204" pitchFamily="34" charset="0"/>
              </a:rPr>
              <a:t> of all taxable real and personal property.</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Applies exemptions</a:t>
            </a:r>
            <a:r>
              <a:rPr kumimoji="0" lang="en-US" altLang="en-US" sz="1600" b="0" i="0" u="none" strike="noStrike" cap="none" normalizeH="0" baseline="0" dirty="0">
                <a:ln>
                  <a:noFill/>
                </a:ln>
                <a:solidFill>
                  <a:schemeClr val="tx1"/>
                </a:solidFill>
                <a:effectLst/>
                <a:latin typeface="Arial" panose="020B0604020202020204" pitchFamily="34" charset="0"/>
              </a:rPr>
              <a:t> and tracks property tax relief programs.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Maintains property records</a:t>
            </a:r>
            <a:r>
              <a:rPr kumimoji="0" lang="en-US" altLang="en-US" sz="1600" b="0" i="0" u="none" strike="noStrike" cap="none" normalizeH="0" baseline="0" dirty="0">
                <a:ln>
                  <a:noFill/>
                </a:ln>
                <a:solidFill>
                  <a:schemeClr val="tx1"/>
                </a:solidFill>
                <a:effectLst/>
                <a:latin typeface="Arial" panose="020B0604020202020204" pitchFamily="34" charset="0"/>
              </a:rPr>
              <a:t> (ownership, boundaries, use, etc.).</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Sets levy rates </a:t>
            </a:r>
            <a:r>
              <a:rPr kumimoji="0" lang="en-US" altLang="en-US" sz="1600" b="0" i="0" u="none" strike="noStrike" cap="none" normalizeH="0" baseline="0" dirty="0">
                <a:ln>
                  <a:noFill/>
                </a:ln>
                <a:solidFill>
                  <a:schemeClr val="tx1"/>
                </a:solidFill>
                <a:effectLst/>
                <a:latin typeface="Arial" panose="020B0604020202020204" pitchFamily="34" charset="0"/>
              </a:rPr>
              <a:t>used to calculate property taxes.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Sends valuation notices</a:t>
            </a:r>
            <a:r>
              <a:rPr kumimoji="0" lang="en-US" altLang="en-US" sz="1600" b="0" i="0" u="none" strike="noStrike" cap="none" normalizeH="0" baseline="0" dirty="0">
                <a:ln>
                  <a:noFill/>
                </a:ln>
                <a:solidFill>
                  <a:schemeClr val="tx1"/>
                </a:solidFill>
                <a:effectLst/>
                <a:latin typeface="Arial" panose="020B0604020202020204" pitchFamily="34" charset="0"/>
              </a:rPr>
              <a:t> to property owners.</a:t>
            </a:r>
          </a:p>
        </p:txBody>
      </p:sp>
    </p:spTree>
    <p:extLst>
      <p:ext uri="{BB962C8B-B14F-4D97-AF65-F5344CB8AC3E}">
        <p14:creationId xmlns:p14="http://schemas.microsoft.com/office/powerpoint/2010/main" val="1993745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87B68-03C0-758C-E975-EB887862A35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EA83811-20F2-26AF-0796-4BDE1EF412D4}"/>
              </a:ext>
            </a:extLst>
          </p:cNvPr>
          <p:cNvSpPr>
            <a:spLocks noGrp="1"/>
          </p:cNvSpPr>
          <p:nvPr>
            <p:ph type="title" idx="4294967295"/>
          </p:nvPr>
        </p:nvSpPr>
        <p:spPr>
          <a:xfrm>
            <a:off x="292894" y="1924050"/>
            <a:ext cx="2491979" cy="30099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lgn="ctr">
              <a:spcBef>
                <a:spcPts val="750"/>
              </a:spcBef>
              <a:buClr>
                <a:srgbClr val="174A7C"/>
              </a:buClr>
              <a:defRPr/>
            </a:pPr>
            <a:r>
              <a:rPr lang="en-US" sz="3150" dirty="0">
                <a:solidFill>
                  <a:schemeClr val="bg1"/>
                </a:solidFill>
                <a:ea typeface="+mn-ea"/>
                <a:cs typeface="+mn-cs"/>
              </a:rPr>
              <a:t>Treasurer</a:t>
            </a:r>
          </a:p>
        </p:txBody>
      </p:sp>
      <p:sp>
        <p:nvSpPr>
          <p:cNvPr id="7" name="Text Placeholder 6">
            <a:extLst>
              <a:ext uri="{FF2B5EF4-FFF2-40B4-BE49-F238E27FC236}">
                <a16:creationId xmlns:a16="http://schemas.microsoft.com/office/drawing/2014/main" id="{6E88391B-9B3B-7000-8184-47C0BD3CC319}"/>
              </a:ext>
            </a:extLst>
          </p:cNvPr>
          <p:cNvSpPr>
            <a:spLocks noGrp="1"/>
          </p:cNvSpPr>
          <p:nvPr>
            <p:ph type="body" sz="quarter" idx="16"/>
          </p:nvPr>
        </p:nvSpPr>
        <p:spPr>
          <a:xfrm>
            <a:off x="3581400" y="838200"/>
            <a:ext cx="4819650" cy="276900"/>
          </a:xfrm>
        </p:spPr>
        <p:txBody>
          <a:bodyPr>
            <a:noAutofit/>
          </a:bodyPr>
          <a:lstStyle/>
          <a:p>
            <a:r>
              <a:rPr lang="en-US" sz="2100" dirty="0">
                <a:latin typeface="Aptos" panose="020B0004020202020204" pitchFamily="34" charset="0"/>
              </a:rPr>
              <a:t>Billing, Collection, &amp; Distribution</a:t>
            </a:r>
          </a:p>
        </p:txBody>
      </p:sp>
      <p:sp>
        <p:nvSpPr>
          <p:cNvPr id="12" name="Rectangle 5">
            <a:extLst>
              <a:ext uri="{FF2B5EF4-FFF2-40B4-BE49-F238E27FC236}">
                <a16:creationId xmlns:a16="http://schemas.microsoft.com/office/drawing/2014/main" id="{84A8BC44-D4E7-DF6D-44E5-F0757C0FCC5A}"/>
              </a:ext>
            </a:extLst>
          </p:cNvPr>
          <p:cNvSpPr>
            <a:spLocks noChangeArrowheads="1"/>
          </p:cNvSpPr>
          <p:nvPr/>
        </p:nvSpPr>
        <p:spPr bwMode="auto">
          <a:xfrm>
            <a:off x="3505200" y="1524000"/>
            <a:ext cx="4819650" cy="302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Collects property taxes</a:t>
            </a:r>
            <a:r>
              <a:rPr kumimoji="0" lang="en-US" altLang="en-US" sz="1600" b="0" i="0" u="none" strike="noStrike" cap="none" normalizeH="0" baseline="0" dirty="0">
                <a:ln>
                  <a:noFill/>
                </a:ln>
                <a:solidFill>
                  <a:schemeClr val="tx1"/>
                </a:solidFill>
                <a:effectLst/>
                <a:latin typeface="Arial" panose="020B0604020202020204" pitchFamily="34" charset="0"/>
              </a:rPr>
              <a:t> from all taxable properties in the county.</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Distributes revenue</a:t>
            </a:r>
            <a:r>
              <a:rPr kumimoji="0" lang="en-US" altLang="en-US" sz="1600" b="0" i="0" u="none" strike="noStrike" cap="none" normalizeH="0" baseline="0" dirty="0">
                <a:ln>
                  <a:noFill/>
                </a:ln>
                <a:solidFill>
                  <a:schemeClr val="tx1"/>
                </a:solidFill>
                <a:effectLst/>
                <a:latin typeface="Arial" panose="020B0604020202020204" pitchFamily="34" charset="0"/>
              </a:rPr>
              <a:t> to local taxing districts (schools, fire, cities, etc.).</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Manages payment options</a:t>
            </a:r>
            <a:r>
              <a:rPr kumimoji="0" lang="en-US" altLang="en-US" sz="1600" b="0" i="0" u="none" strike="noStrike" cap="none" normalizeH="0" baseline="0" dirty="0">
                <a:ln>
                  <a:noFill/>
                </a:ln>
                <a:solidFill>
                  <a:schemeClr val="tx1"/>
                </a:solidFill>
                <a:effectLst/>
                <a:latin typeface="Arial" panose="020B0604020202020204" pitchFamily="34" charset="0"/>
              </a:rPr>
              <a:t>, including due dates, partial payments, and delinquencies.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Handles foreclosures</a:t>
            </a:r>
            <a:r>
              <a:rPr kumimoji="0" lang="en-US" altLang="en-US" sz="1600" b="0" i="0" u="none" strike="noStrike" cap="none" normalizeH="0" baseline="0" dirty="0">
                <a:ln>
                  <a:noFill/>
                </a:ln>
                <a:solidFill>
                  <a:schemeClr val="tx1"/>
                </a:solidFill>
                <a:effectLst/>
                <a:latin typeface="Arial" panose="020B0604020202020204" pitchFamily="34" charset="0"/>
              </a:rPr>
              <a:t> for unpaid property taxes</a:t>
            </a: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Invests county funds</a:t>
            </a:r>
            <a:r>
              <a:rPr kumimoji="0" lang="en-US" altLang="en-US" sz="1600" b="0" i="0" u="none" strike="noStrike" cap="none" normalizeH="0" baseline="0" dirty="0">
                <a:ln>
                  <a:noFill/>
                </a:ln>
                <a:solidFill>
                  <a:schemeClr val="tx1"/>
                </a:solidFill>
                <a:effectLst/>
                <a:latin typeface="Arial" panose="020B0604020202020204" pitchFamily="34" charset="0"/>
              </a:rPr>
              <a:t> and manages short-term cash flow.</a:t>
            </a:r>
          </a:p>
        </p:txBody>
      </p:sp>
    </p:spTree>
    <p:extLst>
      <p:ext uri="{BB962C8B-B14F-4D97-AF65-F5344CB8AC3E}">
        <p14:creationId xmlns:p14="http://schemas.microsoft.com/office/powerpoint/2010/main" val="812188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30E8CE-06BD-B525-9D52-49E4B5EA20D3}"/>
              </a:ext>
            </a:extLst>
          </p:cNvPr>
          <p:cNvSpPr>
            <a:spLocks noGrp="1"/>
          </p:cNvSpPr>
          <p:nvPr>
            <p:ph type="title" idx="4294967295"/>
          </p:nvPr>
        </p:nvSpPr>
        <p:spPr>
          <a:xfrm>
            <a:off x="292894" y="1924050"/>
            <a:ext cx="2491979" cy="30099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lgn="ctr">
              <a:spcBef>
                <a:spcPts val="750"/>
              </a:spcBef>
              <a:buClr>
                <a:srgbClr val="174A7C"/>
              </a:buClr>
              <a:defRPr/>
            </a:pPr>
            <a:r>
              <a:rPr lang="en-US" sz="3150" dirty="0">
                <a:solidFill>
                  <a:schemeClr val="bg1"/>
                </a:solidFill>
                <a:ea typeface="+mn-ea"/>
                <a:cs typeface="+mn-cs"/>
              </a:rPr>
              <a:t>Board of Equalization</a:t>
            </a:r>
          </a:p>
        </p:txBody>
      </p:sp>
      <p:sp>
        <p:nvSpPr>
          <p:cNvPr id="7" name="Text Placeholder 6">
            <a:extLst>
              <a:ext uri="{FF2B5EF4-FFF2-40B4-BE49-F238E27FC236}">
                <a16:creationId xmlns:a16="http://schemas.microsoft.com/office/drawing/2014/main" id="{6CAB9A9B-720E-6037-3561-96EC53FE8167}"/>
              </a:ext>
            </a:extLst>
          </p:cNvPr>
          <p:cNvSpPr>
            <a:spLocks noGrp="1"/>
          </p:cNvSpPr>
          <p:nvPr>
            <p:ph type="body" sz="quarter" idx="16"/>
          </p:nvPr>
        </p:nvSpPr>
        <p:spPr>
          <a:xfrm>
            <a:off x="3657600" y="838200"/>
            <a:ext cx="4819650" cy="276900"/>
          </a:xfrm>
        </p:spPr>
        <p:txBody>
          <a:bodyPr>
            <a:noAutofit/>
          </a:bodyPr>
          <a:lstStyle/>
          <a:p>
            <a:r>
              <a:rPr lang="en-US" sz="2100" dirty="0">
                <a:latin typeface="Aptos" panose="020B0004020202020204" pitchFamily="34" charset="0"/>
              </a:rPr>
              <a:t>Local Review of Property Tax Appeals</a:t>
            </a:r>
          </a:p>
        </p:txBody>
      </p:sp>
      <p:sp>
        <p:nvSpPr>
          <p:cNvPr id="12" name="Rectangle 5">
            <a:extLst>
              <a:ext uri="{FF2B5EF4-FFF2-40B4-BE49-F238E27FC236}">
                <a16:creationId xmlns:a16="http://schemas.microsoft.com/office/drawing/2014/main" id="{045F2439-155E-3782-527C-F990C53A3504}"/>
              </a:ext>
            </a:extLst>
          </p:cNvPr>
          <p:cNvSpPr>
            <a:spLocks noChangeArrowheads="1"/>
          </p:cNvSpPr>
          <p:nvPr/>
        </p:nvSpPr>
        <p:spPr bwMode="auto">
          <a:xfrm>
            <a:off x="3276600" y="1447800"/>
            <a:ext cx="5715000" cy="276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lang="en-US" altLang="en-US" sz="1500" b="1" dirty="0">
                <a:solidFill>
                  <a:srgbClr val="2D3338"/>
                </a:solidFill>
              </a:rPr>
              <a:t>Purpose: </a:t>
            </a:r>
            <a:r>
              <a:rPr lang="en-US" altLang="en-US" sz="1500" dirty="0">
                <a:solidFill>
                  <a:srgbClr val="2D3338"/>
                </a:solidFill>
              </a:rPr>
              <a:t>To ensure property assessments are fair, accurate, and consistent across the county.</a:t>
            </a:r>
          </a:p>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lang="en-US" altLang="en-US" sz="1500" b="1" dirty="0">
                <a:solidFill>
                  <a:srgbClr val="2D3338"/>
                </a:solidFill>
              </a:rPr>
              <a:t>Composition</a:t>
            </a:r>
            <a:r>
              <a:rPr lang="en-US" altLang="en-US" sz="1500" dirty="0">
                <a:solidFill>
                  <a:srgbClr val="2D3338"/>
                </a:solidFill>
              </a:rPr>
              <a:t>: Typically, three appointed members, such as realtors or appraisers, attorneys, and local citizens.</a:t>
            </a:r>
          </a:p>
          <a:p>
            <a:pPr marL="257175" marR="0" lvl="0" indent="-257175" algn="l" defTabSz="685800" rtl="0" eaLnBrk="1" fontAlgn="auto" latinLnBrk="0" hangingPunct="1">
              <a:lnSpc>
                <a:spcPct val="90000"/>
              </a:lnSpc>
              <a:spcBef>
                <a:spcPts val="750"/>
              </a:spcBef>
              <a:spcAft>
                <a:spcPts val="0"/>
              </a:spcAft>
              <a:buClr>
                <a:srgbClr val="FAB932"/>
              </a:buClr>
              <a:buSzTx/>
              <a:buFont typeface="Arial" panose="020B0604020202020204" pitchFamily="34" charset="0"/>
              <a:buChar char="•"/>
              <a:tabLst/>
              <a:defRPr/>
            </a:pPr>
            <a:r>
              <a:rPr lang="en-US" altLang="en-US" sz="1500" b="1" dirty="0">
                <a:solidFill>
                  <a:srgbClr val="2D3338"/>
                </a:solidFill>
              </a:rPr>
              <a:t>Role</a:t>
            </a:r>
            <a:r>
              <a:rPr lang="en-US" altLang="en-US" sz="1500" dirty="0">
                <a:solidFill>
                  <a:srgbClr val="2D3338"/>
                </a:solidFill>
              </a:rPr>
              <a:t>: To resolve disputes between property owners and the assessor's office, primarily related to property valuation.</a:t>
            </a:r>
          </a:p>
          <a:p>
            <a:pPr marL="714375" lvl="1" indent="-257175" defTabSz="685800" eaLnBrk="1" fontAlgn="auto" hangingPunct="1">
              <a:lnSpc>
                <a:spcPct val="90000"/>
              </a:lnSpc>
              <a:spcBef>
                <a:spcPts val="750"/>
              </a:spcBef>
              <a:spcAft>
                <a:spcPts val="0"/>
              </a:spcAft>
              <a:buClr>
                <a:srgbClr val="FAB932"/>
              </a:buClr>
              <a:buFont typeface="Arial" panose="020B0604020202020204" pitchFamily="34" charset="0"/>
              <a:buChar char="•"/>
              <a:defRPr/>
            </a:pPr>
            <a:r>
              <a:rPr lang="en-US" altLang="en-US" sz="1500" dirty="0">
                <a:solidFill>
                  <a:srgbClr val="2D3338"/>
                </a:solidFill>
              </a:rPr>
              <a:t>*Also hears disputes regarding other decisions made by the assessor’s office unrelated to valuation.</a:t>
            </a:r>
          </a:p>
          <a:p>
            <a:pPr marL="257175" indent="-257175" defTabSz="685800" eaLnBrk="1" fontAlgn="auto" hangingPunct="1">
              <a:lnSpc>
                <a:spcPct val="90000"/>
              </a:lnSpc>
              <a:spcBef>
                <a:spcPts val="750"/>
              </a:spcBef>
              <a:spcAft>
                <a:spcPts val="0"/>
              </a:spcAft>
              <a:buClr>
                <a:srgbClr val="FAB932"/>
              </a:buClr>
              <a:buFont typeface="Arial" panose="020B0604020202020204" pitchFamily="34" charset="0"/>
              <a:buChar char="•"/>
              <a:defRPr/>
            </a:pPr>
            <a:r>
              <a:rPr lang="en-US" altLang="en-US" sz="1500" b="1" dirty="0">
                <a:solidFill>
                  <a:srgbClr val="2D3338"/>
                </a:solidFill>
              </a:rPr>
              <a:t>Equalization</a:t>
            </a:r>
            <a:r>
              <a:rPr lang="en-US" altLang="en-US" sz="1500" dirty="0">
                <a:solidFill>
                  <a:srgbClr val="2D3338"/>
                </a:solidFill>
              </a:rPr>
              <a:t>: Occurs without an appeal, where the BOE compares assessments to ensure comparable properties are valued similarly.</a:t>
            </a:r>
          </a:p>
        </p:txBody>
      </p:sp>
    </p:spTree>
    <p:extLst>
      <p:ext uri="{BB962C8B-B14F-4D97-AF65-F5344CB8AC3E}">
        <p14:creationId xmlns:p14="http://schemas.microsoft.com/office/powerpoint/2010/main" val="34381342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20348.0"/>
  <p:tag name="AS_RELEASE_DATE" val="2022.02.14"/>
  <p:tag name="AS_TITLE" val="Aspose.Slides for .NET 4.0"/>
  <p:tag name="AS_VERSION" val="22.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Century Gothic" panose="020B0502020202020204"/>
        <a:cs typeface="Arial"/>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Century Gothic" panose="020B050202020202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fillRect/>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2_Office Theme">
  <a:themeElements>
    <a:clrScheme name="Washington State Department of Revenue">
      <a:dk1>
        <a:srgbClr val="2D3338"/>
      </a:dk1>
      <a:lt1>
        <a:sysClr val="window" lastClr="FFFFFF"/>
      </a:lt1>
      <a:dk2>
        <a:srgbClr val="174A7C"/>
      </a:dk2>
      <a:lt2>
        <a:srgbClr val="FFFFFF"/>
      </a:lt2>
      <a:accent1>
        <a:srgbClr val="2C86D9"/>
      </a:accent1>
      <a:accent2>
        <a:srgbClr val="DC6132"/>
      </a:accent2>
      <a:accent3>
        <a:srgbClr val="FAB932"/>
      </a:accent3>
      <a:accent4>
        <a:srgbClr val="168B4D"/>
      </a:accent4>
      <a:accent5>
        <a:srgbClr val="C9DFF6"/>
      </a:accent5>
      <a:accent6>
        <a:srgbClr val="5B6670"/>
      </a:accent6>
      <a:hlink>
        <a:srgbClr val="2C86D9"/>
      </a:hlink>
      <a:folHlink>
        <a:srgbClr val="C9DFF6"/>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Washington State Department of Revenue">
      <a:dk1>
        <a:srgbClr val="2D3338"/>
      </a:dk1>
      <a:lt1>
        <a:sysClr val="window" lastClr="FFFFFF"/>
      </a:lt1>
      <a:dk2>
        <a:srgbClr val="174A7C"/>
      </a:dk2>
      <a:lt2>
        <a:srgbClr val="FFFFFF"/>
      </a:lt2>
      <a:accent1>
        <a:srgbClr val="2C86D9"/>
      </a:accent1>
      <a:accent2>
        <a:srgbClr val="DC6132"/>
      </a:accent2>
      <a:accent3>
        <a:srgbClr val="FAB932"/>
      </a:accent3>
      <a:accent4>
        <a:srgbClr val="168B4D"/>
      </a:accent4>
      <a:accent5>
        <a:srgbClr val="C9DFF6"/>
      </a:accent5>
      <a:accent6>
        <a:srgbClr val="5B6670"/>
      </a:accent6>
      <a:hlink>
        <a:srgbClr val="2C86D9"/>
      </a:hlink>
      <a:folHlink>
        <a:srgbClr val="C9DFF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D76745C251054ABD8A5E8C9BB235BD" ma:contentTypeVersion="17" ma:contentTypeDescription="Create a new document." ma:contentTypeScope="" ma:versionID="abf0905a1909bf8f91ae4129f483d010">
  <xsd:schema xmlns:xsd="http://www.w3.org/2001/XMLSchema" xmlns:xs="http://www.w3.org/2001/XMLSchema" xmlns:p="http://schemas.microsoft.com/office/2006/metadata/properties" xmlns:ns1="http://schemas.microsoft.com/sharepoint/v3" xmlns:ns2="60f912e7-dccb-44bd-8e6d-f814aa99b7ea" xmlns:ns3="70d3efe9-84ce-4bc0-b5e6-bfce77b991b4" targetNamespace="http://schemas.microsoft.com/office/2006/metadata/properties" ma:root="true" ma:fieldsID="46a39e831ac139bc68557efe347ace33" ns1:_="" ns2:_="" ns3:_="">
    <xsd:import namespace="http://schemas.microsoft.com/sharepoint/v3"/>
    <xsd:import namespace="60f912e7-dccb-44bd-8e6d-f814aa99b7ea"/>
    <xsd:import namespace="70d3efe9-84ce-4bc0-b5e6-bfce77b991b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f912e7-dccb-44bd-8e6d-f814aa99b7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d3efe9-84ce-4bc0-b5e6-bfce77b991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0f912e7-dccb-44bd-8e6d-f814aa99b7e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501181-F5FC-4970-8286-3FCDE2DFF2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0f912e7-dccb-44bd-8e6d-f814aa99b7ea"/>
    <ds:schemaRef ds:uri="70d3efe9-84ce-4bc0-b5e6-bfce77b991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4B36BA-3A91-4B41-880D-33542BCDF726}">
  <ds:schemaRefs>
    <ds:schemaRef ds:uri="http://schemas.microsoft.com/sharepoint/v3/contenttype/forms"/>
  </ds:schemaRefs>
</ds:datastoreItem>
</file>

<file path=customXml/itemProps3.xml><?xml version="1.0" encoding="utf-8"?>
<ds:datastoreItem xmlns:ds="http://schemas.openxmlformats.org/officeDocument/2006/customXml" ds:itemID="{6B8BF015-7871-47F1-A879-B16E5E1E7F96}">
  <ds:schemaRefs>
    <ds:schemaRef ds:uri="http://purl.org/dc/terms/"/>
    <ds:schemaRef ds:uri="http://schemas.microsoft.com/office/2006/documentManagement/types"/>
    <ds:schemaRef ds:uri="http://purl.org/dc/elements/1.1/"/>
    <ds:schemaRef ds:uri="http://schemas.microsoft.com/sharepoint/v3"/>
    <ds:schemaRef ds:uri="http://www.w3.org/XML/1998/namespace"/>
    <ds:schemaRef ds:uri="60f912e7-dccb-44bd-8e6d-f814aa99b7ea"/>
    <ds:schemaRef ds:uri="http://schemas.microsoft.com/office/infopath/2007/PartnerControls"/>
    <ds:schemaRef ds:uri="http://schemas.openxmlformats.org/package/2006/metadata/core-properties"/>
    <ds:schemaRef ds:uri="http://purl.org/dc/dcmitype/"/>
    <ds:schemaRef ds:uri="70d3efe9-84ce-4bc0-b5e6-bfce77b991b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1 Overview of Property Tax System 2018</Template>
  <TotalTime>22179</TotalTime>
  <Words>13308</Words>
  <Application>Microsoft Office PowerPoint</Application>
  <PresentationFormat>On-screen Show (4:3)</PresentationFormat>
  <Paragraphs>1053</Paragraphs>
  <Slides>67</Slides>
  <Notes>67</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67</vt:i4>
      </vt:variant>
    </vt:vector>
  </HeadingPairs>
  <TitlesOfParts>
    <vt:vector size="83" baseType="lpstr">
      <vt:lpstr>Aptos</vt:lpstr>
      <vt:lpstr>Aptos Display</vt:lpstr>
      <vt:lpstr>Arial</vt:lpstr>
      <vt:lpstr>Book Antiqua</vt:lpstr>
      <vt:lpstr>Calibri</vt:lpstr>
      <vt:lpstr>Calibri Light</vt:lpstr>
      <vt:lpstr>Century Gothic</vt:lpstr>
      <vt:lpstr>Courier New</vt:lpstr>
      <vt:lpstr>Open Sans</vt:lpstr>
      <vt:lpstr>Symbol</vt:lpstr>
      <vt:lpstr>Times New Roman</vt:lpstr>
      <vt:lpstr>Wingdings</vt:lpstr>
      <vt:lpstr>Wingdings 3</vt:lpstr>
      <vt:lpstr>Ion</vt:lpstr>
      <vt:lpstr>2_Office Theme</vt:lpstr>
      <vt:lpstr>4_Office Theme</vt:lpstr>
      <vt:lpstr>Board of Equalization Training</vt:lpstr>
      <vt:lpstr>Agenda &amp; Information Sharing</vt:lpstr>
      <vt:lpstr>Overview</vt:lpstr>
      <vt:lpstr>PowerPoint Presentation</vt:lpstr>
      <vt:lpstr>Why Property Tax Matters </vt:lpstr>
      <vt:lpstr>PowerPoint Presentation</vt:lpstr>
      <vt:lpstr>Assessor</vt:lpstr>
      <vt:lpstr>Treasurer</vt:lpstr>
      <vt:lpstr>Board of Equalization</vt:lpstr>
      <vt:lpstr>Clerks</vt:lpstr>
      <vt:lpstr>Clerks</vt:lpstr>
      <vt:lpstr>How Property is Valued</vt:lpstr>
      <vt:lpstr>Exemptions</vt:lpstr>
      <vt:lpstr>Due Process</vt:lpstr>
      <vt:lpstr>PowerPoint Presentation</vt:lpstr>
      <vt:lpstr>Deadlines &amp; Timelines</vt:lpstr>
      <vt:lpstr>PowerPoint Presentation</vt:lpstr>
      <vt:lpstr>Questions?</vt:lpstr>
      <vt:lpstr>PowerPoint Presentation</vt:lpstr>
      <vt:lpstr>Evaluating Petitions</vt:lpstr>
      <vt:lpstr>Essential Elements</vt:lpstr>
      <vt:lpstr>PowerPoint Presentation</vt:lpstr>
      <vt:lpstr>Questions?</vt:lpstr>
      <vt:lpstr>Best Practices &amp; Tips  </vt:lpstr>
      <vt:lpstr>The Appeal Process – Step-by-Step</vt:lpstr>
      <vt:lpstr>Presumption of Correctness</vt:lpstr>
      <vt:lpstr>Taxpayer Suggestions</vt:lpstr>
      <vt:lpstr>Questions?</vt:lpstr>
      <vt:lpstr>Board Reviews</vt:lpstr>
      <vt:lpstr>Clerk</vt:lpstr>
      <vt:lpstr>Help is here!</vt:lpstr>
      <vt:lpstr>2025 Reviews </vt:lpstr>
      <vt:lpstr>Common Issues</vt:lpstr>
      <vt:lpstr>Questions?</vt:lpstr>
      <vt:lpstr>Good Cause Waivers &amp; Reconvenes </vt:lpstr>
      <vt:lpstr>Good Cause Waivers</vt:lpstr>
      <vt:lpstr>Reconvene Request</vt:lpstr>
      <vt:lpstr> Exercise #1 </vt:lpstr>
      <vt:lpstr>Good Cause Waiver Request </vt:lpstr>
      <vt:lpstr>Reconvene Request </vt:lpstr>
      <vt:lpstr>PowerPoint Presentation</vt:lpstr>
      <vt:lpstr>PowerPoint Presentation</vt:lpstr>
      <vt:lpstr>PowerPoint Presentation</vt:lpstr>
      <vt:lpstr>PowerPoint Presentation</vt:lpstr>
      <vt:lpstr>PowerPoint Presentation</vt:lpstr>
      <vt:lpstr> Exercise #2 </vt:lpstr>
      <vt:lpstr>Petition </vt:lpstr>
      <vt:lpstr>Good Cause Waiver Request </vt:lpstr>
      <vt:lpstr>Reconvene Request </vt:lpstr>
      <vt:lpstr>PowerPoint Presentation</vt:lpstr>
      <vt:lpstr>PowerPoint Presentation</vt:lpstr>
      <vt:lpstr>PowerPoint Presentation</vt:lpstr>
      <vt:lpstr>PowerPoint Presentation</vt:lpstr>
      <vt:lpstr> Exercise #3 </vt:lpstr>
      <vt:lpstr>Petition </vt:lpstr>
      <vt:lpstr>Good Cause Waiver Request </vt:lpstr>
      <vt:lpstr>Reconvene Request </vt:lpstr>
      <vt:lpstr>PowerPoint Presentation</vt:lpstr>
      <vt:lpstr>PowerPoint Presentation</vt:lpstr>
      <vt:lpstr>PowerPoint Presentation</vt:lpstr>
      <vt:lpstr>PowerPoint Presentation</vt:lpstr>
      <vt:lpstr>Questions?</vt:lpstr>
      <vt:lpstr>PowerPoint Presentation</vt:lpstr>
      <vt:lpstr>Forms &amp; Publications:</vt:lpstr>
      <vt:lpstr>Legislative Update</vt:lpstr>
      <vt:lpstr>PowerPoint Presentation</vt:lpstr>
      <vt:lpstr>Contact Us</vt:lpstr>
    </vt:vector>
  </TitlesOfParts>
  <Company>Department of Revenue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the Property Tax System</dc:title>
  <dc:subject>definitions</dc:subject>
  <dc:creator>Burch, Diana (DOR)</dc:creator>
  <cp:lastModifiedBy>Graham, Tim (DOR)</cp:lastModifiedBy>
  <cp:revision>247</cp:revision>
  <cp:lastPrinted>2019-04-13T00:12:08Z</cp:lastPrinted>
  <dcterms:created xsi:type="dcterms:W3CDTF">2019-03-28T13:53:55Z</dcterms:created>
  <dcterms:modified xsi:type="dcterms:W3CDTF">2025-05-14T13:20:58Z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NKTEK-CHUNK-1">
    <vt:lpwstr>010021{"F":2,"I":"301B-9CE6-03B0-95FF"}</vt:lpwstr>
  </property>
  <property fmtid="{D5CDD505-2E9C-101B-9397-08002B2CF9AE}" pid="3" name="Order">
    <vt:lpwstr>100.000000000000</vt:lpwstr>
  </property>
  <property fmtid="{D5CDD505-2E9C-101B-9397-08002B2CF9AE}" pid="4" name="ContentTypeId">
    <vt:lpwstr>0x010100D8D76745C251054ABD8A5E8C9BB235BD</vt:lpwstr>
  </property>
  <property fmtid="{D5CDD505-2E9C-101B-9397-08002B2CF9AE}" pid="5" name="pfc3fe8bce534044bacce8d1af50f428">
    <vt:lpwstr/>
  </property>
  <property fmtid="{D5CDD505-2E9C-101B-9397-08002B2CF9AE}" pid="6" name="kdc761e316ec48ffa635c780b19981b5">
    <vt:lpwstr/>
  </property>
  <property fmtid="{D5CDD505-2E9C-101B-9397-08002B2CF9AE}" pid="7" name="j6330e34b67c425bb11ea24c44febe90">
    <vt:lpwstr/>
  </property>
  <property fmtid="{D5CDD505-2E9C-101B-9397-08002B2CF9AE}" pid="8" name="MediaServiceImageTags">
    <vt:lpwstr/>
  </property>
  <property fmtid="{D5CDD505-2E9C-101B-9397-08002B2CF9AE}" pid="9" name="dorDocumentType">
    <vt:lpwstr/>
  </property>
  <property fmtid="{D5CDD505-2E9C-101B-9397-08002B2CF9AE}" pid="10" name="d3b549b5739f495993677263bfa7dcdf">
    <vt:lpwstr/>
  </property>
  <property fmtid="{D5CDD505-2E9C-101B-9397-08002B2CF9AE}" pid="11" name="dorDivisions">
    <vt:lpwstr/>
  </property>
  <property fmtid="{D5CDD505-2E9C-101B-9397-08002B2CF9AE}" pid="12" name="TaxCatchAll">
    <vt:lpwstr/>
  </property>
  <property fmtid="{D5CDD505-2E9C-101B-9397-08002B2CF9AE}" pid="13" name="dorRecordSeries">
    <vt:lpwstr/>
  </property>
  <property fmtid="{D5CDD505-2E9C-101B-9397-08002B2CF9AE}" pid="14" name="dorGroups">
    <vt:lpwstr/>
  </property>
  <property fmtid="{D5CDD505-2E9C-101B-9397-08002B2CF9AE}" pid="15" name="dorTags">
    <vt:lpwstr/>
  </property>
  <property fmtid="{D5CDD505-2E9C-101B-9397-08002B2CF9AE}" pid="16" name="dorFunctions">
    <vt:lpwstr/>
  </property>
  <property fmtid="{D5CDD505-2E9C-101B-9397-08002B2CF9AE}" pid="17" name="dorCitationReference">
    <vt:lpwstr/>
  </property>
  <property fmtid="{D5CDD505-2E9C-101B-9397-08002B2CF9AE}" pid="18" name="ab15b19d7a064f5db32120557ec0b679">
    <vt:lpwstr/>
  </property>
  <property fmtid="{D5CDD505-2E9C-101B-9397-08002B2CF9AE}" pid="19" name="p4f4d42cc0344013afb7693660b59f85">
    <vt:lpwstr/>
  </property>
  <property fmtid="{D5CDD505-2E9C-101B-9397-08002B2CF9AE}" pid="20" name="f7de2eed8b264402a01219482b3ea987">
    <vt:lpwstr/>
  </property>
</Properties>
</file>